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E9EFF7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E9EFF7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8EBF5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8EBF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n-lt"/>
        <a:ea typeface="+mn-ea"/>
        <a:cs typeface="+mn-cs"/>
        <a:sym typeface="Calibri"/>
      </a:defRPr>
    </a:lvl1pPr>
    <a:lvl2pPr indent="228600" algn="r" latinLnBrk="0">
      <a:defRPr sz="1200">
        <a:latin typeface="+mn-lt"/>
        <a:ea typeface="+mn-ea"/>
        <a:cs typeface="+mn-cs"/>
        <a:sym typeface="Calibri"/>
      </a:defRPr>
    </a:lvl2pPr>
    <a:lvl3pPr indent="457200" algn="r" latinLnBrk="0">
      <a:defRPr sz="1200">
        <a:latin typeface="+mn-lt"/>
        <a:ea typeface="+mn-ea"/>
        <a:cs typeface="+mn-cs"/>
        <a:sym typeface="Calibri"/>
      </a:defRPr>
    </a:lvl3pPr>
    <a:lvl4pPr indent="685800" algn="r" latinLnBrk="0">
      <a:defRPr sz="1200">
        <a:latin typeface="+mn-lt"/>
        <a:ea typeface="+mn-ea"/>
        <a:cs typeface="+mn-cs"/>
        <a:sym typeface="Calibri"/>
      </a:defRPr>
    </a:lvl4pPr>
    <a:lvl5pPr indent="914400" algn="r" latinLnBrk="0">
      <a:defRPr sz="1200">
        <a:latin typeface="+mn-lt"/>
        <a:ea typeface="+mn-ea"/>
        <a:cs typeface="+mn-cs"/>
        <a:sym typeface="Calibri"/>
      </a:defRPr>
    </a:lvl5pPr>
    <a:lvl6pPr indent="1143000" algn="r" latinLnBrk="0">
      <a:defRPr sz="1200">
        <a:latin typeface="+mn-lt"/>
        <a:ea typeface="+mn-ea"/>
        <a:cs typeface="+mn-cs"/>
        <a:sym typeface="Calibri"/>
      </a:defRPr>
    </a:lvl6pPr>
    <a:lvl7pPr indent="1371600" algn="r" latinLnBrk="0">
      <a:defRPr sz="1200">
        <a:latin typeface="+mn-lt"/>
        <a:ea typeface="+mn-ea"/>
        <a:cs typeface="+mn-cs"/>
        <a:sym typeface="Calibri"/>
      </a:defRPr>
    </a:lvl7pPr>
    <a:lvl8pPr indent="1600200" algn="r" latinLnBrk="0">
      <a:defRPr sz="1200">
        <a:latin typeface="+mn-lt"/>
        <a:ea typeface="+mn-ea"/>
        <a:cs typeface="+mn-cs"/>
        <a:sym typeface="Calibri"/>
      </a:defRPr>
    </a:lvl8pPr>
    <a:lvl9pPr indent="1828800" algn="r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عنصر نائب للنص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 rtl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عنصر نائب للنص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 rtl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عنصر نائب للصورة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rtl="1">
              <a:defRPr/>
            </a:lvl1pPr>
          </a:lstStyle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rtl="1">
              <a:defRPr/>
            </a:lvl1pPr>
            <a:lvl2pPr rtl="1">
              <a:defRPr/>
            </a:lvl2pPr>
            <a:lvl3pPr rtl="1">
              <a:defRPr/>
            </a:lvl3pPr>
            <a:lvl4pPr rtl="1">
              <a:defRPr/>
            </a:lvl4pPr>
            <a:lvl5pPr rtl="1">
              <a:defRPr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33227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صورة 5" descr="صورة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عنوان 1"/>
          <p:cNvSpPr txBox="1"/>
          <p:nvPr>
            <p:ph type="ctrTitle"/>
          </p:nvPr>
        </p:nvSpPr>
        <p:spPr>
          <a:xfrm>
            <a:off x="722141" y="406400"/>
            <a:ext cx="11052518" cy="23876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t> </a:t>
            </a:r>
          </a:p>
        </p:txBody>
      </p:sp>
      <p:sp>
        <p:nvSpPr>
          <p:cNvPr id="96" name="عنوان فرعي 2"/>
          <p:cNvSpPr txBox="1"/>
          <p:nvPr>
            <p:ph type="subTitle" sz="quarter" idx="1"/>
          </p:nvPr>
        </p:nvSpPr>
        <p:spPr>
          <a:xfrm>
            <a:off x="417342" y="656305"/>
            <a:ext cx="8250409" cy="1887790"/>
          </a:xfrm>
          <a:prstGeom prst="rect">
            <a:avLst/>
          </a:prstGeom>
        </p:spPr>
        <p:txBody>
          <a:bodyPr/>
          <a:lstStyle/>
          <a:p>
            <a:pPr rtl="0">
              <a:defRPr b="1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Al-Azhar University</a:t>
            </a:r>
            <a:r>
              <a:t>-</a:t>
            </a:r>
            <a:r>
              <a:t>Gaza </a:t>
            </a:r>
            <a:r>
              <a:t> </a:t>
            </a:r>
          </a:p>
          <a:p>
            <a:pPr rtl="0">
              <a:defRPr b="1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Faculty of Engineering &amp;Information Technology</a:t>
            </a:r>
          </a:p>
          <a:p>
            <a:pPr rtl="0">
              <a:lnSpc>
                <a:spcPct val="107000"/>
              </a:lnSpc>
              <a:defRPr b="1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Department of Software Engineering</a:t>
            </a:r>
          </a:p>
        </p:txBody>
      </p:sp>
      <p:pic>
        <p:nvPicPr>
          <p:cNvPr id="97" name="صورة 9" descr="صورة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67265" y="734552"/>
            <a:ext cx="23876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مربع نص 12"/>
          <p:cNvSpPr txBox="1"/>
          <p:nvPr/>
        </p:nvSpPr>
        <p:spPr>
          <a:xfrm>
            <a:off x="-1501064" y="2333637"/>
            <a:ext cx="12273769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>
                <a:solidFill>
                  <a:srgbClr val="FFFFFF"/>
                </a:solidFill>
              </a:defRPr>
            </a:pPr>
            <a:r>
              <a:t>Impact of Illegal Use Of Open Source And Paid</a:t>
            </a:r>
          </a:p>
          <a:p>
            <a:pPr algn="ctr">
              <a:defRPr b="1" sz="3200">
                <a:solidFill>
                  <a:srgbClr val="FFFFFF"/>
                </a:solidFill>
              </a:defRPr>
            </a:pPr>
            <a:r>
              <a:t> Software Distant Future</a:t>
            </a:r>
          </a:p>
        </p:txBody>
      </p:sp>
      <p:graphicFrame>
        <p:nvGraphicFramePr>
          <p:cNvPr id="99" name="جدول 14"/>
          <p:cNvGraphicFramePr/>
          <p:nvPr/>
        </p:nvGraphicFramePr>
        <p:xfrm>
          <a:off x="722142" y="3389629"/>
          <a:ext cx="10693436" cy="247880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234544"/>
                <a:gridCol w="2112174"/>
                <a:gridCol w="3165221"/>
                <a:gridCol w="2181497"/>
              </a:tblGrid>
              <a:tr h="495761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Student Group " M7”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Student Group " M7”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957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Anas Ayman Radi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Majd  Nabeil  Al-louh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957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Fadi Ashraf shaqalaih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Mohammed Ashraf Al-Agha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957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Fayez Ehab Hamida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Mohammed Naser Abu Shuqair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957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Haytham Akram Salama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Mohammed  Hassan  Qandeel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مربع نص 17"/>
          <p:cNvSpPr txBox="1"/>
          <p:nvPr/>
        </p:nvSpPr>
        <p:spPr>
          <a:xfrm>
            <a:off x="1689621" y="5974315"/>
            <a:ext cx="8497870" cy="448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15000"/>
              </a:lnSpc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Supervisor</a:t>
            </a: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Dr. Sabreen Qwaider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صورة 3" descr="صورة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عنوان فرعي 2"/>
          <p:cNvSpPr txBox="1"/>
          <p:nvPr/>
        </p:nvSpPr>
        <p:spPr>
          <a:xfrm>
            <a:off x="2305594" y="2615351"/>
            <a:ext cx="8158969" cy="1326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b="1" sz="8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صورة 5" descr="صورة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عنوان 4"/>
          <p:cNvSpPr txBox="1"/>
          <p:nvPr>
            <p:ph type="ctrTitle"/>
          </p:nvPr>
        </p:nvSpPr>
        <p:spPr>
          <a:xfrm>
            <a:off x="-1924653" y="-166253"/>
            <a:ext cx="9144001" cy="1143282"/>
          </a:xfrm>
          <a:prstGeom prst="rect">
            <a:avLst/>
          </a:prstGeom>
        </p:spPr>
        <p:txBody>
          <a:bodyPr/>
          <a:lstStyle>
            <a:lvl1pPr marL="857250" indent="-857250">
              <a:buSzPct val="100000"/>
              <a:buChar char="❖"/>
              <a:defRPr sz="4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>
              <a:defRPr/>
            </a:pPr>
            <a:r>
              <a:t>Introduction</a:t>
            </a:r>
          </a:p>
        </p:txBody>
      </p:sp>
      <p:sp>
        <p:nvSpPr>
          <p:cNvPr id="104" name="عنوان 4"/>
          <p:cNvSpPr txBox="1"/>
          <p:nvPr/>
        </p:nvSpPr>
        <p:spPr>
          <a:xfrm>
            <a:off x="973692" y="1361961"/>
            <a:ext cx="9052561" cy="442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marL="857250" indent="-857250" algn="l">
              <a:lnSpc>
                <a:spcPct val="15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Background</a:t>
            </a:r>
            <a:endParaRPr sz="6000"/>
          </a:p>
          <a:p>
            <a:pPr marL="857250" indent="-857250" algn="l">
              <a:lnSpc>
                <a:spcPct val="15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Research Problem</a:t>
            </a:r>
            <a:endParaRPr sz="6000"/>
          </a:p>
          <a:p>
            <a:pPr marL="342900" indent="-342900" algn="l">
              <a:buSzPct val="100000"/>
              <a:buChar char="➢"/>
              <a:defRPr sz="21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What is the impact of the use of open-source and paid software illegally on individuals and companies in the distant future?</a:t>
            </a:r>
            <a:endParaRPr sz="6000"/>
          </a:p>
          <a:p>
            <a:pPr marL="857250" indent="-857250" algn="l">
              <a:lnSpc>
                <a:spcPct val="15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Research Assumptions</a:t>
            </a:r>
            <a:endParaRPr sz="6000"/>
          </a:p>
          <a:p>
            <a:pPr marL="857250" indent="-857250" algn="l">
              <a:lnSpc>
                <a:spcPct val="15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Research Aims</a:t>
            </a:r>
            <a:endParaRPr sz="6000"/>
          </a:p>
          <a:p>
            <a:pPr marL="857250" indent="-857250" algn="l">
              <a:lnSpc>
                <a:spcPct val="15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Research Limitation</a:t>
            </a:r>
            <a:endParaRPr sz="6000"/>
          </a:p>
          <a:p>
            <a:pPr marL="285750" indent="-285750" algn="l">
              <a:lnSpc>
                <a:spcPct val="150000"/>
              </a:lnSpc>
              <a:buSzPct val="100000"/>
              <a:buChar char="✓"/>
              <a:def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(Objective limit, Spatial limit, Human Limit, Time limit)</a:t>
            </a:r>
            <a:endParaRPr sz="6000"/>
          </a:p>
          <a:p>
            <a:pPr marL="857250" indent="-857250" algn="l">
              <a:lnSpc>
                <a:spcPct val="15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Research Terms</a:t>
            </a:r>
            <a:endParaRPr sz="6000"/>
          </a:p>
          <a:p>
            <a:pPr marL="285750" indent="-285750" algn="l">
              <a:lnSpc>
                <a:spcPct val="150000"/>
              </a:lnSpc>
              <a:buSzPct val="100000"/>
              <a:buChar char="✓"/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(Paid software ,Open-source software, People, Companies.)</a:t>
            </a:r>
          </a:p>
        </p:txBody>
      </p:sp>
      <p:pic>
        <p:nvPicPr>
          <p:cNvPr id="105" name="صورة 18" descr="صورة 18"/>
          <p:cNvPicPr>
            <a:picLocks noChangeAspect="1"/>
          </p:cNvPicPr>
          <p:nvPr/>
        </p:nvPicPr>
        <p:blipFill>
          <a:blip r:embed="rId3">
            <a:extLst/>
          </a:blip>
          <a:srcRect l="0" t="29608" r="0" b="0"/>
          <a:stretch>
            <a:fillRect/>
          </a:stretch>
        </p:blipFill>
        <p:spPr>
          <a:xfrm>
            <a:off x="8004333" y="2611477"/>
            <a:ext cx="3531279" cy="3728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صورة 6" descr="صورة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عنوان 4"/>
          <p:cNvSpPr txBox="1"/>
          <p:nvPr/>
        </p:nvSpPr>
        <p:spPr>
          <a:xfrm>
            <a:off x="-1471975" y="594244"/>
            <a:ext cx="9052561" cy="1143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857250" indent="-857250" algn="ctr">
              <a:lnSpc>
                <a:spcPct val="90000"/>
              </a:lnSpc>
              <a:buSzPct val="100000"/>
              <a:buChar char="❖"/>
              <a:defRPr sz="4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Previous Studies </a:t>
            </a:r>
          </a:p>
        </p:txBody>
      </p:sp>
      <p:sp>
        <p:nvSpPr>
          <p:cNvPr id="109" name="عنوان 4"/>
          <p:cNvSpPr txBox="1"/>
          <p:nvPr/>
        </p:nvSpPr>
        <p:spPr>
          <a:xfrm>
            <a:off x="733828" y="1830710"/>
            <a:ext cx="7576661" cy="3861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marL="857250" indent="-857250" algn="l">
              <a:lnSpc>
                <a:spcPct val="22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Previous Research studies</a:t>
            </a:r>
            <a:endParaRPr sz="6000"/>
          </a:p>
          <a:p>
            <a:pPr marL="457200" indent="-457200" algn="l">
              <a:lnSpc>
                <a:spcPct val="200000"/>
              </a:lnSpc>
              <a:buSzPct val="100000"/>
              <a:buAutoNum type="arabicPeriod" startAt="1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Software Piracy Awareness, Policy, and User Perspective  in Educational Institutions</a:t>
            </a:r>
            <a:endParaRPr sz="6000"/>
          </a:p>
          <a:p>
            <a:pPr marL="457200" indent="-457200" algn="l">
              <a:lnSpc>
                <a:spcPct val="200000"/>
              </a:lnSpc>
              <a:buSzPct val="100000"/>
              <a:buAutoNum type="arabicPeriod" startAt="1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Software Piracy in the Presence of Open Source Alternatives</a:t>
            </a:r>
            <a:endParaRPr sz="6000"/>
          </a:p>
          <a:p>
            <a:pPr marL="457200" indent="-457200" algn="l">
              <a:lnSpc>
                <a:spcPct val="200000"/>
              </a:lnSpc>
              <a:buSzPct val="100000"/>
              <a:buAutoNum type="arabicPeriod" startAt="1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Software piracy: A study of causes, effects and preventive measures</a:t>
            </a:r>
            <a:endParaRPr sz="6000"/>
          </a:p>
          <a:p>
            <a:pPr marL="457200" indent="-457200" algn="l">
              <a:lnSpc>
                <a:spcPct val="200000"/>
              </a:lnSpc>
              <a:buSzPct val="100000"/>
              <a:buAutoNum type="arabicPeriod" startAt="1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Factors that limit the phenomenon of software piracy</a:t>
            </a:r>
            <a:endParaRPr>
              <a:effectLst>
                <a:outerShdw sx="100000" sy="100000" kx="0" ky="0" algn="b" rotWithShape="0"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 marL="857250" indent="-857250" algn="l">
              <a:lnSpc>
                <a:spcPct val="22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Commenting on previous studies</a:t>
            </a:r>
          </a:p>
        </p:txBody>
      </p:sp>
      <p:pic>
        <p:nvPicPr>
          <p:cNvPr id="110" name="صورة 5" descr="صورة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7313" y="1443037"/>
            <a:ext cx="5171004" cy="397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صورة 6" descr="صورة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عنوان 4"/>
          <p:cNvSpPr txBox="1"/>
          <p:nvPr/>
        </p:nvSpPr>
        <p:spPr>
          <a:xfrm>
            <a:off x="325675" y="416498"/>
            <a:ext cx="9052560" cy="114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831532" indent="-831532" algn="ctr" defTabSz="886968">
              <a:lnSpc>
                <a:spcPct val="81000"/>
              </a:lnSpc>
              <a:buSzPct val="100000"/>
              <a:buChar char="❖"/>
              <a:defRPr sz="3880">
                <a:solidFill>
                  <a:srgbClr val="FFFFFF"/>
                </a:solidFill>
                <a:effectLst>
                  <a:outerShdw sx="100000" sy="100000" kx="0" ky="0" algn="b" rotWithShape="0" blurRad="36957" dist="36957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marL="831532" indent="-831532" algn="ctr" defTabSz="886968">
              <a:lnSpc>
                <a:spcPct val="81000"/>
              </a:lnSpc>
              <a:buSzPct val="100000"/>
              <a:buChar char="❖"/>
              <a:defRPr sz="3880">
                <a:solidFill>
                  <a:srgbClr val="FFFFFF"/>
                </a:solidFill>
                <a:effectLst>
                  <a:outerShdw sx="100000" sy="100000" kx="0" ky="0" algn="b" rotWithShape="0" blurRad="36957" dist="36957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Research </a:t>
            </a:r>
            <a:r>
              <a:rPr sz="4268"/>
              <a:t>Procedures</a:t>
            </a:r>
            <a:r>
              <a:t> and Method</a:t>
            </a:r>
          </a:p>
        </p:txBody>
      </p:sp>
      <p:sp>
        <p:nvSpPr>
          <p:cNvPr id="114" name="عنوان 4"/>
          <p:cNvSpPr txBox="1"/>
          <p:nvPr/>
        </p:nvSpPr>
        <p:spPr>
          <a:xfrm>
            <a:off x="1569719" y="1797013"/>
            <a:ext cx="9052561" cy="2983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marL="857250" indent="-857250" algn="l">
              <a:lnSpc>
                <a:spcPct val="20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Background</a:t>
            </a:r>
            <a:endParaRPr sz="6000"/>
          </a:p>
          <a:p>
            <a:pPr marL="857250" indent="-857250" algn="l">
              <a:lnSpc>
                <a:spcPct val="20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Study Methodology</a:t>
            </a:r>
            <a:endParaRPr sz="6000"/>
          </a:p>
          <a:p>
            <a:pPr marL="857250" indent="-857250" algn="l">
              <a:lnSpc>
                <a:spcPct val="20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Study Community</a:t>
            </a:r>
            <a:endParaRPr sz="6000"/>
          </a:p>
          <a:p>
            <a:pPr marL="857250" indent="-857250" algn="l">
              <a:lnSpc>
                <a:spcPct val="20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The Research Sample</a:t>
            </a:r>
            <a:endParaRPr sz="6000"/>
          </a:p>
          <a:p>
            <a:pPr marL="857250" indent="-857250" algn="l">
              <a:lnSpc>
                <a:spcPct val="20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Search Tools	</a:t>
            </a:r>
          </a:p>
        </p:txBody>
      </p:sp>
      <p:pic>
        <p:nvPicPr>
          <p:cNvPr id="115" name="صورة 5" descr="صورة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9017" y="1559779"/>
            <a:ext cx="5962651" cy="3971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عنوان 4"/>
          <p:cNvSpPr txBox="1"/>
          <p:nvPr/>
        </p:nvSpPr>
        <p:spPr>
          <a:xfrm>
            <a:off x="1938221" y="4884029"/>
            <a:ext cx="9052560" cy="114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 algn="l">
              <a:lnSpc>
                <a:spcPct val="150000"/>
              </a:lnSpc>
              <a:buSzPct val="100000"/>
              <a:buChar char="✓"/>
              <a:defRPr b="1" sz="2200">
                <a:solidFill>
                  <a:srgbClr val="FFFFFF"/>
                </a:solidFill>
              </a:defRPr>
            </a:pPr>
            <a:r>
              <a:t> Primary Sources</a:t>
            </a:r>
            <a:endParaRPr sz="4400">
              <a:latin typeface="Carlito"/>
              <a:ea typeface="Carlito"/>
              <a:cs typeface="Carlito"/>
              <a:sym typeface="Carlito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✓"/>
              <a:defRPr b="1" sz="2200">
                <a:solidFill>
                  <a:srgbClr val="FFFFFF"/>
                </a:solidFill>
              </a:defRPr>
            </a:pPr>
            <a:r>
              <a:t>Secondary sources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صورة 6" descr="صورة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عنوان 4"/>
          <p:cNvSpPr txBox="1"/>
          <p:nvPr/>
        </p:nvSpPr>
        <p:spPr>
          <a:xfrm>
            <a:off x="-1751319" y="795321"/>
            <a:ext cx="9052560" cy="114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857250" indent="-857250" algn="ctr">
              <a:lnSpc>
                <a:spcPct val="90000"/>
              </a:lnSpc>
              <a:buSzPct val="100000"/>
              <a:buChar char="❖"/>
              <a:defRPr sz="4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120" name="عنوان 4"/>
          <p:cNvSpPr txBox="1"/>
          <p:nvPr/>
        </p:nvSpPr>
        <p:spPr>
          <a:xfrm>
            <a:off x="1762061" y="1988185"/>
            <a:ext cx="9052560" cy="1093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marL="857250" indent="-857250" algn="l">
              <a:lnSpc>
                <a:spcPct val="22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Research Results</a:t>
            </a:r>
            <a:endParaRPr sz="6000"/>
          </a:p>
          <a:p>
            <a:pPr marL="857250" indent="-857250" algn="l">
              <a:lnSpc>
                <a:spcPct val="220000"/>
              </a:lnSpc>
              <a:buSzPct val="100000"/>
              <a:buFont typeface="Arial"/>
              <a:buChar char="•"/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Research Recommendations</a:t>
            </a:r>
          </a:p>
        </p:txBody>
      </p:sp>
      <p:pic>
        <p:nvPicPr>
          <p:cNvPr id="121" name="صورة 5" descr="صورة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9315" y="1429589"/>
            <a:ext cx="5962651" cy="397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صورة 7" descr="صورة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مربع نص 3"/>
          <p:cNvSpPr txBox="1"/>
          <p:nvPr/>
        </p:nvSpPr>
        <p:spPr>
          <a:xfrm>
            <a:off x="1600200" y="256555"/>
            <a:ext cx="6021976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71500" indent="-571500" algn="l">
              <a:lnSpc>
                <a:spcPct val="220000"/>
              </a:lnSpc>
              <a:buSzPct val="100000"/>
              <a:buFont typeface="Arial"/>
              <a:buChar char="•"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Research Results</a:t>
            </a:r>
            <a:r>
              <a:t>:</a:t>
            </a:r>
          </a:p>
        </p:txBody>
      </p:sp>
      <p:sp>
        <p:nvSpPr>
          <p:cNvPr id="125" name="مربع نص 5"/>
          <p:cNvSpPr txBox="1"/>
          <p:nvPr/>
        </p:nvSpPr>
        <p:spPr>
          <a:xfrm>
            <a:off x="1254034" y="1641431"/>
            <a:ext cx="611341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l">
              <a:lnSpc>
                <a:spcPct val="107000"/>
              </a:lnSpc>
              <a:spcBef>
                <a:spcPts val="800"/>
              </a:spcBef>
              <a:buSzPct val="100000"/>
              <a:buChar char="✓"/>
              <a:defRPr b="1" sz="2000" u="sng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defRPr>
            </a:lvl1pPr>
          </a:lstStyle>
          <a:p>
            <a:pPr/>
            <a:r>
              <a:t>The First Axis: Personal Data</a:t>
            </a:r>
          </a:p>
        </p:txBody>
      </p:sp>
      <p:graphicFrame>
        <p:nvGraphicFramePr>
          <p:cNvPr id="126" name="جدول 6"/>
          <p:cNvGraphicFramePr/>
          <p:nvPr/>
        </p:nvGraphicFramePr>
        <p:xfrm>
          <a:off x="1109980" y="2552700"/>
          <a:ext cx="10205722" cy="33640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39906"/>
                <a:gridCol w="1468614"/>
                <a:gridCol w="1505907"/>
                <a:gridCol w="1588166"/>
                <a:gridCol w="578013"/>
                <a:gridCol w="1398421"/>
                <a:gridCol w="777631"/>
                <a:gridCol w="1349063"/>
              </a:tblGrid>
              <a:tr h="551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2400"/>
                        <a:t>Phrase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2400"/>
                        <a:t>No .(%)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2400"/>
                        <a:t>Phrase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2400"/>
                        <a:t>No .(%)</a:t>
                      </a:r>
                    </a:p>
                  </a:txBody>
                  <a:tcPr marL="0" marR="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2400"/>
                        <a:t>Phrase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2400"/>
                        <a:t>No .(%)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73544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profession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Gender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Age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9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Student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44(97.8%)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Male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27(61.4%)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1(2.3%)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21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7(15.9%)</a:t>
                      </a:r>
                    </a:p>
                  </a:txBody>
                  <a:tcPr marL="0" marR="0" marT="0" marB="0" anchor="t" anchorCtr="0" horzOverflow="overflow"/>
                </a:tc>
              </a:tr>
              <a:tr h="519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Teacher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0 (0.0%)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Female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17(38.6%)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4(9.1%)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22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3(6.8%)</a:t>
                      </a:r>
                    </a:p>
                  </a:txBody>
                  <a:tcPr marL="0" marR="0" marT="0" marB="0" anchor="t" anchorCtr="0" horzOverflow="overflow"/>
                </a:tc>
              </a:tr>
              <a:tr h="519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Company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1 (2.2%)</a:t>
                      </a:r>
                    </a:p>
                  </a:txBody>
                  <a:tcPr marL="0" marR="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20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27(61.4%)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23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1(2.3%)</a:t>
                      </a:r>
                    </a:p>
                  </a:txBody>
                  <a:tcPr marL="0" marR="0" marT="0" marB="0" anchor="t" anchorCtr="0" horzOverflow="overflow"/>
                </a:tc>
              </a:tr>
              <a:tr h="5193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400"/>
                        <a:t>1(2.3%)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2400"/>
                        <a:t>Avg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2400">
                          <a:latin typeface="Cambria Math"/>
                          <a:ea typeface="Cambria Math"/>
                          <a:cs typeface="Cambria Math"/>
                          <a:sym typeface="Cambria Math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صورة 1" descr="صورة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330" y="0"/>
            <a:ext cx="122253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مربع نص 3"/>
          <p:cNvSpPr txBox="1"/>
          <p:nvPr/>
        </p:nvSpPr>
        <p:spPr>
          <a:xfrm>
            <a:off x="539431" y="629242"/>
            <a:ext cx="11113138" cy="72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l">
              <a:lnSpc>
                <a:spcPct val="107000"/>
              </a:lnSpc>
              <a:spcBef>
                <a:spcPts val="800"/>
              </a:spcBef>
              <a:buSzPct val="100000"/>
              <a:buChar char="✓"/>
              <a:defRPr b="1" sz="2000" u="sng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defRPr>
            </a:lvl1pPr>
          </a:lstStyle>
          <a:p>
            <a:pPr/>
            <a:r>
              <a:t>The Second Axis: the use of open-source and paid software by individuals and companies illegally</a:t>
            </a:r>
          </a:p>
        </p:txBody>
      </p:sp>
      <p:graphicFrame>
        <p:nvGraphicFramePr>
          <p:cNvPr id="130" name="جدول 4"/>
          <p:cNvGraphicFramePr/>
          <p:nvPr/>
        </p:nvGraphicFramePr>
        <p:xfrm>
          <a:off x="1354181" y="1176746"/>
          <a:ext cx="9483637" cy="50292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0909"/>
                <a:gridCol w="2370909"/>
                <a:gridCol w="2370909"/>
                <a:gridCol w="2370909"/>
              </a:tblGrid>
              <a:tr h="32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1400"/>
                        <a:t>Phrase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1400"/>
                        <a:t>No .(%)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1400"/>
                        <a:t>Phrase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1400"/>
                        <a:t>No .(%)</a:t>
                      </a:r>
                    </a:p>
                  </a:txBody>
                  <a:tcPr marL="0" marR="0" marT="0" marB="0" anchor="t" anchorCtr="0" horzOverflow="overflow"/>
                </a:tc>
              </a:tr>
              <a:tr h="40865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1" sz="1400"/>
                      </a:pPr>
                      <a:r>
                        <a:t>What type of software do you use?</a:t>
                      </a:r>
                    </a:p>
                    <a:p>
                      <a:pPr algn="ctr">
                        <a:lnSpc>
                          <a:spcPct val="107000"/>
                        </a:lnSpc>
                        <a:defRPr b="1" sz="1400"/>
                      </a:pPr>
                      <a: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What kind of software licenses do you use in paid software?
 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32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open source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11(24.4%)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licensed (legal)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11(24.4%)</a:t>
                      </a:r>
                    </a:p>
                  </a:txBody>
                  <a:tcPr marL="0" marR="0" marT="0" marB="0" anchor="t" anchorCtr="0" horzOverflow="overflow"/>
                </a:tc>
              </a:tr>
              <a:tr h="32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Application software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4(8.9%)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Unlicensed (illegal "crack")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15(33.3%)</a:t>
                      </a:r>
                    </a:p>
                  </a:txBody>
                  <a:tcPr marL="0" marR="0" marT="0" marB="0" anchor="t" anchorCtr="0" horzOverflow="overflow"/>
                </a:tc>
              </a:tr>
              <a:tr h="4086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Open source and application software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29(64.4%)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Some of them are licensed and some of them are not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18(40%)</a:t>
                      </a:r>
                    </a:p>
                  </a:txBody>
                  <a:tcPr marL="0" marR="0" marT="0" marB="0" anchor="t" anchorCtr="0" horzOverflow="overflow"/>
                </a:tc>
              </a:tr>
              <a:tr h="32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Do not use software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1(2.2%)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Do not use software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1(2.2%)
 </a:t>
                      </a:r>
                    </a:p>
                  </a:txBody>
                  <a:tcPr marL="0" marR="0" marT="0" marB="0" anchor="t" anchorCtr="0" horzOverflow="overflow"/>
                </a:tc>
              </a:tr>
              <a:tr h="32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Phrase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No .(%)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Phrase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No .(%)</a:t>
                      </a:r>
                    </a:p>
                  </a:txBody>
                  <a:tcPr marL="0" marR="0" marT="0" marB="0" anchor="t" anchorCtr="0" horzOverflow="overflow"/>
                </a:tc>
              </a:tr>
              <a:tr h="3239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How many of your friends use the licensed software?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How do you activate the software?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32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All of them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5(11.1%)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Electronic payment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6(13.3%)</a:t>
                      </a:r>
                    </a:p>
                  </a:txBody>
                  <a:tcPr marL="0" marR="0" marT="0" marB="0" anchor="t" anchorCtr="0" horzOverflow="overflow"/>
                </a:tc>
              </a:tr>
              <a:tr h="32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some of them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28(62.2%)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Buying CDs/DVDs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15(33.3%)</a:t>
                      </a:r>
                    </a:p>
                  </a:txBody>
                  <a:tcPr marL="0" marR="0" marT="0" marB="0" anchor="t" anchorCtr="0" horzOverflow="overflow"/>
                </a:tc>
              </a:tr>
              <a:tr h="32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none of them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12(26.7%)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I do not activate it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24(53.3%)</a:t>
                      </a:r>
                    </a:p>
                  </a:txBody>
                  <a:tcPr marL="0" marR="0" marT="0" marB="0" anchor="t" anchorCtr="0" horzOverflow="overflow"/>
                </a:tc>
              </a:tr>
              <a:tr h="3239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Phrase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No .(%)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32399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1" sz="1400"/>
                      </a:pPr>
                      <a:r>
                        <a:t>What are your criteria for choosing the software legally?</a:t>
                      </a:r>
                    </a:p>
                    <a:p>
                      <a:pPr algn="ctr">
                        <a:lnSpc>
                          <a:spcPct val="107000"/>
                        </a:lnSpc>
                        <a:defRPr b="1" sz="1400"/>
                      </a:pPr>
                      <a: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39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Lowest cost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20(44.4%)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3239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400"/>
                        <a:t>many features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400"/>
                        <a:t>25(55.6%)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صورة 1" descr="صورة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330" y="0"/>
            <a:ext cx="122253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مربع نص 3"/>
          <p:cNvSpPr txBox="1"/>
          <p:nvPr/>
        </p:nvSpPr>
        <p:spPr>
          <a:xfrm>
            <a:off x="556893" y="521292"/>
            <a:ext cx="9951086" cy="72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l">
              <a:lnSpc>
                <a:spcPct val="107000"/>
              </a:lnSpc>
              <a:spcBef>
                <a:spcPts val="800"/>
              </a:spcBef>
              <a:buSzPct val="100000"/>
              <a:buChar char="✓"/>
              <a:defRPr b="1" sz="2000" u="sng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defRPr>
            </a:lvl1pPr>
          </a:lstStyle>
          <a:p>
            <a:pPr/>
            <a:r>
              <a:t>The Third Axis: awareness of illegal software and its effects on individuals and companies</a:t>
            </a:r>
          </a:p>
        </p:txBody>
      </p:sp>
      <p:graphicFrame>
        <p:nvGraphicFramePr>
          <p:cNvPr id="134" name="جدول 4"/>
          <p:cNvGraphicFramePr/>
          <p:nvPr/>
        </p:nvGraphicFramePr>
        <p:xfrm>
          <a:off x="1319349" y="1154327"/>
          <a:ext cx="9784081" cy="50635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445429"/>
                <a:gridCol w="2446611"/>
                <a:gridCol w="2445429"/>
                <a:gridCol w="2446611"/>
              </a:tblGrid>
              <a:tr h="2675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1600"/>
                        <a:t>Phrase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1600"/>
                        <a:t>No .(%)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1600"/>
                        <a:t>Phrase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 sz="1600"/>
                        <a:t>No .(%)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74887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1" sz="1600"/>
                      </a:pPr>
                      <a:r>
                        <a:t>Have you noticed a difference in the performance and quality of paid software in a legal and illegal way?</a:t>
                      </a:r>
                    </a:p>
                    <a:p>
                      <a:pPr algn="ctr">
                        <a:lnSpc>
                          <a:spcPct val="107000"/>
                        </a:lnSpc>
                        <a:defRPr b="1" sz="1600"/>
                      </a:pPr>
                      <a: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Do you think that there is a hacking process that happened to you when you used paid software illegally?
 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 hMerge="1">
                  <a:tcPr/>
                </a:tc>
              </a:tr>
              <a:tr h="290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Yes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30(66.7%)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Yes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14(31.1%)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290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No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10(22.2%)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No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16(35.6%)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</a:tr>
              <a:tr h="271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Maybe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5(11.1%)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Maybe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15(33.3%)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271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Phrase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No .(%)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Phrase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No .(%)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</a:tr>
              <a:tr h="74887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Did he use illegal software against morals?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Do you think that the use of illegal software has any negative effects on the performance of the device?
 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/>
                </a:tc>
              </a:tr>
              <a:tr h="271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Yes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21(46.7%)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Yes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25(55.6%)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</a:tr>
              <a:tr h="271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No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9(20%)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No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6(13.3%)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</a:tr>
              <a:tr h="271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Maybe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15(33.3%)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Maybe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14(31.1%)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</a:tr>
              <a:tr h="27176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Phrase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No .(%)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/>
                </a:tc>
              </a:tr>
              <a:tr h="271764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Illegal software usage can be reduced by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176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raising awareness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9(20%)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/>
                </a:tc>
              </a:tr>
              <a:tr h="27176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Reducing software licensing prices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32(71.1%)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CDD4EA"/>
                    </a:solidFill>
                  </a:tcPr>
                </a:tc>
                <a:tc hMerge="1">
                  <a:tcPr/>
                </a:tc>
              </a:tr>
              <a:tr h="27176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b="1" sz="1600"/>
                        <a:t>easy payment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4(8.9%)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8EBF5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صورة 6" descr="صورة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مربع نص 3"/>
          <p:cNvSpPr txBox="1"/>
          <p:nvPr/>
        </p:nvSpPr>
        <p:spPr>
          <a:xfrm>
            <a:off x="1350644" y="152052"/>
            <a:ext cx="7328535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0" indent="-857250" algn="l">
              <a:lnSpc>
                <a:spcPct val="220000"/>
              </a:lnSpc>
              <a:buSzPct val="100000"/>
              <a:buFont typeface="Arial"/>
              <a:buChar char="•"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Research Recommendations</a:t>
            </a:r>
          </a:p>
        </p:txBody>
      </p:sp>
      <p:sp>
        <p:nvSpPr>
          <p:cNvPr id="138" name="مربع نص 5"/>
          <p:cNvSpPr txBox="1"/>
          <p:nvPr/>
        </p:nvSpPr>
        <p:spPr>
          <a:xfrm>
            <a:off x="1864994" y="1432427"/>
            <a:ext cx="9011285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algn="just">
              <a:lnSpc>
                <a:spcPct val="150000"/>
              </a:lnSpc>
              <a:buSzPct val="100000"/>
              <a:buAutoNum type="arabicPeriod" startAt="1"/>
              <a:defRPr b="1" sz="20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defRPr>
            </a:pPr>
            <a:r>
              <a:t>Directing students to use safe software</a:t>
            </a:r>
            <a:r>
              <a:t>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457200" indent="-457200" algn="just">
              <a:lnSpc>
                <a:spcPct val="150000"/>
              </a:lnSpc>
              <a:buSzPct val="100000"/>
              <a:buAutoNum type="arabicPeriod" startAt="1"/>
              <a:defRPr b="1" sz="20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defRPr>
            </a:pPr>
            <a:r>
              <a:t>Training students and increasing their</a:t>
            </a:r>
            <a:r>
              <a:t>. </a:t>
            </a:r>
            <a:r>
              <a:t>awareness of using programs to help them in their work</a:t>
            </a:r>
            <a:r>
              <a:t>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457200" indent="-457200" algn="just">
              <a:lnSpc>
                <a:spcPct val="150000"/>
              </a:lnSpc>
              <a:buSzPct val="100000"/>
              <a:buAutoNum type="arabicPeriod" startAt="1"/>
              <a:defRPr b="1" sz="20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defRPr>
            </a:pPr>
            <a:r>
              <a:t>Enhancing the positive side among friends towards the use of safe and licensed software through the use of licensed software in the wrong place</a:t>
            </a:r>
            <a:r>
              <a:t>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457200" indent="-457200" algn="just">
              <a:lnSpc>
                <a:spcPct val="150000"/>
              </a:lnSpc>
              <a:buSzPct val="100000"/>
              <a:buAutoNum type="arabicPeriod" startAt="1"/>
              <a:defRPr b="1" sz="20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defRPr>
            </a:pPr>
            <a:r>
              <a:t>The necessity of directing students towards activating safe programs in order to preserve their computers from the piracy process</a:t>
            </a:r>
            <a:r>
              <a:t>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457200" indent="-457200" algn="just">
              <a:lnSpc>
                <a:spcPct val="150000"/>
              </a:lnSpc>
              <a:buSzPct val="100000"/>
              <a:buAutoNum type="arabicPeriod" startAt="1"/>
              <a:defRPr b="1" sz="20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defRPr>
            </a:pPr>
            <a:r>
              <a:t>Work to urge the exporting companies that manufacture and issue programs to diversify and facilitate the method of payment for the licensed programs, the least expensive and the multi-characteristics.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نسق Office">
  <a:themeElements>
    <a:clrScheme name="نسق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نسق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نسق Office">
  <a:themeElements>
    <a:clrScheme name="نسق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نسق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