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78" r:id="rId1"/>
  </p:sldMasterIdLst>
  <p:sldIdLst>
    <p:sldId id="257" r:id="rId2"/>
    <p:sldId id="258" r:id="rId3"/>
    <p:sldId id="259" r:id="rId4"/>
    <p:sldId id="260" r:id="rId5"/>
    <p:sldId id="263" r:id="rId6"/>
    <p:sldId id="261" r:id="rId7"/>
    <p:sldId id="264" r:id="rId8"/>
    <p:sldId id="265"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013" autoAdjust="0"/>
    <p:restoredTop sz="94660"/>
  </p:normalViewPr>
  <p:slideViewPr>
    <p:cSldViewPr snapToGrid="0">
      <p:cViewPr varScale="1">
        <p:scale>
          <a:sx n="110" d="100"/>
          <a:sy n="110" d="100"/>
        </p:scale>
        <p:origin x="57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شريحة عنوان">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ar-SA"/>
              <a:t>انقر لتحرير نمط عنوان الشكل الرئيسي</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a:t>انقر لتحرير نمط العنوان الفرعي للشكل الرئيسي</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26FFFF2D-9BE6-4EE7-B10E-092E17BDDF68}" type="datetimeFigureOut">
              <a:rPr lang="en-US" smtClean="0"/>
              <a:t>12/4/2022</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F08C190-851A-4D5F-B33B-2F0EC7669D60}"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72225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26FFFF2D-9BE6-4EE7-B10E-092E17BDDF68}"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08C190-851A-4D5F-B33B-2F0EC7669D60}" type="slidenum">
              <a:rPr lang="en-US" smtClean="0"/>
              <a:t>‹#›</a:t>
            </a:fld>
            <a:endParaRPr lang="en-US"/>
          </a:p>
        </p:txBody>
      </p:sp>
    </p:spTree>
    <p:extLst>
      <p:ext uri="{BB962C8B-B14F-4D97-AF65-F5344CB8AC3E}">
        <p14:creationId xmlns:p14="http://schemas.microsoft.com/office/powerpoint/2010/main" val="3115417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26FFFF2D-9BE6-4EE7-B10E-092E17BDDF68}"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08C190-851A-4D5F-B33B-2F0EC7669D60}" type="slidenum">
              <a:rPr lang="en-US" smtClean="0"/>
              <a:t>‹#›</a:t>
            </a:fld>
            <a:endParaRPr lang="en-US"/>
          </a:p>
        </p:txBody>
      </p:sp>
    </p:spTree>
    <p:extLst>
      <p:ext uri="{BB962C8B-B14F-4D97-AF65-F5344CB8AC3E}">
        <p14:creationId xmlns:p14="http://schemas.microsoft.com/office/powerpoint/2010/main" val="2794780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Content Placeholder 2"/>
          <p:cNvSpPr>
            <a:spLocks noGrp="1"/>
          </p:cNvSpPr>
          <p:nvPr>
            <p:ph idx="1"/>
          </p:nvPr>
        </p:nvSpPr>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26FFFF2D-9BE6-4EE7-B10E-092E17BDDF68}"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08C190-851A-4D5F-B33B-2F0EC7669D60}" type="slidenum">
              <a:rPr lang="en-US" smtClean="0"/>
              <a:t>‹#›</a:t>
            </a:fld>
            <a:endParaRPr lang="en-US"/>
          </a:p>
        </p:txBody>
      </p:sp>
    </p:spTree>
    <p:extLst>
      <p:ext uri="{BB962C8B-B14F-4D97-AF65-F5344CB8AC3E}">
        <p14:creationId xmlns:p14="http://schemas.microsoft.com/office/powerpoint/2010/main" val="856670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عنوان المقطع">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26FFFF2D-9BE6-4EE7-B10E-092E17BDDF68}" type="datetimeFigureOut">
              <a:rPr lang="en-US" smtClean="0"/>
              <a:t>12/4/2022</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F08C190-851A-4D5F-B33B-2F0EC7669D60}"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408150992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Date Placeholder 4"/>
          <p:cNvSpPr>
            <a:spLocks noGrp="1"/>
          </p:cNvSpPr>
          <p:nvPr>
            <p:ph type="dt" sz="half" idx="10"/>
          </p:nvPr>
        </p:nvSpPr>
        <p:spPr/>
        <p:txBody>
          <a:bodyPr/>
          <a:lstStyle/>
          <a:p>
            <a:fld id="{26FFFF2D-9BE6-4EE7-B10E-092E17BDDF68}" type="datetimeFigureOut">
              <a:rPr lang="en-US" smtClean="0"/>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08C190-851A-4D5F-B33B-2F0EC7669D60}" type="slidenum">
              <a:rPr lang="en-US" smtClean="0"/>
              <a:t>‹#›</a:t>
            </a:fld>
            <a:endParaRPr lang="en-US"/>
          </a:p>
        </p:txBody>
      </p:sp>
    </p:spTree>
    <p:extLst>
      <p:ext uri="{BB962C8B-B14F-4D97-AF65-F5344CB8AC3E}">
        <p14:creationId xmlns:p14="http://schemas.microsoft.com/office/powerpoint/2010/main" val="591077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Content Placeholder 3"/>
          <p:cNvSpPr>
            <a:spLocks noGrp="1"/>
          </p:cNvSpPr>
          <p:nvPr>
            <p:ph sz="half" idx="2"/>
          </p:nvPr>
        </p:nvSpPr>
        <p:spPr>
          <a:xfrm>
            <a:off x="1257300" y="2909102"/>
            <a:ext cx="4800600" cy="299639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Content Placeholder 5"/>
          <p:cNvSpPr>
            <a:spLocks noGrp="1"/>
          </p:cNvSpPr>
          <p:nvPr>
            <p:ph sz="quarter" idx="4"/>
          </p:nvPr>
        </p:nvSpPr>
        <p:spPr>
          <a:xfrm>
            <a:off x="6633864" y="2909102"/>
            <a:ext cx="4800600" cy="299639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7" name="Date Placeholder 6"/>
          <p:cNvSpPr>
            <a:spLocks noGrp="1"/>
          </p:cNvSpPr>
          <p:nvPr>
            <p:ph type="dt" sz="half" idx="10"/>
          </p:nvPr>
        </p:nvSpPr>
        <p:spPr/>
        <p:txBody>
          <a:bodyPr/>
          <a:lstStyle/>
          <a:p>
            <a:fld id="{26FFFF2D-9BE6-4EE7-B10E-092E17BDDF68}" type="datetimeFigureOut">
              <a:rPr lang="en-US" smtClean="0"/>
              <a:t>12/4/2022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08C190-851A-4D5F-B33B-2F0EC7669D60}" type="slidenum">
              <a:rPr lang="en-US" smtClean="0"/>
              <a:t>‹#›</a:t>
            </a:fld>
            <a:endParaRPr lang="en-US"/>
          </a:p>
        </p:txBody>
      </p:sp>
    </p:spTree>
    <p:extLst>
      <p:ext uri="{BB962C8B-B14F-4D97-AF65-F5344CB8AC3E}">
        <p14:creationId xmlns:p14="http://schemas.microsoft.com/office/powerpoint/2010/main" val="402281507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Date Placeholder 2"/>
          <p:cNvSpPr>
            <a:spLocks noGrp="1"/>
          </p:cNvSpPr>
          <p:nvPr>
            <p:ph type="dt" sz="half" idx="10"/>
          </p:nvPr>
        </p:nvSpPr>
        <p:spPr/>
        <p:txBody>
          <a:bodyPr/>
          <a:lstStyle/>
          <a:p>
            <a:fld id="{26FFFF2D-9BE6-4EE7-B10E-092E17BDDF68}" type="datetimeFigureOut">
              <a:rPr lang="en-US" smtClean="0"/>
              <a:t>12/4/2022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08C190-851A-4D5F-B33B-2F0EC7669D60}" type="slidenum">
              <a:rPr lang="en-US" smtClean="0"/>
              <a:t>‹#›</a:t>
            </a:fld>
            <a:endParaRPr lang="en-US"/>
          </a:p>
        </p:txBody>
      </p:sp>
    </p:spTree>
    <p:extLst>
      <p:ext uri="{BB962C8B-B14F-4D97-AF65-F5344CB8AC3E}">
        <p14:creationId xmlns:p14="http://schemas.microsoft.com/office/powerpoint/2010/main" val="62594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FFFF2D-9BE6-4EE7-B10E-092E17BDDF68}" type="datetimeFigureOut">
              <a:rPr lang="en-US" smtClean="0"/>
              <a:t>12/4/2022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08C190-851A-4D5F-B33B-2F0EC7669D60}" type="slidenum">
              <a:rPr lang="en-US" smtClean="0"/>
              <a:t>‹#›</a:t>
            </a:fld>
            <a:endParaRPr lang="en-US"/>
          </a:p>
        </p:txBody>
      </p:sp>
    </p:spTree>
    <p:extLst>
      <p:ext uri="{BB962C8B-B14F-4D97-AF65-F5344CB8AC3E}">
        <p14:creationId xmlns:p14="http://schemas.microsoft.com/office/powerpoint/2010/main" val="670802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محتوى مع تسمية توضيحية">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ar-SA"/>
              <a:t>انقر لتحرير نمط عنوان الشكل الرئيسي</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a:xfrm>
            <a:off x="765051" y="6375679"/>
            <a:ext cx="1233355" cy="348462"/>
          </a:xfrm>
        </p:spPr>
        <p:txBody>
          <a:bodyPr/>
          <a:lstStyle/>
          <a:p>
            <a:fld id="{26FFFF2D-9BE6-4EE7-B10E-092E17BDDF68}" type="datetimeFigureOut">
              <a:rPr lang="en-US" smtClean="0"/>
              <a:t>12/4/2022</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7F08C190-851A-4D5F-B33B-2F0EC7669D60}"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62716997"/>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صورة مع تسمية توضيحية">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r-SA"/>
              <a:t>انقر فوق الأيقونة لإضافة صورة</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ar-SA"/>
              <a:t>انقر لتحرير نمط عنوان الشكل الرئيسي</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a:xfrm>
            <a:off x="765950" y="6375679"/>
            <a:ext cx="1232456" cy="348462"/>
          </a:xfrm>
        </p:spPr>
        <p:txBody>
          <a:bodyPr/>
          <a:lstStyle/>
          <a:p>
            <a:fld id="{26FFFF2D-9BE6-4EE7-B10E-092E17BDDF68}" type="datetimeFigureOut">
              <a:rPr lang="en-US" smtClean="0"/>
              <a:t>12/4/2022</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7F08C190-851A-4D5F-B33B-2F0EC7669D60}" type="slidenum">
              <a:rPr lang="en-US" smtClean="0"/>
              <a:t>‹#›</a:t>
            </a:fld>
            <a:endParaRPr lang="en-US"/>
          </a:p>
        </p:txBody>
      </p:sp>
    </p:spTree>
    <p:extLst>
      <p:ext uri="{BB962C8B-B14F-4D97-AF65-F5344CB8AC3E}">
        <p14:creationId xmlns:p14="http://schemas.microsoft.com/office/powerpoint/2010/main" val="2586103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26FFFF2D-9BE6-4EE7-B10E-092E17BDDF68}" type="datetimeFigureOut">
              <a:rPr lang="en-US" smtClean="0"/>
              <a:t>12/4/2022</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F08C190-851A-4D5F-B33B-2F0EC7669D60}"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9655489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59B2B9A7-83BD-97D1-0AFB-0DE356B95C25}"/>
              </a:ext>
            </a:extLst>
          </p:cNvPr>
          <p:cNvSpPr>
            <a:spLocks noGrp="1"/>
          </p:cNvSpPr>
          <p:nvPr>
            <p:ph type="title"/>
          </p:nvPr>
        </p:nvSpPr>
        <p:spPr>
          <a:xfrm>
            <a:off x="1178221" y="1262088"/>
            <a:ext cx="10178322" cy="661965"/>
          </a:xfrm>
        </p:spPr>
        <p:txBody>
          <a:bodyPr>
            <a:noAutofit/>
          </a:bodyPr>
          <a:lstStyle/>
          <a:p>
            <a:pPr marL="0" marR="0" algn="ctr">
              <a:lnSpc>
                <a:spcPct val="100000"/>
              </a:lnSpc>
              <a:spcBef>
                <a:spcPts val="0"/>
              </a:spcBef>
              <a:spcAft>
                <a:spcPts val="0"/>
              </a:spcAft>
            </a:pPr>
            <a:r>
              <a:rPr lang="en-US" sz="1200" dirty="0" err="1">
                <a:solidFill>
                  <a:schemeClr val="tx1"/>
                </a:solidFill>
                <a:latin typeface="+mn-lt"/>
              </a:rPr>
              <a:t>Al-azhar</a:t>
            </a:r>
            <a:r>
              <a:rPr lang="en-US" sz="1200" dirty="0">
                <a:solidFill>
                  <a:schemeClr val="tx1"/>
                </a:solidFill>
                <a:latin typeface="+mn-lt"/>
              </a:rPr>
              <a:t> university</a:t>
            </a:r>
            <a:br>
              <a:rPr lang="en-US" sz="1200" dirty="0">
                <a:solidFill>
                  <a:schemeClr val="tx1"/>
                </a:solidFill>
                <a:latin typeface="+mn-lt"/>
              </a:rPr>
            </a:br>
            <a:r>
              <a:rPr lang="en-US" sz="1200" dirty="0">
                <a:solidFill>
                  <a:schemeClr val="tx1"/>
                </a:solidFill>
                <a:latin typeface="+mn-lt"/>
              </a:rPr>
              <a:t>faculty of engineering &amp; information technology</a:t>
            </a:r>
            <a:br>
              <a:rPr lang="en-US" sz="1200" dirty="0">
                <a:solidFill>
                  <a:schemeClr val="tx1"/>
                </a:solidFill>
                <a:latin typeface="+mn-lt"/>
              </a:rPr>
            </a:br>
            <a:r>
              <a:rPr lang="en-US" sz="1200" dirty="0">
                <a:solidFill>
                  <a:schemeClr val="tx1"/>
                </a:solidFill>
                <a:latin typeface="+mn-lt"/>
              </a:rPr>
              <a:t>department of software engineering</a:t>
            </a:r>
          </a:p>
        </p:txBody>
      </p:sp>
      <p:pic>
        <p:nvPicPr>
          <p:cNvPr id="6" name="Picture 2" descr="upload.wikimedia.org/wikipedia/commons/thumb/c/...">
            <a:extLst>
              <a:ext uri="{FF2B5EF4-FFF2-40B4-BE49-F238E27FC236}">
                <a16:creationId xmlns:a16="http://schemas.microsoft.com/office/drawing/2014/main" id="{7574D029-889A-2356-D477-00B7D4EA7C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1953" y="1924053"/>
            <a:ext cx="870858" cy="870858"/>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23.jpg">
            <a:extLst>
              <a:ext uri="{FF2B5EF4-FFF2-40B4-BE49-F238E27FC236}">
                <a16:creationId xmlns:a16="http://schemas.microsoft.com/office/drawing/2014/main" id="{841955D9-726B-4EF7-203D-BEACA532A88B}"/>
              </a:ext>
            </a:extLst>
          </p:cNvPr>
          <p:cNvPicPr/>
          <p:nvPr/>
        </p:nvPicPr>
        <p:blipFill>
          <a:blip r:embed="rId3"/>
          <a:srcRect/>
          <a:stretch>
            <a:fillRect/>
          </a:stretch>
        </p:blipFill>
        <p:spPr>
          <a:xfrm>
            <a:off x="5660912" y="67525"/>
            <a:ext cx="1212941" cy="1194563"/>
          </a:xfrm>
          <a:prstGeom prst="ellipse">
            <a:avLst/>
          </a:prstGeom>
          <a:ln/>
        </p:spPr>
      </p:pic>
      <p:sp>
        <p:nvSpPr>
          <p:cNvPr id="8" name="عنوان 1">
            <a:extLst>
              <a:ext uri="{FF2B5EF4-FFF2-40B4-BE49-F238E27FC236}">
                <a16:creationId xmlns:a16="http://schemas.microsoft.com/office/drawing/2014/main" id="{9195BAA5-6A6E-6A63-4180-0B3C005B6E61}"/>
              </a:ext>
            </a:extLst>
          </p:cNvPr>
          <p:cNvSpPr txBox="1">
            <a:spLocks/>
          </p:cNvSpPr>
          <p:nvPr/>
        </p:nvSpPr>
        <p:spPr>
          <a:xfrm>
            <a:off x="1178221" y="2882718"/>
            <a:ext cx="10178322" cy="66196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algn="ctr">
              <a:lnSpc>
                <a:spcPct val="120000"/>
              </a:lnSpc>
            </a:pPr>
            <a:r>
              <a:rPr lang="en-US" sz="1200" dirty="0">
                <a:solidFill>
                  <a:schemeClr val="tx1"/>
                </a:solidFill>
                <a:latin typeface="+mn-lt"/>
              </a:rPr>
              <a:t>HUMAN-COMPUTER INTERACTION</a:t>
            </a:r>
            <a:br>
              <a:rPr lang="en-US" sz="1200" dirty="0">
                <a:solidFill>
                  <a:schemeClr val="tx1"/>
                </a:solidFill>
                <a:latin typeface="+mn-lt"/>
              </a:rPr>
            </a:br>
            <a:r>
              <a:rPr lang="en-US" sz="1200" dirty="0">
                <a:solidFill>
                  <a:schemeClr val="tx1"/>
                </a:solidFill>
                <a:latin typeface="+mn-lt"/>
              </a:rPr>
              <a:t>Google Schooler Project</a:t>
            </a:r>
          </a:p>
        </p:txBody>
      </p:sp>
      <p:sp>
        <p:nvSpPr>
          <p:cNvPr id="9" name="مربع نص 8">
            <a:extLst>
              <a:ext uri="{FF2B5EF4-FFF2-40B4-BE49-F238E27FC236}">
                <a16:creationId xmlns:a16="http://schemas.microsoft.com/office/drawing/2014/main" id="{CBE88A9B-2BA2-7373-3978-4AE6EFA37FC3}"/>
              </a:ext>
            </a:extLst>
          </p:cNvPr>
          <p:cNvSpPr txBox="1"/>
          <p:nvPr/>
        </p:nvSpPr>
        <p:spPr>
          <a:xfrm>
            <a:off x="4239458" y="3437501"/>
            <a:ext cx="4055848" cy="2585323"/>
          </a:xfrm>
          <a:prstGeom prst="rect">
            <a:avLst/>
          </a:prstGeom>
          <a:noFill/>
        </p:spPr>
        <p:txBody>
          <a:bodyPr wrap="square" rtlCol="0">
            <a:spAutoFit/>
          </a:bodyPr>
          <a:lstStyle/>
          <a:p>
            <a:pPr algn="ctr">
              <a:lnSpc>
                <a:spcPct val="150000"/>
              </a:lnSpc>
              <a:spcAft>
                <a:spcPts val="800"/>
              </a:spcAft>
            </a:pPr>
            <a:r>
              <a:rPr lang="en-US" sz="1200" dirty="0"/>
              <a:t>Prepared by</a:t>
            </a:r>
          </a:p>
          <a:p>
            <a:pPr indent="-171450">
              <a:lnSpc>
                <a:spcPct val="150000"/>
              </a:lnSpc>
              <a:spcAft>
                <a:spcPts val="800"/>
              </a:spcAft>
              <a:buFont typeface="Arial" panose="020B0604020202020204" pitchFamily="34" charset="0"/>
              <a:buChar char="•"/>
            </a:pPr>
            <a:r>
              <a:rPr lang="en-US" sz="1200" dirty="0"/>
              <a:t>Haytham </a:t>
            </a:r>
            <a:r>
              <a:rPr lang="en-US" sz="1200" dirty="0" err="1"/>
              <a:t>akram</a:t>
            </a:r>
            <a:r>
              <a:rPr lang="en-US" sz="1200" dirty="0"/>
              <a:t> salama                                     20191016</a:t>
            </a:r>
          </a:p>
          <a:p>
            <a:pPr indent="-171450">
              <a:lnSpc>
                <a:spcPct val="150000"/>
              </a:lnSpc>
              <a:spcAft>
                <a:spcPts val="800"/>
              </a:spcAft>
              <a:buFont typeface="Arial" panose="020B0604020202020204" pitchFamily="34" charset="0"/>
              <a:buChar char="•"/>
            </a:pPr>
            <a:r>
              <a:rPr lang="en-US" sz="1200" dirty="0"/>
              <a:t>Yusuf </a:t>
            </a:r>
            <a:r>
              <a:rPr lang="en-US" sz="1200" dirty="0" err="1"/>
              <a:t>nafez</a:t>
            </a:r>
            <a:r>
              <a:rPr lang="en-US" sz="1200" dirty="0"/>
              <a:t> </a:t>
            </a:r>
            <a:r>
              <a:rPr lang="en-US" sz="1200" dirty="0" err="1"/>
              <a:t>abu</a:t>
            </a:r>
            <a:r>
              <a:rPr lang="en-US" sz="1200" dirty="0"/>
              <a:t> </a:t>
            </a:r>
            <a:r>
              <a:rPr lang="en-US" sz="1200" dirty="0" err="1"/>
              <a:t>msabeh</a:t>
            </a:r>
            <a:r>
              <a:rPr lang="en-US" sz="1200" dirty="0"/>
              <a:t>                                    20190508</a:t>
            </a:r>
          </a:p>
          <a:p>
            <a:pPr indent="-171450">
              <a:lnSpc>
                <a:spcPct val="150000"/>
              </a:lnSpc>
              <a:spcAft>
                <a:spcPts val="800"/>
              </a:spcAft>
              <a:buFont typeface="Arial" panose="020B0604020202020204" pitchFamily="34" charset="0"/>
              <a:buChar char="•"/>
            </a:pPr>
            <a:r>
              <a:rPr lang="en-US" sz="1200" dirty="0"/>
              <a:t>Oday </a:t>
            </a:r>
            <a:r>
              <a:rPr lang="en-US" sz="1200" dirty="0" err="1"/>
              <a:t>mazen</a:t>
            </a:r>
            <a:r>
              <a:rPr lang="en-US" sz="1200" dirty="0"/>
              <a:t> </a:t>
            </a:r>
            <a:r>
              <a:rPr lang="en-US" sz="1200" dirty="0" err="1"/>
              <a:t>abu</a:t>
            </a:r>
            <a:r>
              <a:rPr lang="en-US" sz="1200" dirty="0"/>
              <a:t> </a:t>
            </a:r>
            <a:r>
              <a:rPr lang="en-US" sz="1200" dirty="0" err="1"/>
              <a:t>mettleq</a:t>
            </a:r>
            <a:r>
              <a:rPr lang="en-US" sz="1200" dirty="0"/>
              <a:t>                                   20192015</a:t>
            </a:r>
          </a:p>
          <a:p>
            <a:pPr indent="-171450">
              <a:lnSpc>
                <a:spcPct val="150000"/>
              </a:lnSpc>
              <a:spcAft>
                <a:spcPts val="800"/>
              </a:spcAft>
              <a:buFont typeface="Arial" panose="020B0604020202020204" pitchFamily="34" charset="0"/>
              <a:buChar char="•"/>
            </a:pPr>
            <a:r>
              <a:rPr lang="en-US" sz="1200" dirty="0" err="1"/>
              <a:t>Mohammednader</a:t>
            </a:r>
            <a:r>
              <a:rPr lang="en-US" sz="1200" dirty="0"/>
              <a:t> </a:t>
            </a:r>
            <a:r>
              <a:rPr lang="en-US" sz="1200" dirty="0" err="1"/>
              <a:t>ahed</a:t>
            </a:r>
            <a:r>
              <a:rPr lang="en-US" sz="1200" dirty="0"/>
              <a:t> al </a:t>
            </a:r>
            <a:r>
              <a:rPr lang="en-US" sz="1200" dirty="0" err="1"/>
              <a:t>ghussin</a:t>
            </a:r>
            <a:r>
              <a:rPr lang="en-US" sz="1200" dirty="0"/>
              <a:t>                       20191138</a:t>
            </a:r>
          </a:p>
          <a:p>
            <a:pPr indent="-171450">
              <a:lnSpc>
                <a:spcPct val="150000"/>
              </a:lnSpc>
              <a:spcAft>
                <a:spcPts val="800"/>
              </a:spcAft>
              <a:buFont typeface="Arial" panose="020B0604020202020204" pitchFamily="34" charset="0"/>
              <a:buChar char="•"/>
            </a:pPr>
            <a:r>
              <a:rPr lang="en-US" sz="1200" dirty="0"/>
              <a:t>Anas </a:t>
            </a:r>
            <a:r>
              <a:rPr lang="en-US" sz="1200" dirty="0" err="1"/>
              <a:t>adel</a:t>
            </a:r>
            <a:r>
              <a:rPr lang="en-US" sz="1200" dirty="0"/>
              <a:t> </a:t>
            </a:r>
            <a:r>
              <a:rPr lang="en-US" sz="1200" dirty="0" err="1"/>
              <a:t>ouda</a:t>
            </a:r>
            <a:r>
              <a:rPr lang="en-US" sz="1200" dirty="0"/>
              <a:t>                                       </a:t>
            </a:r>
            <a:r>
              <a:rPr lang="ar-SA" sz="1200" dirty="0"/>
              <a:t>      </a:t>
            </a:r>
            <a:r>
              <a:rPr lang="en-US" sz="1200" dirty="0"/>
              <a:t>      20191582</a:t>
            </a:r>
          </a:p>
          <a:p>
            <a:endParaRPr lang="en-US" sz="1400" dirty="0">
              <a:cs typeface="Tajawal" panose="00000500000000000000" pitchFamily="2" charset="-78"/>
            </a:endParaRPr>
          </a:p>
        </p:txBody>
      </p:sp>
      <p:sp>
        <p:nvSpPr>
          <p:cNvPr id="10" name="مربع نص 9">
            <a:extLst>
              <a:ext uri="{FF2B5EF4-FFF2-40B4-BE49-F238E27FC236}">
                <a16:creationId xmlns:a16="http://schemas.microsoft.com/office/drawing/2014/main" id="{66550CB9-16B7-D953-2E73-6F5808871A07}"/>
              </a:ext>
            </a:extLst>
          </p:cNvPr>
          <p:cNvSpPr txBox="1"/>
          <p:nvPr/>
        </p:nvSpPr>
        <p:spPr>
          <a:xfrm>
            <a:off x="2818005" y="5861257"/>
            <a:ext cx="6898754" cy="716350"/>
          </a:xfrm>
          <a:prstGeom prst="rect">
            <a:avLst/>
          </a:prstGeom>
          <a:noFill/>
        </p:spPr>
        <p:txBody>
          <a:bodyPr wrap="square" rtlCol="0">
            <a:spAutoFit/>
          </a:bodyPr>
          <a:lstStyle/>
          <a:p>
            <a:pPr marL="0" marR="0" algn="ctr">
              <a:lnSpc>
                <a:spcPct val="150000"/>
              </a:lnSpc>
              <a:spcBef>
                <a:spcPts val="0"/>
              </a:spcBef>
              <a:spcAft>
                <a:spcPts val="800"/>
              </a:spcAft>
            </a:pPr>
            <a:r>
              <a:rPr lang="en-US" sz="1200" dirty="0"/>
              <a:t>Supervised By</a:t>
            </a:r>
          </a:p>
          <a:p>
            <a:pPr marL="0" marR="0" algn="ctr">
              <a:lnSpc>
                <a:spcPct val="150000"/>
              </a:lnSpc>
              <a:spcBef>
                <a:spcPts val="0"/>
              </a:spcBef>
              <a:spcAft>
                <a:spcPts val="800"/>
              </a:spcAft>
            </a:pPr>
            <a:r>
              <a:rPr lang="en-US" sz="1200" dirty="0"/>
              <a:t>Dr. SHADI M S HILLES</a:t>
            </a:r>
          </a:p>
        </p:txBody>
      </p:sp>
    </p:spTree>
    <p:extLst>
      <p:ext uri="{BB962C8B-B14F-4D97-AF65-F5344CB8AC3E}">
        <p14:creationId xmlns:p14="http://schemas.microsoft.com/office/powerpoint/2010/main" val="2121319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8087C657-0C99-A052-6B02-CEC122354044}"/>
              </a:ext>
            </a:extLst>
          </p:cNvPr>
          <p:cNvSpPr>
            <a:spLocks noGrp="1"/>
          </p:cNvSpPr>
          <p:nvPr>
            <p:ph type="title"/>
          </p:nvPr>
        </p:nvSpPr>
        <p:spPr/>
        <p:txBody>
          <a:bodyPr/>
          <a:lstStyle/>
          <a:p>
            <a:r>
              <a:rPr lang="en-US" cap="none" dirty="0">
                <a:latin typeface="+mn-lt"/>
              </a:rPr>
              <a:t>Introduction </a:t>
            </a:r>
          </a:p>
        </p:txBody>
      </p:sp>
      <p:sp>
        <p:nvSpPr>
          <p:cNvPr id="3" name="عنصر نائب للمحتوى 2">
            <a:extLst>
              <a:ext uri="{FF2B5EF4-FFF2-40B4-BE49-F238E27FC236}">
                <a16:creationId xmlns:a16="http://schemas.microsoft.com/office/drawing/2014/main" id="{DBE56377-4A94-0A5D-4224-9D5723397FC9}"/>
              </a:ext>
            </a:extLst>
          </p:cNvPr>
          <p:cNvSpPr>
            <a:spLocks noGrp="1"/>
          </p:cNvSpPr>
          <p:nvPr>
            <p:ph idx="1"/>
          </p:nvPr>
        </p:nvSpPr>
        <p:spPr/>
        <p:txBody>
          <a:bodyPr/>
          <a:lstStyle/>
          <a:p>
            <a:pPr>
              <a:lnSpc>
                <a:spcPct val="150000"/>
              </a:lnSpc>
            </a:pPr>
            <a:r>
              <a:rPr lang="en-US" sz="1800" dirty="0">
                <a:solidFill>
                  <a:schemeClr val="tx1"/>
                </a:solidFill>
                <a:effectLst/>
                <a:ea typeface="IBM Plex Sans" panose="020B0503050203000203" pitchFamily="34" charset="0"/>
              </a:rPr>
              <a:t>This report aims to analyze the human-computer interaction (HCI) of Google Scholar. In order to do so, we ask participants to complete a questionnaire about their experience with Google Scholar. Our five-part questionnaire includes questions about the usefulness of Google Scholar, the ease of use of Google Scholar, how efficient they expect Google Scholar to be, how easy it would be to learn to use Google Scholar, and whether they trust Google Scholar.</a:t>
            </a:r>
            <a:endParaRPr lang="en-US" sz="1800" dirty="0">
              <a:solidFill>
                <a:schemeClr val="tx1"/>
              </a:solidFill>
              <a:effectLst/>
              <a:ea typeface="Arial" panose="020B0604020202020204" pitchFamily="34" charset="0"/>
            </a:endParaRPr>
          </a:p>
          <a:p>
            <a:endParaRPr lang="en-US" dirty="0">
              <a:solidFill>
                <a:schemeClr val="tx1"/>
              </a:solidFill>
            </a:endParaRPr>
          </a:p>
        </p:txBody>
      </p:sp>
    </p:spTree>
    <p:extLst>
      <p:ext uri="{BB962C8B-B14F-4D97-AF65-F5344CB8AC3E}">
        <p14:creationId xmlns:p14="http://schemas.microsoft.com/office/powerpoint/2010/main" val="2058870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8087C657-0C99-A052-6B02-CEC122354044}"/>
              </a:ext>
            </a:extLst>
          </p:cNvPr>
          <p:cNvSpPr>
            <a:spLocks noGrp="1"/>
          </p:cNvSpPr>
          <p:nvPr>
            <p:ph type="title"/>
          </p:nvPr>
        </p:nvSpPr>
        <p:spPr/>
        <p:txBody>
          <a:bodyPr/>
          <a:lstStyle/>
          <a:p>
            <a:r>
              <a:rPr lang="en-US" cap="none" dirty="0">
                <a:latin typeface="+mn-lt"/>
              </a:rPr>
              <a:t>Problem Space Objective </a:t>
            </a:r>
          </a:p>
        </p:txBody>
      </p:sp>
      <p:sp>
        <p:nvSpPr>
          <p:cNvPr id="3" name="عنصر نائب للمحتوى 2">
            <a:extLst>
              <a:ext uri="{FF2B5EF4-FFF2-40B4-BE49-F238E27FC236}">
                <a16:creationId xmlns:a16="http://schemas.microsoft.com/office/drawing/2014/main" id="{DBE56377-4A94-0A5D-4224-9D5723397FC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82709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8087C657-0C99-A052-6B02-CEC122354044}"/>
              </a:ext>
            </a:extLst>
          </p:cNvPr>
          <p:cNvSpPr>
            <a:spLocks noGrp="1"/>
          </p:cNvSpPr>
          <p:nvPr>
            <p:ph type="title"/>
          </p:nvPr>
        </p:nvSpPr>
        <p:spPr/>
        <p:txBody>
          <a:bodyPr/>
          <a:lstStyle/>
          <a:p>
            <a:r>
              <a:rPr lang="en-US" cap="none" dirty="0">
                <a:latin typeface="+mn-lt"/>
              </a:rPr>
              <a:t>Data Collection</a:t>
            </a:r>
          </a:p>
        </p:txBody>
      </p:sp>
      <p:sp>
        <p:nvSpPr>
          <p:cNvPr id="3" name="عنصر نائب للمحتوى 2">
            <a:extLst>
              <a:ext uri="{FF2B5EF4-FFF2-40B4-BE49-F238E27FC236}">
                <a16:creationId xmlns:a16="http://schemas.microsoft.com/office/drawing/2014/main" id="{DBE56377-4A94-0A5D-4224-9D5723397FC9}"/>
              </a:ext>
            </a:extLst>
          </p:cNvPr>
          <p:cNvSpPr>
            <a:spLocks noGrp="1"/>
          </p:cNvSpPr>
          <p:nvPr>
            <p:ph idx="1"/>
          </p:nvPr>
        </p:nvSpPr>
        <p:spPr>
          <a:xfrm>
            <a:off x="1182010" y="1389893"/>
            <a:ext cx="10178322" cy="3593591"/>
          </a:xfrm>
        </p:spPr>
        <p:txBody>
          <a:bodyPr/>
          <a:lstStyle/>
          <a:p>
            <a:pPr marL="0" indent="0">
              <a:buNone/>
            </a:pPr>
            <a:r>
              <a:rPr lang="en-US" sz="1800" b="1" kern="0" dirty="0">
                <a:solidFill>
                  <a:schemeClr val="tx1"/>
                </a:solidFill>
                <a:effectLst/>
                <a:ea typeface="IBM Plex Sans" panose="020B0503050203000203" pitchFamily="34" charset="0"/>
              </a:rPr>
              <a:t>Responses                                                                              </a:t>
            </a:r>
            <a:endParaRPr lang="en-US" sz="1800" kern="0" dirty="0">
              <a:solidFill>
                <a:schemeClr val="tx1"/>
              </a:solidFill>
              <a:effectLst/>
              <a:ea typeface="IBM Plex Sans" panose="020B0503050203000203" pitchFamily="34" charset="0"/>
            </a:endParaRPr>
          </a:p>
          <a:p>
            <a:r>
              <a:rPr lang="en-US" sz="1800" kern="0" dirty="0">
                <a:solidFill>
                  <a:schemeClr val="tx1"/>
                </a:solidFill>
                <a:effectLst/>
                <a:ea typeface="IBM Plex Sans" panose="020B0503050203000203" pitchFamily="34" charset="0"/>
              </a:rPr>
              <a:t>Since there are 25 questions and 34 responses for each question, the response table is too large. We attached the CSV file of the responses that we directly downloaded from the questionnaire on Blackboard with this document. </a:t>
            </a:r>
          </a:p>
          <a:p>
            <a:pPr marL="0" indent="0">
              <a:buNone/>
            </a:pPr>
            <a:r>
              <a:rPr lang="en-US" sz="1800" b="1" dirty="0">
                <a:solidFill>
                  <a:schemeClr val="tx1"/>
                </a:solidFill>
                <a:effectLst/>
                <a:latin typeface="Times New Roman" panose="02020603050405020304" pitchFamily="18" charset="0"/>
                <a:ea typeface="IBM Plex Sans" panose="020B0503050203000203" pitchFamily="34" charset="0"/>
              </a:rPr>
              <a:t>Graph Results</a:t>
            </a:r>
            <a:r>
              <a:rPr lang="en-US" sz="1800" dirty="0">
                <a:solidFill>
                  <a:schemeClr val="tx1"/>
                </a:solidFill>
                <a:effectLst/>
                <a:latin typeface="Times New Roman" panose="02020603050405020304" pitchFamily="18" charset="0"/>
                <a:ea typeface="IBM Plex Sans" panose="020B0503050203000203" pitchFamily="34" charset="0"/>
              </a:rPr>
              <a:t> </a:t>
            </a:r>
            <a:endParaRPr lang="en-US" sz="1800" kern="0" dirty="0">
              <a:solidFill>
                <a:schemeClr val="tx1"/>
              </a:solidFill>
              <a:effectLst/>
            </a:endParaRPr>
          </a:p>
          <a:p>
            <a:endParaRPr lang="en-US" dirty="0">
              <a:solidFill>
                <a:schemeClr val="tx1"/>
              </a:solidFill>
            </a:endParaRPr>
          </a:p>
        </p:txBody>
      </p:sp>
    </p:spTree>
    <p:extLst>
      <p:ext uri="{BB962C8B-B14F-4D97-AF65-F5344CB8AC3E}">
        <p14:creationId xmlns:p14="http://schemas.microsoft.com/office/powerpoint/2010/main" val="1549647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8087C657-0C99-A052-6B02-CEC122354044}"/>
              </a:ext>
            </a:extLst>
          </p:cNvPr>
          <p:cNvSpPr>
            <a:spLocks noGrp="1"/>
          </p:cNvSpPr>
          <p:nvPr>
            <p:ph type="title"/>
          </p:nvPr>
        </p:nvSpPr>
        <p:spPr/>
        <p:txBody>
          <a:bodyPr/>
          <a:lstStyle/>
          <a:p>
            <a:r>
              <a:rPr lang="en-US" cap="none" dirty="0">
                <a:latin typeface="+mn-lt"/>
              </a:rPr>
              <a:t>Data Collection</a:t>
            </a:r>
          </a:p>
        </p:txBody>
      </p:sp>
      <p:sp>
        <p:nvSpPr>
          <p:cNvPr id="3" name="عنصر نائب للمحتوى 2">
            <a:extLst>
              <a:ext uri="{FF2B5EF4-FFF2-40B4-BE49-F238E27FC236}">
                <a16:creationId xmlns:a16="http://schemas.microsoft.com/office/drawing/2014/main" id="{DBE56377-4A94-0A5D-4224-9D5723397FC9}"/>
              </a:ext>
            </a:extLst>
          </p:cNvPr>
          <p:cNvSpPr>
            <a:spLocks noGrp="1"/>
          </p:cNvSpPr>
          <p:nvPr>
            <p:ph idx="1"/>
          </p:nvPr>
        </p:nvSpPr>
        <p:spPr>
          <a:xfrm>
            <a:off x="1182010" y="1389893"/>
            <a:ext cx="10178322" cy="3593591"/>
          </a:xfrm>
        </p:spPr>
        <p:txBody>
          <a:bodyPr/>
          <a:lstStyle/>
          <a:p>
            <a:pPr marL="0" indent="0">
              <a:buNone/>
            </a:pPr>
            <a:r>
              <a:rPr lang="en-US" sz="1800" b="1" dirty="0">
                <a:effectLst/>
                <a:latin typeface="Times New Roman" panose="02020603050405020304" pitchFamily="18" charset="0"/>
                <a:ea typeface="IBM Plex Sans" panose="020B0503050203000203" pitchFamily="34" charset="0"/>
              </a:rPr>
              <a:t>Trust</a:t>
            </a:r>
            <a:r>
              <a:rPr lang="en-US" sz="1800" dirty="0">
                <a:effectLst/>
                <a:latin typeface="Times New Roman" panose="02020603050405020304" pitchFamily="18" charset="0"/>
                <a:ea typeface="IBM Plex Sans" panose="020B0503050203000203" pitchFamily="34" charset="0"/>
              </a:rPr>
              <a:t> </a:t>
            </a:r>
            <a:endParaRPr lang="en-US" dirty="0">
              <a:solidFill>
                <a:schemeClr val="tx1"/>
              </a:solidFill>
            </a:endParaRPr>
          </a:p>
        </p:txBody>
      </p:sp>
      <p:pic>
        <p:nvPicPr>
          <p:cNvPr id="4" name="image13.png" descr="Forms response chart. Question title:  Google Scholar’s information is trustworthy.&#10;. Number of responses: 34 responses.">
            <a:extLst>
              <a:ext uri="{FF2B5EF4-FFF2-40B4-BE49-F238E27FC236}">
                <a16:creationId xmlns:a16="http://schemas.microsoft.com/office/drawing/2014/main" id="{1C2C707C-565B-4D06-1DC8-610B363AFE4A}"/>
              </a:ext>
            </a:extLst>
          </p:cNvPr>
          <p:cNvPicPr/>
          <p:nvPr/>
        </p:nvPicPr>
        <p:blipFill>
          <a:blip r:embed="rId2"/>
          <a:srcRect/>
          <a:stretch>
            <a:fillRect/>
          </a:stretch>
        </p:blipFill>
        <p:spPr>
          <a:xfrm>
            <a:off x="2122537" y="1587137"/>
            <a:ext cx="3876675" cy="1601470"/>
          </a:xfrm>
          <a:prstGeom prst="rect">
            <a:avLst/>
          </a:prstGeom>
          <a:ln/>
        </p:spPr>
      </p:pic>
      <p:pic>
        <p:nvPicPr>
          <p:cNvPr id="5" name="image13.png" descr="Forms response chart. Question title:  Google Scholar’s information is trustworthy.&#10;. Number of responses: 34 responses.">
            <a:extLst>
              <a:ext uri="{FF2B5EF4-FFF2-40B4-BE49-F238E27FC236}">
                <a16:creationId xmlns:a16="http://schemas.microsoft.com/office/drawing/2014/main" id="{C854A36B-BCE6-1101-1EB3-3E9B734B17DE}"/>
              </a:ext>
            </a:extLst>
          </p:cNvPr>
          <p:cNvPicPr/>
          <p:nvPr/>
        </p:nvPicPr>
        <p:blipFill>
          <a:blip r:embed="rId2"/>
          <a:srcRect/>
          <a:stretch>
            <a:fillRect/>
          </a:stretch>
        </p:blipFill>
        <p:spPr>
          <a:xfrm>
            <a:off x="6237337" y="1587137"/>
            <a:ext cx="3876675" cy="1601470"/>
          </a:xfrm>
          <a:prstGeom prst="rect">
            <a:avLst/>
          </a:prstGeom>
          <a:ln/>
        </p:spPr>
      </p:pic>
      <p:pic>
        <p:nvPicPr>
          <p:cNvPr id="6" name="image13.png" descr="Forms response chart. Question title:  Google Scholar’s information is trustworthy.&#10;. Number of responses: 34 responses.">
            <a:extLst>
              <a:ext uri="{FF2B5EF4-FFF2-40B4-BE49-F238E27FC236}">
                <a16:creationId xmlns:a16="http://schemas.microsoft.com/office/drawing/2014/main" id="{24810678-5861-900F-0D45-C0480BE63D38}"/>
              </a:ext>
            </a:extLst>
          </p:cNvPr>
          <p:cNvPicPr/>
          <p:nvPr/>
        </p:nvPicPr>
        <p:blipFill>
          <a:blip r:embed="rId2"/>
          <a:srcRect/>
          <a:stretch>
            <a:fillRect/>
          </a:stretch>
        </p:blipFill>
        <p:spPr>
          <a:xfrm>
            <a:off x="2122537" y="3429000"/>
            <a:ext cx="3876675" cy="1601470"/>
          </a:xfrm>
          <a:prstGeom prst="rect">
            <a:avLst/>
          </a:prstGeom>
          <a:ln/>
        </p:spPr>
      </p:pic>
      <p:pic>
        <p:nvPicPr>
          <p:cNvPr id="7" name="image13.png" descr="Forms response chart. Question title:  Google Scholar’s information is trustworthy.&#10;. Number of responses: 34 responses.">
            <a:extLst>
              <a:ext uri="{FF2B5EF4-FFF2-40B4-BE49-F238E27FC236}">
                <a16:creationId xmlns:a16="http://schemas.microsoft.com/office/drawing/2014/main" id="{8F264D00-E0D7-F574-DA8E-A34F2D859D77}"/>
              </a:ext>
            </a:extLst>
          </p:cNvPr>
          <p:cNvPicPr/>
          <p:nvPr/>
        </p:nvPicPr>
        <p:blipFill>
          <a:blip r:embed="rId2"/>
          <a:srcRect/>
          <a:stretch>
            <a:fillRect/>
          </a:stretch>
        </p:blipFill>
        <p:spPr>
          <a:xfrm>
            <a:off x="6164676" y="3429000"/>
            <a:ext cx="3876675" cy="1601470"/>
          </a:xfrm>
          <a:prstGeom prst="rect">
            <a:avLst/>
          </a:prstGeom>
          <a:ln/>
        </p:spPr>
      </p:pic>
      <p:pic>
        <p:nvPicPr>
          <p:cNvPr id="8" name="image13.png" descr="Forms response chart. Question title:  Google Scholar’s information is trustworthy.&#10;. Number of responses: 34 responses.">
            <a:extLst>
              <a:ext uri="{FF2B5EF4-FFF2-40B4-BE49-F238E27FC236}">
                <a16:creationId xmlns:a16="http://schemas.microsoft.com/office/drawing/2014/main" id="{3D0D184A-FC9C-1F82-2ADC-DAB6606F7C54}"/>
              </a:ext>
            </a:extLst>
          </p:cNvPr>
          <p:cNvPicPr/>
          <p:nvPr/>
        </p:nvPicPr>
        <p:blipFill>
          <a:blip r:embed="rId2"/>
          <a:srcRect/>
          <a:stretch>
            <a:fillRect/>
          </a:stretch>
        </p:blipFill>
        <p:spPr>
          <a:xfrm>
            <a:off x="4402501" y="5180728"/>
            <a:ext cx="3876675" cy="1601470"/>
          </a:xfrm>
          <a:prstGeom prst="rect">
            <a:avLst/>
          </a:prstGeom>
          <a:ln/>
        </p:spPr>
      </p:pic>
    </p:spTree>
    <p:extLst>
      <p:ext uri="{BB962C8B-B14F-4D97-AF65-F5344CB8AC3E}">
        <p14:creationId xmlns:p14="http://schemas.microsoft.com/office/powerpoint/2010/main" val="1848204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8087C657-0C99-A052-6B02-CEC122354044}"/>
              </a:ext>
            </a:extLst>
          </p:cNvPr>
          <p:cNvSpPr>
            <a:spLocks noGrp="1"/>
          </p:cNvSpPr>
          <p:nvPr>
            <p:ph type="title"/>
          </p:nvPr>
        </p:nvSpPr>
        <p:spPr/>
        <p:txBody>
          <a:bodyPr/>
          <a:lstStyle/>
          <a:p>
            <a:r>
              <a:rPr lang="en-US" cap="none" dirty="0">
                <a:latin typeface="+mn-lt"/>
              </a:rPr>
              <a:t>Result And Discussion</a:t>
            </a:r>
          </a:p>
        </p:txBody>
      </p:sp>
      <p:graphicFrame>
        <p:nvGraphicFramePr>
          <p:cNvPr id="4" name="عنصر نائب للمحتوى 3">
            <a:extLst>
              <a:ext uri="{FF2B5EF4-FFF2-40B4-BE49-F238E27FC236}">
                <a16:creationId xmlns:a16="http://schemas.microsoft.com/office/drawing/2014/main" id="{C03AB20B-AD3C-A796-8320-424379C74EE3}"/>
              </a:ext>
            </a:extLst>
          </p:cNvPr>
          <p:cNvGraphicFramePr>
            <a:graphicFrameLocks noGrp="1"/>
          </p:cNvGraphicFramePr>
          <p:nvPr>
            <p:ph idx="1"/>
            <p:extLst>
              <p:ext uri="{D42A27DB-BD31-4B8C-83A1-F6EECF244321}">
                <p14:modId xmlns:p14="http://schemas.microsoft.com/office/powerpoint/2010/main" val="4002200362"/>
              </p:ext>
            </p:extLst>
          </p:nvPr>
        </p:nvGraphicFramePr>
        <p:xfrm>
          <a:off x="1453061" y="1504566"/>
          <a:ext cx="5734050" cy="1924434"/>
        </p:xfrm>
        <a:graphic>
          <a:graphicData uri="http://schemas.openxmlformats.org/drawingml/2006/table">
            <a:tbl>
              <a:tblPr>
                <a:tableStyleId>{5C22544A-7EE6-4342-B048-85BDC9FD1C3A}</a:tableStyleId>
              </a:tblPr>
              <a:tblGrid>
                <a:gridCol w="1762906">
                  <a:extLst>
                    <a:ext uri="{9D8B030D-6E8A-4147-A177-3AD203B41FA5}">
                      <a16:colId xmlns:a16="http://schemas.microsoft.com/office/drawing/2014/main" val="4004922636"/>
                    </a:ext>
                  </a:extLst>
                </a:gridCol>
                <a:gridCol w="1076802">
                  <a:extLst>
                    <a:ext uri="{9D8B030D-6E8A-4147-A177-3AD203B41FA5}">
                      <a16:colId xmlns:a16="http://schemas.microsoft.com/office/drawing/2014/main" val="2194421282"/>
                    </a:ext>
                  </a:extLst>
                </a:gridCol>
                <a:gridCol w="1447171">
                  <a:extLst>
                    <a:ext uri="{9D8B030D-6E8A-4147-A177-3AD203B41FA5}">
                      <a16:colId xmlns:a16="http://schemas.microsoft.com/office/drawing/2014/main" val="714685586"/>
                    </a:ext>
                  </a:extLst>
                </a:gridCol>
                <a:gridCol w="1447171">
                  <a:extLst>
                    <a:ext uri="{9D8B030D-6E8A-4147-A177-3AD203B41FA5}">
                      <a16:colId xmlns:a16="http://schemas.microsoft.com/office/drawing/2014/main" val="3663547843"/>
                    </a:ext>
                  </a:extLst>
                </a:gridCol>
              </a:tblGrid>
              <a:tr h="0">
                <a:tc>
                  <a:txBody>
                    <a:bodyPr/>
                    <a:lstStyle/>
                    <a:p>
                      <a:pPr marL="0" marR="0">
                        <a:lnSpc>
                          <a:spcPct val="115000"/>
                        </a:lnSpc>
                        <a:spcBef>
                          <a:spcPts val="0"/>
                        </a:spcBef>
                        <a:spcAft>
                          <a:spcPts val="0"/>
                        </a:spcAft>
                      </a:pPr>
                      <a:r>
                        <a:rPr lang="en-US" sz="1200">
                          <a:effectLst/>
                        </a:rPr>
                        <a:t>Perceived Usefulness</a:t>
                      </a:r>
                      <a:endParaRPr lang="en-US" sz="110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marL="0" marR="0">
                        <a:lnSpc>
                          <a:spcPct val="115000"/>
                        </a:lnSpc>
                        <a:spcBef>
                          <a:spcPts val="0"/>
                        </a:spcBef>
                        <a:spcAft>
                          <a:spcPts val="0"/>
                        </a:spcAft>
                      </a:pPr>
                      <a:r>
                        <a:rPr lang="en-US" sz="1200">
                          <a:effectLst/>
                        </a:rPr>
                        <a:t>Mean</a:t>
                      </a:r>
                      <a:endParaRPr lang="en-US" sz="110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marL="0" marR="0">
                        <a:lnSpc>
                          <a:spcPct val="115000"/>
                        </a:lnSpc>
                        <a:spcBef>
                          <a:spcPts val="0"/>
                        </a:spcBef>
                        <a:spcAft>
                          <a:spcPts val="0"/>
                        </a:spcAft>
                      </a:pPr>
                      <a:r>
                        <a:rPr lang="en-US" sz="1200">
                          <a:effectLst/>
                        </a:rPr>
                        <a:t>Mode</a:t>
                      </a:r>
                      <a:endParaRPr lang="en-US" sz="110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marL="0" marR="0">
                        <a:lnSpc>
                          <a:spcPct val="115000"/>
                        </a:lnSpc>
                        <a:spcBef>
                          <a:spcPts val="0"/>
                        </a:spcBef>
                        <a:spcAft>
                          <a:spcPts val="0"/>
                        </a:spcAft>
                      </a:pPr>
                      <a:r>
                        <a:rPr lang="en-US" sz="1200" dirty="0">
                          <a:effectLst/>
                        </a:rPr>
                        <a:t>Median</a:t>
                      </a:r>
                      <a:endParaRPr lang="en-US" sz="1100" dirty="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285356142"/>
                  </a:ext>
                </a:extLst>
              </a:tr>
              <a:tr h="0">
                <a:tc>
                  <a:txBody>
                    <a:bodyPr/>
                    <a:lstStyle/>
                    <a:p>
                      <a:pPr marL="0" marR="0">
                        <a:lnSpc>
                          <a:spcPct val="115000"/>
                        </a:lnSpc>
                        <a:spcBef>
                          <a:spcPts val="0"/>
                        </a:spcBef>
                        <a:spcAft>
                          <a:spcPts val="0"/>
                        </a:spcAft>
                      </a:pPr>
                      <a:r>
                        <a:rPr lang="en-US" sz="1200">
                          <a:effectLst/>
                        </a:rPr>
                        <a:t>Q1</a:t>
                      </a:r>
                      <a:endParaRPr lang="en-US" sz="110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rPr>
                        <a:t>3.529411765</a:t>
                      </a:r>
                      <a:endParaRPr lang="en-US" sz="110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rPr>
                        <a:t>4</a:t>
                      </a:r>
                      <a:endParaRPr lang="en-US" sz="110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effectLst/>
                        </a:rPr>
                        <a:t>4</a:t>
                      </a:r>
                      <a:endParaRPr lang="en-US" sz="1100" dirty="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4093063"/>
                  </a:ext>
                </a:extLst>
              </a:tr>
              <a:tr h="0">
                <a:tc>
                  <a:txBody>
                    <a:bodyPr/>
                    <a:lstStyle/>
                    <a:p>
                      <a:pPr marL="0" marR="0">
                        <a:lnSpc>
                          <a:spcPct val="115000"/>
                        </a:lnSpc>
                        <a:spcBef>
                          <a:spcPts val="0"/>
                        </a:spcBef>
                        <a:spcAft>
                          <a:spcPts val="0"/>
                        </a:spcAft>
                      </a:pPr>
                      <a:r>
                        <a:rPr lang="en-US" sz="1200">
                          <a:effectLst/>
                        </a:rPr>
                        <a:t>Q2</a:t>
                      </a:r>
                      <a:endParaRPr lang="en-US" sz="110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rPr>
                        <a:t>3.852941176</a:t>
                      </a:r>
                      <a:endParaRPr lang="en-US" sz="110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rPr>
                        <a:t>4</a:t>
                      </a:r>
                      <a:endParaRPr lang="en-US" sz="110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effectLst/>
                        </a:rPr>
                        <a:t>4</a:t>
                      </a:r>
                      <a:endParaRPr lang="en-US" sz="1100" dirty="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5421352"/>
                  </a:ext>
                </a:extLst>
              </a:tr>
              <a:tr h="0">
                <a:tc>
                  <a:txBody>
                    <a:bodyPr/>
                    <a:lstStyle/>
                    <a:p>
                      <a:pPr marL="0" marR="0">
                        <a:lnSpc>
                          <a:spcPct val="115000"/>
                        </a:lnSpc>
                        <a:spcBef>
                          <a:spcPts val="0"/>
                        </a:spcBef>
                        <a:spcAft>
                          <a:spcPts val="0"/>
                        </a:spcAft>
                      </a:pPr>
                      <a:r>
                        <a:rPr lang="en-US" sz="1200">
                          <a:effectLst/>
                        </a:rPr>
                        <a:t>Q3</a:t>
                      </a:r>
                      <a:endParaRPr lang="en-US" sz="110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rPr>
                        <a:t>3.235294118</a:t>
                      </a:r>
                      <a:endParaRPr lang="en-US" sz="110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rPr>
                        <a:t>2</a:t>
                      </a:r>
                      <a:endParaRPr lang="en-US" sz="110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effectLst/>
                        </a:rPr>
                        <a:t>3.5</a:t>
                      </a:r>
                      <a:endParaRPr lang="en-US" sz="1100" dirty="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98269579"/>
                  </a:ext>
                </a:extLst>
              </a:tr>
              <a:tr h="0">
                <a:tc>
                  <a:txBody>
                    <a:bodyPr/>
                    <a:lstStyle/>
                    <a:p>
                      <a:pPr marL="0" marR="0">
                        <a:lnSpc>
                          <a:spcPct val="115000"/>
                        </a:lnSpc>
                        <a:spcBef>
                          <a:spcPts val="0"/>
                        </a:spcBef>
                        <a:spcAft>
                          <a:spcPts val="0"/>
                        </a:spcAft>
                      </a:pPr>
                      <a:r>
                        <a:rPr lang="en-US" sz="1200">
                          <a:effectLst/>
                        </a:rPr>
                        <a:t>Q4</a:t>
                      </a:r>
                      <a:endParaRPr lang="en-US" sz="110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rPr>
                        <a:t>3.529411765</a:t>
                      </a:r>
                      <a:endParaRPr lang="en-US" sz="110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rPr>
                        <a:t>2</a:t>
                      </a:r>
                      <a:endParaRPr lang="en-US" sz="110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effectLst/>
                        </a:rPr>
                        <a:t>4</a:t>
                      </a:r>
                      <a:endParaRPr lang="en-US" sz="1100" dirty="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6059950"/>
                  </a:ext>
                </a:extLst>
              </a:tr>
              <a:tr h="0">
                <a:tc>
                  <a:txBody>
                    <a:bodyPr/>
                    <a:lstStyle/>
                    <a:p>
                      <a:pPr marL="0" marR="0">
                        <a:lnSpc>
                          <a:spcPct val="115000"/>
                        </a:lnSpc>
                        <a:spcBef>
                          <a:spcPts val="0"/>
                        </a:spcBef>
                        <a:spcAft>
                          <a:spcPts val="0"/>
                        </a:spcAft>
                      </a:pPr>
                      <a:r>
                        <a:rPr lang="en-US" sz="1200">
                          <a:effectLst/>
                        </a:rPr>
                        <a:t>Q5</a:t>
                      </a:r>
                      <a:endParaRPr lang="en-US" sz="110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rPr>
                        <a:t>3.152941176</a:t>
                      </a:r>
                      <a:endParaRPr lang="en-US" sz="110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rPr>
                        <a:t>2</a:t>
                      </a:r>
                      <a:endParaRPr lang="en-US" sz="110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effectLst/>
                        </a:rPr>
                        <a:t>3.5</a:t>
                      </a:r>
                      <a:endParaRPr lang="en-US" sz="1100" dirty="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588348"/>
                  </a:ext>
                </a:extLst>
              </a:tr>
            </a:tbl>
          </a:graphicData>
        </a:graphic>
      </p:graphicFrame>
      <p:graphicFrame>
        <p:nvGraphicFramePr>
          <p:cNvPr id="5" name="جدول 4">
            <a:extLst>
              <a:ext uri="{FF2B5EF4-FFF2-40B4-BE49-F238E27FC236}">
                <a16:creationId xmlns:a16="http://schemas.microsoft.com/office/drawing/2014/main" id="{9D420087-125F-1D85-41A0-869D5921F79A}"/>
              </a:ext>
            </a:extLst>
          </p:cNvPr>
          <p:cNvGraphicFramePr>
            <a:graphicFrameLocks noGrp="1"/>
          </p:cNvGraphicFramePr>
          <p:nvPr>
            <p:extLst>
              <p:ext uri="{D42A27DB-BD31-4B8C-83A1-F6EECF244321}">
                <p14:modId xmlns:p14="http://schemas.microsoft.com/office/powerpoint/2010/main" val="3090797125"/>
              </p:ext>
            </p:extLst>
          </p:nvPr>
        </p:nvGraphicFramePr>
        <p:xfrm>
          <a:off x="1453061" y="4121577"/>
          <a:ext cx="5734050" cy="1930720"/>
        </p:xfrm>
        <a:graphic>
          <a:graphicData uri="http://schemas.openxmlformats.org/drawingml/2006/table">
            <a:tbl>
              <a:tblPr>
                <a:tableStyleId>{5C22544A-7EE6-4342-B048-85BDC9FD1C3A}</a:tableStyleId>
              </a:tblPr>
              <a:tblGrid>
                <a:gridCol w="1762906">
                  <a:extLst>
                    <a:ext uri="{9D8B030D-6E8A-4147-A177-3AD203B41FA5}">
                      <a16:colId xmlns:a16="http://schemas.microsoft.com/office/drawing/2014/main" val="823037917"/>
                    </a:ext>
                  </a:extLst>
                </a:gridCol>
                <a:gridCol w="1076802">
                  <a:extLst>
                    <a:ext uri="{9D8B030D-6E8A-4147-A177-3AD203B41FA5}">
                      <a16:colId xmlns:a16="http://schemas.microsoft.com/office/drawing/2014/main" val="400577134"/>
                    </a:ext>
                  </a:extLst>
                </a:gridCol>
                <a:gridCol w="1447171">
                  <a:extLst>
                    <a:ext uri="{9D8B030D-6E8A-4147-A177-3AD203B41FA5}">
                      <a16:colId xmlns:a16="http://schemas.microsoft.com/office/drawing/2014/main" val="3142631155"/>
                    </a:ext>
                  </a:extLst>
                </a:gridCol>
                <a:gridCol w="1447171">
                  <a:extLst>
                    <a:ext uri="{9D8B030D-6E8A-4147-A177-3AD203B41FA5}">
                      <a16:colId xmlns:a16="http://schemas.microsoft.com/office/drawing/2014/main" val="3554319210"/>
                    </a:ext>
                  </a:extLst>
                </a:gridCol>
              </a:tblGrid>
              <a:tr h="327025">
                <a:tc>
                  <a:txBody>
                    <a:bodyPr/>
                    <a:lstStyle/>
                    <a:p>
                      <a:pPr marL="0" marR="0">
                        <a:lnSpc>
                          <a:spcPct val="115000"/>
                        </a:lnSpc>
                        <a:spcBef>
                          <a:spcPts val="0"/>
                        </a:spcBef>
                        <a:spcAft>
                          <a:spcPts val="0"/>
                        </a:spcAft>
                      </a:pPr>
                      <a:r>
                        <a:rPr lang="en-US" sz="1200">
                          <a:effectLst/>
                        </a:rPr>
                        <a:t>Perceived Ease of Use</a:t>
                      </a:r>
                      <a:endParaRPr lang="en-US" sz="110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marL="0" marR="0">
                        <a:lnSpc>
                          <a:spcPct val="115000"/>
                        </a:lnSpc>
                        <a:spcBef>
                          <a:spcPts val="0"/>
                        </a:spcBef>
                        <a:spcAft>
                          <a:spcPts val="0"/>
                        </a:spcAft>
                      </a:pPr>
                      <a:r>
                        <a:rPr lang="en-US" sz="1200">
                          <a:effectLst/>
                        </a:rPr>
                        <a:t>Mean</a:t>
                      </a:r>
                      <a:endParaRPr lang="en-US" sz="110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marL="0" marR="0">
                        <a:lnSpc>
                          <a:spcPct val="115000"/>
                        </a:lnSpc>
                        <a:spcBef>
                          <a:spcPts val="0"/>
                        </a:spcBef>
                        <a:spcAft>
                          <a:spcPts val="0"/>
                        </a:spcAft>
                      </a:pPr>
                      <a:r>
                        <a:rPr lang="en-US" sz="1200">
                          <a:effectLst/>
                        </a:rPr>
                        <a:t>Mode</a:t>
                      </a:r>
                      <a:endParaRPr lang="en-US" sz="110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marL="0" marR="0">
                        <a:lnSpc>
                          <a:spcPct val="115000"/>
                        </a:lnSpc>
                        <a:spcBef>
                          <a:spcPts val="0"/>
                        </a:spcBef>
                        <a:spcAft>
                          <a:spcPts val="0"/>
                        </a:spcAft>
                      </a:pPr>
                      <a:r>
                        <a:rPr lang="en-US" sz="1200" dirty="0">
                          <a:effectLst/>
                        </a:rPr>
                        <a:t>Median</a:t>
                      </a:r>
                      <a:endParaRPr lang="en-US" sz="1100" dirty="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93611928"/>
                  </a:ext>
                </a:extLst>
              </a:tr>
              <a:tr h="0">
                <a:tc>
                  <a:txBody>
                    <a:bodyPr/>
                    <a:lstStyle/>
                    <a:p>
                      <a:pPr marL="0" marR="0">
                        <a:lnSpc>
                          <a:spcPct val="115000"/>
                        </a:lnSpc>
                        <a:spcBef>
                          <a:spcPts val="0"/>
                        </a:spcBef>
                        <a:spcAft>
                          <a:spcPts val="0"/>
                        </a:spcAft>
                      </a:pPr>
                      <a:r>
                        <a:rPr lang="en-US" sz="1200">
                          <a:effectLst/>
                        </a:rPr>
                        <a:t>Q1</a:t>
                      </a:r>
                      <a:endParaRPr lang="en-US" sz="110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rPr>
                        <a:t>2.529411765</a:t>
                      </a:r>
                      <a:endParaRPr lang="en-US" sz="110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rPr>
                        <a:t>2</a:t>
                      </a:r>
                      <a:endParaRPr lang="en-US" sz="110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effectLst/>
                        </a:rPr>
                        <a:t>3</a:t>
                      </a:r>
                      <a:endParaRPr lang="en-US" sz="1100" dirty="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3023411"/>
                  </a:ext>
                </a:extLst>
              </a:tr>
              <a:tr h="0">
                <a:tc>
                  <a:txBody>
                    <a:bodyPr/>
                    <a:lstStyle/>
                    <a:p>
                      <a:pPr marL="0" marR="0">
                        <a:lnSpc>
                          <a:spcPct val="115000"/>
                        </a:lnSpc>
                        <a:spcBef>
                          <a:spcPts val="0"/>
                        </a:spcBef>
                        <a:spcAft>
                          <a:spcPts val="0"/>
                        </a:spcAft>
                      </a:pPr>
                      <a:r>
                        <a:rPr lang="en-US" sz="1200">
                          <a:effectLst/>
                        </a:rPr>
                        <a:t>Q2</a:t>
                      </a:r>
                      <a:endParaRPr lang="en-US" sz="110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rPr>
                        <a:t>2.823529412</a:t>
                      </a:r>
                      <a:endParaRPr lang="en-US" sz="110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rPr>
                        <a:t>2</a:t>
                      </a:r>
                      <a:endParaRPr lang="en-US" sz="110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effectLst/>
                        </a:rPr>
                        <a:t>3</a:t>
                      </a:r>
                      <a:endParaRPr lang="en-US" sz="1100" dirty="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2575347"/>
                  </a:ext>
                </a:extLst>
              </a:tr>
              <a:tr h="0">
                <a:tc>
                  <a:txBody>
                    <a:bodyPr/>
                    <a:lstStyle/>
                    <a:p>
                      <a:pPr marL="0" marR="0">
                        <a:lnSpc>
                          <a:spcPct val="115000"/>
                        </a:lnSpc>
                        <a:spcBef>
                          <a:spcPts val="0"/>
                        </a:spcBef>
                        <a:spcAft>
                          <a:spcPts val="0"/>
                        </a:spcAft>
                      </a:pPr>
                      <a:r>
                        <a:rPr lang="en-US" sz="1200">
                          <a:effectLst/>
                        </a:rPr>
                        <a:t>Q3</a:t>
                      </a:r>
                      <a:endParaRPr lang="en-US" sz="110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rPr>
                        <a:t>2.529411765</a:t>
                      </a:r>
                      <a:endParaRPr lang="en-US" sz="110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rPr>
                        <a:t>4</a:t>
                      </a:r>
                      <a:endParaRPr lang="en-US" sz="110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effectLst/>
                        </a:rPr>
                        <a:t>3</a:t>
                      </a:r>
                      <a:endParaRPr lang="en-US" sz="1100" dirty="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0228823"/>
                  </a:ext>
                </a:extLst>
              </a:tr>
              <a:tr h="0">
                <a:tc>
                  <a:txBody>
                    <a:bodyPr/>
                    <a:lstStyle/>
                    <a:p>
                      <a:pPr marL="0" marR="0">
                        <a:lnSpc>
                          <a:spcPct val="115000"/>
                        </a:lnSpc>
                        <a:spcBef>
                          <a:spcPts val="0"/>
                        </a:spcBef>
                        <a:spcAft>
                          <a:spcPts val="0"/>
                        </a:spcAft>
                      </a:pPr>
                      <a:r>
                        <a:rPr lang="en-US" sz="1200">
                          <a:effectLst/>
                        </a:rPr>
                        <a:t>Q4</a:t>
                      </a:r>
                      <a:endParaRPr lang="en-US" sz="110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rPr>
                        <a:t>3.294117647</a:t>
                      </a:r>
                      <a:endParaRPr lang="en-US" sz="110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rPr>
                        <a:t>2</a:t>
                      </a:r>
                      <a:endParaRPr lang="en-US" sz="110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effectLst/>
                        </a:rPr>
                        <a:t>3.5</a:t>
                      </a:r>
                      <a:endParaRPr lang="en-US" sz="1100" dirty="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2034368"/>
                  </a:ext>
                </a:extLst>
              </a:tr>
              <a:tr h="0">
                <a:tc>
                  <a:txBody>
                    <a:bodyPr/>
                    <a:lstStyle/>
                    <a:p>
                      <a:pPr marL="0" marR="0">
                        <a:lnSpc>
                          <a:spcPct val="115000"/>
                        </a:lnSpc>
                        <a:spcBef>
                          <a:spcPts val="0"/>
                        </a:spcBef>
                        <a:spcAft>
                          <a:spcPts val="0"/>
                        </a:spcAft>
                      </a:pPr>
                      <a:r>
                        <a:rPr lang="en-US" sz="1200">
                          <a:effectLst/>
                        </a:rPr>
                        <a:t>Q5</a:t>
                      </a:r>
                      <a:endParaRPr lang="en-US" sz="110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rPr>
                        <a:t>2.823529412</a:t>
                      </a:r>
                      <a:endParaRPr lang="en-US" sz="110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rPr>
                        <a:t>4</a:t>
                      </a:r>
                      <a:endParaRPr lang="en-US" sz="110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effectLst/>
                        </a:rPr>
                        <a:t>3</a:t>
                      </a:r>
                      <a:endParaRPr lang="en-US" sz="1100" dirty="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365640"/>
                  </a:ext>
                </a:extLst>
              </a:tr>
            </a:tbl>
          </a:graphicData>
        </a:graphic>
      </p:graphicFrame>
    </p:spTree>
    <p:extLst>
      <p:ext uri="{BB962C8B-B14F-4D97-AF65-F5344CB8AC3E}">
        <p14:creationId xmlns:p14="http://schemas.microsoft.com/office/powerpoint/2010/main" val="774646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8087C657-0C99-A052-6B02-CEC122354044}"/>
              </a:ext>
            </a:extLst>
          </p:cNvPr>
          <p:cNvSpPr>
            <a:spLocks noGrp="1"/>
          </p:cNvSpPr>
          <p:nvPr>
            <p:ph type="title"/>
          </p:nvPr>
        </p:nvSpPr>
        <p:spPr/>
        <p:txBody>
          <a:bodyPr/>
          <a:lstStyle/>
          <a:p>
            <a:r>
              <a:rPr lang="en-US" cap="none" dirty="0">
                <a:latin typeface="+mn-lt"/>
              </a:rPr>
              <a:t>Result And Discussion</a:t>
            </a:r>
          </a:p>
        </p:txBody>
      </p:sp>
      <p:graphicFrame>
        <p:nvGraphicFramePr>
          <p:cNvPr id="3" name="جدول 2">
            <a:extLst>
              <a:ext uri="{FF2B5EF4-FFF2-40B4-BE49-F238E27FC236}">
                <a16:creationId xmlns:a16="http://schemas.microsoft.com/office/drawing/2014/main" id="{AB4B8061-5CE7-8E2E-3E33-5E4B080FB5EB}"/>
              </a:ext>
            </a:extLst>
          </p:cNvPr>
          <p:cNvGraphicFramePr>
            <a:graphicFrameLocks noGrp="1"/>
          </p:cNvGraphicFramePr>
          <p:nvPr>
            <p:extLst>
              <p:ext uri="{D42A27DB-BD31-4B8C-83A1-F6EECF244321}">
                <p14:modId xmlns:p14="http://schemas.microsoft.com/office/powerpoint/2010/main" val="2345470237"/>
              </p:ext>
            </p:extLst>
          </p:nvPr>
        </p:nvGraphicFramePr>
        <p:xfrm>
          <a:off x="1453061" y="1627359"/>
          <a:ext cx="5734050" cy="1926336"/>
        </p:xfrm>
        <a:graphic>
          <a:graphicData uri="http://schemas.openxmlformats.org/drawingml/2006/table">
            <a:tbl>
              <a:tblPr>
                <a:tableStyleId>{5C22544A-7EE6-4342-B048-85BDC9FD1C3A}</a:tableStyleId>
              </a:tblPr>
              <a:tblGrid>
                <a:gridCol w="1762906">
                  <a:extLst>
                    <a:ext uri="{9D8B030D-6E8A-4147-A177-3AD203B41FA5}">
                      <a16:colId xmlns:a16="http://schemas.microsoft.com/office/drawing/2014/main" val="2989293702"/>
                    </a:ext>
                  </a:extLst>
                </a:gridCol>
                <a:gridCol w="1076802">
                  <a:extLst>
                    <a:ext uri="{9D8B030D-6E8A-4147-A177-3AD203B41FA5}">
                      <a16:colId xmlns:a16="http://schemas.microsoft.com/office/drawing/2014/main" val="3151656813"/>
                    </a:ext>
                  </a:extLst>
                </a:gridCol>
                <a:gridCol w="1447171">
                  <a:extLst>
                    <a:ext uri="{9D8B030D-6E8A-4147-A177-3AD203B41FA5}">
                      <a16:colId xmlns:a16="http://schemas.microsoft.com/office/drawing/2014/main" val="1601521092"/>
                    </a:ext>
                  </a:extLst>
                </a:gridCol>
                <a:gridCol w="1447171">
                  <a:extLst>
                    <a:ext uri="{9D8B030D-6E8A-4147-A177-3AD203B41FA5}">
                      <a16:colId xmlns:a16="http://schemas.microsoft.com/office/drawing/2014/main" val="2498472188"/>
                    </a:ext>
                  </a:extLst>
                </a:gridCol>
              </a:tblGrid>
              <a:tr h="0">
                <a:tc>
                  <a:txBody>
                    <a:bodyPr/>
                    <a:lstStyle/>
                    <a:p>
                      <a:pPr marL="0" marR="0" algn="l" defTabSz="914400" rtl="0" eaLnBrk="1" latinLnBrk="0" hangingPunct="1">
                        <a:lnSpc>
                          <a:spcPct val="115000"/>
                        </a:lnSpc>
                        <a:spcBef>
                          <a:spcPts val="0"/>
                        </a:spcBef>
                        <a:spcAft>
                          <a:spcPts val="0"/>
                        </a:spcAft>
                      </a:pPr>
                      <a:r>
                        <a:rPr lang="en-US" sz="1200" kern="1200">
                          <a:solidFill>
                            <a:schemeClr val="dk1"/>
                          </a:solidFill>
                          <a:effectLst/>
                          <a:latin typeface="+mn-lt"/>
                          <a:ea typeface="+mn-ea"/>
                          <a:cs typeface="+mn-cs"/>
                        </a:rPr>
                        <a:t>Efficiency expectation  </a:t>
                      </a: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marL="0" marR="0" algn="l" defTabSz="914400" rtl="0" eaLnBrk="1" latinLnBrk="0" hangingPunct="1">
                        <a:lnSpc>
                          <a:spcPct val="115000"/>
                        </a:lnSpc>
                        <a:spcBef>
                          <a:spcPts val="0"/>
                        </a:spcBef>
                        <a:spcAft>
                          <a:spcPts val="0"/>
                        </a:spcAft>
                      </a:pPr>
                      <a:r>
                        <a:rPr lang="en-US" sz="1200" kern="1200">
                          <a:solidFill>
                            <a:schemeClr val="dk1"/>
                          </a:solidFill>
                          <a:effectLst/>
                          <a:latin typeface="+mn-lt"/>
                          <a:ea typeface="+mn-ea"/>
                          <a:cs typeface="+mn-cs"/>
                        </a:rPr>
                        <a:t>Mean</a:t>
                      </a: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marL="0" marR="0" algn="l" defTabSz="914400" rtl="0" eaLnBrk="1" latinLnBrk="0" hangingPunct="1">
                        <a:lnSpc>
                          <a:spcPct val="115000"/>
                        </a:lnSpc>
                        <a:spcBef>
                          <a:spcPts val="0"/>
                        </a:spcBef>
                        <a:spcAft>
                          <a:spcPts val="0"/>
                        </a:spcAft>
                      </a:pPr>
                      <a:r>
                        <a:rPr lang="en-US" sz="1200" kern="1200">
                          <a:solidFill>
                            <a:schemeClr val="dk1"/>
                          </a:solidFill>
                          <a:effectLst/>
                          <a:latin typeface="+mn-lt"/>
                          <a:ea typeface="+mn-ea"/>
                          <a:cs typeface="+mn-cs"/>
                        </a:rPr>
                        <a:t>Mode</a:t>
                      </a: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marL="0" marR="0" algn="l" defTabSz="914400" rtl="0" eaLnBrk="1" latinLnBrk="0" hangingPunct="1">
                        <a:lnSpc>
                          <a:spcPct val="115000"/>
                        </a:lnSpc>
                        <a:spcBef>
                          <a:spcPts val="0"/>
                        </a:spcBef>
                        <a:spcAft>
                          <a:spcPts val="0"/>
                        </a:spcAft>
                      </a:pPr>
                      <a:r>
                        <a:rPr lang="en-US" sz="1200" kern="1200" dirty="0">
                          <a:solidFill>
                            <a:schemeClr val="dk1"/>
                          </a:solidFill>
                          <a:effectLst/>
                          <a:latin typeface="+mn-lt"/>
                          <a:ea typeface="+mn-ea"/>
                          <a:cs typeface="+mn-cs"/>
                        </a:rPr>
                        <a:t>Median</a:t>
                      </a: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334153591"/>
                  </a:ext>
                </a:extLst>
              </a:tr>
              <a:tr h="0">
                <a:tc>
                  <a:txBody>
                    <a:bodyPr/>
                    <a:lstStyle/>
                    <a:p>
                      <a:pPr marL="0" marR="0" algn="l" defTabSz="914400" rtl="0" eaLnBrk="1" latinLnBrk="0" hangingPunct="1">
                        <a:lnSpc>
                          <a:spcPct val="115000"/>
                        </a:lnSpc>
                        <a:spcBef>
                          <a:spcPts val="0"/>
                        </a:spcBef>
                        <a:spcAft>
                          <a:spcPts val="0"/>
                        </a:spcAft>
                      </a:pPr>
                      <a:r>
                        <a:rPr lang="en-US" sz="1200" kern="1200">
                          <a:solidFill>
                            <a:schemeClr val="dk1"/>
                          </a:solidFill>
                          <a:effectLst/>
                          <a:latin typeface="+mn-lt"/>
                          <a:ea typeface="+mn-ea"/>
                          <a:cs typeface="+mn-cs"/>
                        </a:rPr>
                        <a:t>Q1</a:t>
                      </a: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defTabSz="914400" rtl="0" eaLnBrk="1" latinLnBrk="0" hangingPunct="1">
                        <a:lnSpc>
                          <a:spcPct val="115000"/>
                        </a:lnSpc>
                        <a:spcBef>
                          <a:spcPts val="0"/>
                        </a:spcBef>
                        <a:spcAft>
                          <a:spcPts val="0"/>
                        </a:spcAft>
                      </a:pPr>
                      <a:r>
                        <a:rPr lang="en-US" sz="1200" kern="1200">
                          <a:solidFill>
                            <a:schemeClr val="dk1"/>
                          </a:solidFill>
                          <a:effectLst/>
                          <a:latin typeface="+mn-lt"/>
                          <a:ea typeface="+mn-ea"/>
                          <a:cs typeface="+mn-cs"/>
                        </a:rPr>
                        <a:t>3.411764706</a:t>
                      </a: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defTabSz="914400" rtl="0" eaLnBrk="1" latinLnBrk="0" hangingPunct="1">
                        <a:lnSpc>
                          <a:spcPct val="115000"/>
                        </a:lnSpc>
                        <a:spcBef>
                          <a:spcPts val="0"/>
                        </a:spcBef>
                        <a:spcAft>
                          <a:spcPts val="0"/>
                        </a:spcAft>
                      </a:pPr>
                      <a:r>
                        <a:rPr lang="en-US" sz="1200" kern="1200">
                          <a:solidFill>
                            <a:schemeClr val="dk1"/>
                          </a:solidFill>
                          <a:effectLst/>
                          <a:latin typeface="+mn-lt"/>
                          <a:ea typeface="+mn-ea"/>
                          <a:cs typeface="+mn-cs"/>
                        </a:rPr>
                        <a:t>2</a:t>
                      </a: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defTabSz="914400" rtl="0" eaLnBrk="1" latinLnBrk="0" hangingPunct="1">
                        <a:lnSpc>
                          <a:spcPct val="115000"/>
                        </a:lnSpc>
                        <a:spcBef>
                          <a:spcPts val="0"/>
                        </a:spcBef>
                        <a:spcAft>
                          <a:spcPts val="0"/>
                        </a:spcAft>
                      </a:pPr>
                      <a:r>
                        <a:rPr lang="en-US" sz="1200" kern="1200" dirty="0">
                          <a:solidFill>
                            <a:schemeClr val="dk1"/>
                          </a:solidFill>
                          <a:effectLst/>
                          <a:latin typeface="+mn-lt"/>
                          <a:ea typeface="+mn-ea"/>
                          <a:cs typeface="+mn-cs"/>
                        </a:rPr>
                        <a:t>4</a:t>
                      </a: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4882522"/>
                  </a:ext>
                </a:extLst>
              </a:tr>
              <a:tr h="0">
                <a:tc>
                  <a:txBody>
                    <a:bodyPr/>
                    <a:lstStyle/>
                    <a:p>
                      <a:pPr marL="0" marR="0" algn="l" defTabSz="914400" rtl="0" eaLnBrk="1" latinLnBrk="0" hangingPunct="1">
                        <a:lnSpc>
                          <a:spcPct val="115000"/>
                        </a:lnSpc>
                        <a:spcBef>
                          <a:spcPts val="0"/>
                        </a:spcBef>
                        <a:spcAft>
                          <a:spcPts val="0"/>
                        </a:spcAft>
                      </a:pPr>
                      <a:r>
                        <a:rPr lang="en-US" sz="1200" kern="1200">
                          <a:solidFill>
                            <a:schemeClr val="dk1"/>
                          </a:solidFill>
                          <a:effectLst/>
                          <a:latin typeface="+mn-lt"/>
                          <a:ea typeface="+mn-ea"/>
                          <a:cs typeface="+mn-cs"/>
                        </a:rPr>
                        <a:t>Q2</a:t>
                      </a: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defTabSz="914400" rtl="0" eaLnBrk="1" latinLnBrk="0" hangingPunct="1">
                        <a:lnSpc>
                          <a:spcPct val="115000"/>
                        </a:lnSpc>
                        <a:spcBef>
                          <a:spcPts val="0"/>
                        </a:spcBef>
                        <a:spcAft>
                          <a:spcPts val="0"/>
                        </a:spcAft>
                      </a:pPr>
                      <a:r>
                        <a:rPr lang="en-US" sz="1200" kern="1200">
                          <a:solidFill>
                            <a:schemeClr val="dk1"/>
                          </a:solidFill>
                          <a:effectLst/>
                          <a:latin typeface="+mn-lt"/>
                          <a:ea typeface="+mn-ea"/>
                          <a:cs typeface="+mn-cs"/>
                        </a:rPr>
                        <a:t>3.147058824</a:t>
                      </a: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defTabSz="914400" rtl="0" eaLnBrk="1" latinLnBrk="0" hangingPunct="1">
                        <a:lnSpc>
                          <a:spcPct val="115000"/>
                        </a:lnSpc>
                        <a:spcBef>
                          <a:spcPts val="0"/>
                        </a:spcBef>
                        <a:spcAft>
                          <a:spcPts val="0"/>
                        </a:spcAft>
                      </a:pPr>
                      <a:r>
                        <a:rPr lang="en-US" sz="1200" kern="1200">
                          <a:solidFill>
                            <a:schemeClr val="dk1"/>
                          </a:solidFill>
                          <a:effectLst/>
                          <a:latin typeface="+mn-lt"/>
                          <a:ea typeface="+mn-ea"/>
                          <a:cs typeface="+mn-cs"/>
                        </a:rPr>
                        <a:t>2</a:t>
                      </a: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defTabSz="914400" rtl="0" eaLnBrk="1" latinLnBrk="0" hangingPunct="1">
                        <a:lnSpc>
                          <a:spcPct val="115000"/>
                        </a:lnSpc>
                        <a:spcBef>
                          <a:spcPts val="0"/>
                        </a:spcBef>
                        <a:spcAft>
                          <a:spcPts val="0"/>
                        </a:spcAft>
                      </a:pPr>
                      <a:r>
                        <a:rPr lang="en-US" sz="1200" kern="1200" dirty="0">
                          <a:solidFill>
                            <a:schemeClr val="dk1"/>
                          </a:solidFill>
                          <a:effectLst/>
                          <a:latin typeface="+mn-lt"/>
                          <a:ea typeface="+mn-ea"/>
                          <a:cs typeface="+mn-cs"/>
                        </a:rPr>
                        <a:t>3</a:t>
                      </a: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55017847"/>
                  </a:ext>
                </a:extLst>
              </a:tr>
              <a:tr h="0">
                <a:tc>
                  <a:txBody>
                    <a:bodyPr/>
                    <a:lstStyle/>
                    <a:p>
                      <a:pPr marL="0" marR="0" algn="l" defTabSz="914400" rtl="0" eaLnBrk="1" latinLnBrk="0" hangingPunct="1">
                        <a:lnSpc>
                          <a:spcPct val="115000"/>
                        </a:lnSpc>
                        <a:spcBef>
                          <a:spcPts val="0"/>
                        </a:spcBef>
                        <a:spcAft>
                          <a:spcPts val="0"/>
                        </a:spcAft>
                      </a:pPr>
                      <a:r>
                        <a:rPr lang="en-US" sz="1200" kern="1200">
                          <a:solidFill>
                            <a:schemeClr val="dk1"/>
                          </a:solidFill>
                          <a:effectLst/>
                          <a:latin typeface="+mn-lt"/>
                          <a:ea typeface="+mn-ea"/>
                          <a:cs typeface="+mn-cs"/>
                        </a:rPr>
                        <a:t>Q3</a:t>
                      </a: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defTabSz="914400" rtl="0" eaLnBrk="1" latinLnBrk="0" hangingPunct="1">
                        <a:lnSpc>
                          <a:spcPct val="115000"/>
                        </a:lnSpc>
                        <a:spcBef>
                          <a:spcPts val="0"/>
                        </a:spcBef>
                        <a:spcAft>
                          <a:spcPts val="0"/>
                        </a:spcAft>
                      </a:pPr>
                      <a:r>
                        <a:rPr lang="en-US" sz="1200" kern="1200">
                          <a:solidFill>
                            <a:schemeClr val="dk1"/>
                          </a:solidFill>
                          <a:effectLst/>
                          <a:latin typeface="+mn-lt"/>
                          <a:ea typeface="+mn-ea"/>
                          <a:cs typeface="+mn-cs"/>
                        </a:rPr>
                        <a:t>3.382352941</a:t>
                      </a: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defTabSz="914400" rtl="0" eaLnBrk="1" latinLnBrk="0" hangingPunct="1">
                        <a:lnSpc>
                          <a:spcPct val="115000"/>
                        </a:lnSpc>
                        <a:spcBef>
                          <a:spcPts val="0"/>
                        </a:spcBef>
                        <a:spcAft>
                          <a:spcPts val="0"/>
                        </a:spcAft>
                      </a:pPr>
                      <a:r>
                        <a:rPr lang="en-US" sz="1200" kern="1200">
                          <a:solidFill>
                            <a:schemeClr val="dk1"/>
                          </a:solidFill>
                          <a:effectLst/>
                          <a:latin typeface="+mn-lt"/>
                          <a:ea typeface="+mn-ea"/>
                          <a:cs typeface="+mn-cs"/>
                        </a:rPr>
                        <a:t>2</a:t>
                      </a: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defTabSz="914400" rtl="0" eaLnBrk="1" latinLnBrk="0" hangingPunct="1">
                        <a:lnSpc>
                          <a:spcPct val="115000"/>
                        </a:lnSpc>
                        <a:spcBef>
                          <a:spcPts val="0"/>
                        </a:spcBef>
                        <a:spcAft>
                          <a:spcPts val="0"/>
                        </a:spcAft>
                      </a:pPr>
                      <a:r>
                        <a:rPr lang="en-US" sz="1200" kern="1200" dirty="0">
                          <a:solidFill>
                            <a:schemeClr val="dk1"/>
                          </a:solidFill>
                          <a:effectLst/>
                          <a:latin typeface="+mn-lt"/>
                          <a:ea typeface="+mn-ea"/>
                          <a:cs typeface="+mn-cs"/>
                        </a:rPr>
                        <a:t>4</a:t>
                      </a: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1042853"/>
                  </a:ext>
                </a:extLst>
              </a:tr>
              <a:tr h="0">
                <a:tc>
                  <a:txBody>
                    <a:bodyPr/>
                    <a:lstStyle/>
                    <a:p>
                      <a:pPr marL="0" marR="0" algn="l" defTabSz="914400" rtl="0" eaLnBrk="1" latinLnBrk="0" hangingPunct="1">
                        <a:lnSpc>
                          <a:spcPct val="115000"/>
                        </a:lnSpc>
                        <a:spcBef>
                          <a:spcPts val="0"/>
                        </a:spcBef>
                        <a:spcAft>
                          <a:spcPts val="0"/>
                        </a:spcAft>
                      </a:pPr>
                      <a:r>
                        <a:rPr lang="en-US" sz="1200" kern="1200">
                          <a:solidFill>
                            <a:schemeClr val="dk1"/>
                          </a:solidFill>
                          <a:effectLst/>
                          <a:latin typeface="+mn-lt"/>
                          <a:ea typeface="+mn-ea"/>
                          <a:cs typeface="+mn-cs"/>
                        </a:rPr>
                        <a:t>Q4</a:t>
                      </a: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defTabSz="914400" rtl="0" eaLnBrk="1" latinLnBrk="0" hangingPunct="1">
                        <a:lnSpc>
                          <a:spcPct val="115000"/>
                        </a:lnSpc>
                        <a:spcBef>
                          <a:spcPts val="0"/>
                        </a:spcBef>
                        <a:spcAft>
                          <a:spcPts val="0"/>
                        </a:spcAft>
                      </a:pPr>
                      <a:r>
                        <a:rPr lang="en-US" sz="1200" kern="1200">
                          <a:solidFill>
                            <a:schemeClr val="dk1"/>
                          </a:solidFill>
                          <a:effectLst/>
                          <a:latin typeface="+mn-lt"/>
                          <a:ea typeface="+mn-ea"/>
                          <a:cs typeface="+mn-cs"/>
                        </a:rPr>
                        <a:t>3.441176471</a:t>
                      </a: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defTabSz="914400" rtl="0" eaLnBrk="1" latinLnBrk="0" hangingPunct="1">
                        <a:lnSpc>
                          <a:spcPct val="115000"/>
                        </a:lnSpc>
                        <a:spcBef>
                          <a:spcPts val="0"/>
                        </a:spcBef>
                        <a:spcAft>
                          <a:spcPts val="0"/>
                        </a:spcAft>
                      </a:pPr>
                      <a:r>
                        <a:rPr lang="en-US" sz="1200" kern="1200">
                          <a:solidFill>
                            <a:schemeClr val="dk1"/>
                          </a:solidFill>
                          <a:effectLst/>
                          <a:latin typeface="+mn-lt"/>
                          <a:ea typeface="+mn-ea"/>
                          <a:cs typeface="+mn-cs"/>
                        </a:rPr>
                        <a:t>4</a:t>
                      </a: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defTabSz="914400" rtl="0" eaLnBrk="1" latinLnBrk="0" hangingPunct="1">
                        <a:lnSpc>
                          <a:spcPct val="115000"/>
                        </a:lnSpc>
                        <a:spcBef>
                          <a:spcPts val="0"/>
                        </a:spcBef>
                        <a:spcAft>
                          <a:spcPts val="0"/>
                        </a:spcAft>
                      </a:pPr>
                      <a:r>
                        <a:rPr lang="en-US" sz="1200" kern="1200" dirty="0">
                          <a:solidFill>
                            <a:schemeClr val="dk1"/>
                          </a:solidFill>
                          <a:effectLst/>
                          <a:latin typeface="+mn-lt"/>
                          <a:ea typeface="+mn-ea"/>
                          <a:cs typeface="+mn-cs"/>
                        </a:rPr>
                        <a:t>4</a:t>
                      </a: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61057649"/>
                  </a:ext>
                </a:extLst>
              </a:tr>
              <a:tr h="0">
                <a:tc>
                  <a:txBody>
                    <a:bodyPr/>
                    <a:lstStyle/>
                    <a:p>
                      <a:pPr marL="0" marR="0" algn="l" defTabSz="914400" rtl="0" eaLnBrk="1" latinLnBrk="0" hangingPunct="1">
                        <a:lnSpc>
                          <a:spcPct val="115000"/>
                        </a:lnSpc>
                        <a:spcBef>
                          <a:spcPts val="0"/>
                        </a:spcBef>
                        <a:spcAft>
                          <a:spcPts val="0"/>
                        </a:spcAft>
                      </a:pPr>
                      <a:r>
                        <a:rPr lang="en-US" sz="1200" kern="1200">
                          <a:solidFill>
                            <a:schemeClr val="dk1"/>
                          </a:solidFill>
                          <a:effectLst/>
                          <a:latin typeface="+mn-lt"/>
                          <a:ea typeface="+mn-ea"/>
                          <a:cs typeface="+mn-cs"/>
                        </a:rPr>
                        <a:t>Q5</a:t>
                      </a: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defTabSz="914400" rtl="0" eaLnBrk="1" latinLnBrk="0" hangingPunct="1">
                        <a:lnSpc>
                          <a:spcPct val="115000"/>
                        </a:lnSpc>
                        <a:spcBef>
                          <a:spcPts val="0"/>
                        </a:spcBef>
                        <a:spcAft>
                          <a:spcPts val="0"/>
                        </a:spcAft>
                      </a:pPr>
                      <a:r>
                        <a:rPr lang="en-US" sz="1200" kern="1200">
                          <a:solidFill>
                            <a:schemeClr val="dk1"/>
                          </a:solidFill>
                          <a:effectLst/>
                          <a:latin typeface="+mn-lt"/>
                          <a:ea typeface="+mn-ea"/>
                          <a:cs typeface="+mn-cs"/>
                        </a:rPr>
                        <a:t>3.705882353</a:t>
                      </a: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defTabSz="914400" rtl="0" eaLnBrk="1" latinLnBrk="0" hangingPunct="1">
                        <a:lnSpc>
                          <a:spcPct val="115000"/>
                        </a:lnSpc>
                        <a:spcBef>
                          <a:spcPts val="0"/>
                        </a:spcBef>
                        <a:spcAft>
                          <a:spcPts val="0"/>
                        </a:spcAft>
                      </a:pPr>
                      <a:r>
                        <a:rPr lang="en-US" sz="1200" kern="1200">
                          <a:solidFill>
                            <a:schemeClr val="dk1"/>
                          </a:solidFill>
                          <a:effectLst/>
                          <a:latin typeface="+mn-lt"/>
                          <a:ea typeface="+mn-ea"/>
                          <a:cs typeface="+mn-cs"/>
                        </a:rPr>
                        <a:t>2</a:t>
                      </a: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defTabSz="914400" rtl="0" eaLnBrk="1" latinLnBrk="0" hangingPunct="1">
                        <a:lnSpc>
                          <a:spcPct val="115000"/>
                        </a:lnSpc>
                        <a:spcBef>
                          <a:spcPts val="0"/>
                        </a:spcBef>
                        <a:spcAft>
                          <a:spcPts val="0"/>
                        </a:spcAft>
                      </a:pPr>
                      <a:r>
                        <a:rPr lang="en-US" sz="1200" kern="1200" dirty="0">
                          <a:solidFill>
                            <a:schemeClr val="dk1"/>
                          </a:solidFill>
                          <a:effectLst/>
                          <a:latin typeface="+mn-lt"/>
                          <a:ea typeface="+mn-ea"/>
                          <a:cs typeface="+mn-cs"/>
                        </a:rPr>
                        <a:t>4</a:t>
                      </a: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7751890"/>
                  </a:ext>
                </a:extLst>
              </a:tr>
            </a:tbl>
          </a:graphicData>
        </a:graphic>
      </p:graphicFrame>
      <p:graphicFrame>
        <p:nvGraphicFramePr>
          <p:cNvPr id="8" name="جدول 7">
            <a:extLst>
              <a:ext uri="{FF2B5EF4-FFF2-40B4-BE49-F238E27FC236}">
                <a16:creationId xmlns:a16="http://schemas.microsoft.com/office/drawing/2014/main" id="{DCD952B9-2C13-48D0-DDD9-F290B5DB3BF4}"/>
              </a:ext>
            </a:extLst>
          </p:cNvPr>
          <p:cNvGraphicFramePr>
            <a:graphicFrameLocks noGrp="1"/>
          </p:cNvGraphicFramePr>
          <p:nvPr>
            <p:extLst>
              <p:ext uri="{D42A27DB-BD31-4B8C-83A1-F6EECF244321}">
                <p14:modId xmlns:p14="http://schemas.microsoft.com/office/powerpoint/2010/main" val="996758542"/>
              </p:ext>
            </p:extLst>
          </p:nvPr>
        </p:nvGraphicFramePr>
        <p:xfrm>
          <a:off x="1453061" y="4012980"/>
          <a:ext cx="5734050" cy="1941007"/>
        </p:xfrm>
        <a:graphic>
          <a:graphicData uri="http://schemas.openxmlformats.org/drawingml/2006/table">
            <a:tbl>
              <a:tblPr>
                <a:tableStyleId>{5C22544A-7EE6-4342-B048-85BDC9FD1C3A}</a:tableStyleId>
              </a:tblPr>
              <a:tblGrid>
                <a:gridCol w="1762906">
                  <a:extLst>
                    <a:ext uri="{9D8B030D-6E8A-4147-A177-3AD203B41FA5}">
                      <a16:colId xmlns:a16="http://schemas.microsoft.com/office/drawing/2014/main" val="600516530"/>
                    </a:ext>
                  </a:extLst>
                </a:gridCol>
                <a:gridCol w="1076802">
                  <a:extLst>
                    <a:ext uri="{9D8B030D-6E8A-4147-A177-3AD203B41FA5}">
                      <a16:colId xmlns:a16="http://schemas.microsoft.com/office/drawing/2014/main" val="4059319616"/>
                    </a:ext>
                  </a:extLst>
                </a:gridCol>
                <a:gridCol w="1447171">
                  <a:extLst>
                    <a:ext uri="{9D8B030D-6E8A-4147-A177-3AD203B41FA5}">
                      <a16:colId xmlns:a16="http://schemas.microsoft.com/office/drawing/2014/main" val="3566007927"/>
                    </a:ext>
                  </a:extLst>
                </a:gridCol>
                <a:gridCol w="1447171">
                  <a:extLst>
                    <a:ext uri="{9D8B030D-6E8A-4147-A177-3AD203B41FA5}">
                      <a16:colId xmlns:a16="http://schemas.microsoft.com/office/drawing/2014/main" val="3671483902"/>
                    </a:ext>
                  </a:extLst>
                </a:gridCol>
              </a:tblGrid>
              <a:tr h="304800">
                <a:tc>
                  <a:txBody>
                    <a:bodyPr/>
                    <a:lstStyle/>
                    <a:p>
                      <a:pPr marL="0" marR="0">
                        <a:lnSpc>
                          <a:spcPct val="115000"/>
                        </a:lnSpc>
                        <a:spcBef>
                          <a:spcPts val="0"/>
                        </a:spcBef>
                        <a:spcAft>
                          <a:spcPts val="0"/>
                        </a:spcAft>
                      </a:pPr>
                      <a:r>
                        <a:rPr lang="en-US" sz="1200">
                          <a:effectLst/>
                        </a:rPr>
                        <a:t>Learnability   </a:t>
                      </a:r>
                      <a:endParaRPr lang="en-US" sz="110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marL="0" marR="0">
                        <a:lnSpc>
                          <a:spcPct val="115000"/>
                        </a:lnSpc>
                        <a:spcBef>
                          <a:spcPts val="0"/>
                        </a:spcBef>
                        <a:spcAft>
                          <a:spcPts val="0"/>
                        </a:spcAft>
                      </a:pPr>
                      <a:r>
                        <a:rPr lang="en-US" sz="1200">
                          <a:effectLst/>
                        </a:rPr>
                        <a:t>Mean</a:t>
                      </a:r>
                      <a:endParaRPr lang="en-US" sz="110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marL="0" marR="0">
                        <a:lnSpc>
                          <a:spcPct val="115000"/>
                        </a:lnSpc>
                        <a:spcBef>
                          <a:spcPts val="0"/>
                        </a:spcBef>
                        <a:spcAft>
                          <a:spcPts val="0"/>
                        </a:spcAft>
                      </a:pPr>
                      <a:r>
                        <a:rPr lang="en-US" sz="1200">
                          <a:effectLst/>
                        </a:rPr>
                        <a:t>Mode</a:t>
                      </a:r>
                      <a:endParaRPr lang="en-US" sz="110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marL="0" marR="0">
                        <a:lnSpc>
                          <a:spcPct val="115000"/>
                        </a:lnSpc>
                        <a:spcBef>
                          <a:spcPts val="0"/>
                        </a:spcBef>
                        <a:spcAft>
                          <a:spcPts val="0"/>
                        </a:spcAft>
                      </a:pPr>
                      <a:r>
                        <a:rPr lang="en-US" sz="1200" dirty="0">
                          <a:effectLst/>
                        </a:rPr>
                        <a:t>Median</a:t>
                      </a:r>
                      <a:endParaRPr lang="en-US" sz="1100" dirty="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968354407"/>
                  </a:ext>
                </a:extLst>
              </a:tr>
              <a:tr h="0">
                <a:tc>
                  <a:txBody>
                    <a:bodyPr/>
                    <a:lstStyle/>
                    <a:p>
                      <a:pPr marL="0" marR="0">
                        <a:lnSpc>
                          <a:spcPct val="115000"/>
                        </a:lnSpc>
                        <a:spcBef>
                          <a:spcPts val="0"/>
                        </a:spcBef>
                        <a:spcAft>
                          <a:spcPts val="0"/>
                        </a:spcAft>
                      </a:pPr>
                      <a:r>
                        <a:rPr lang="en-US" sz="1200">
                          <a:effectLst/>
                        </a:rPr>
                        <a:t>Q1</a:t>
                      </a:r>
                      <a:endParaRPr lang="en-US" sz="110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rPr>
                        <a:t>3.5</a:t>
                      </a:r>
                      <a:endParaRPr lang="en-US" sz="110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rPr>
                        <a:t>4</a:t>
                      </a:r>
                      <a:endParaRPr lang="en-US" sz="110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effectLst/>
                        </a:rPr>
                        <a:t>4</a:t>
                      </a:r>
                      <a:endParaRPr lang="en-US" sz="1100" dirty="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08087260"/>
                  </a:ext>
                </a:extLst>
              </a:tr>
              <a:tr h="0">
                <a:tc>
                  <a:txBody>
                    <a:bodyPr/>
                    <a:lstStyle/>
                    <a:p>
                      <a:pPr marL="0" marR="0">
                        <a:lnSpc>
                          <a:spcPct val="115000"/>
                        </a:lnSpc>
                        <a:spcBef>
                          <a:spcPts val="0"/>
                        </a:spcBef>
                        <a:spcAft>
                          <a:spcPts val="0"/>
                        </a:spcAft>
                      </a:pPr>
                      <a:r>
                        <a:rPr lang="en-US" sz="1200">
                          <a:effectLst/>
                        </a:rPr>
                        <a:t>Q2</a:t>
                      </a:r>
                      <a:endParaRPr lang="en-US" sz="110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rPr>
                        <a:t>3.323529412</a:t>
                      </a:r>
                      <a:endParaRPr lang="en-US" sz="110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rPr>
                        <a:t>2</a:t>
                      </a:r>
                      <a:endParaRPr lang="en-US" sz="110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effectLst/>
                        </a:rPr>
                        <a:t>3.5</a:t>
                      </a:r>
                      <a:endParaRPr lang="en-US" sz="1100" dirty="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4564725"/>
                  </a:ext>
                </a:extLst>
              </a:tr>
              <a:tr h="0">
                <a:tc>
                  <a:txBody>
                    <a:bodyPr/>
                    <a:lstStyle/>
                    <a:p>
                      <a:pPr marL="0" marR="0">
                        <a:lnSpc>
                          <a:spcPct val="115000"/>
                        </a:lnSpc>
                        <a:spcBef>
                          <a:spcPts val="0"/>
                        </a:spcBef>
                        <a:spcAft>
                          <a:spcPts val="0"/>
                        </a:spcAft>
                      </a:pPr>
                      <a:r>
                        <a:rPr lang="en-US" sz="1200">
                          <a:effectLst/>
                        </a:rPr>
                        <a:t>Q3</a:t>
                      </a:r>
                      <a:endParaRPr lang="en-US" sz="110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rPr>
                        <a:t>3.5</a:t>
                      </a:r>
                      <a:endParaRPr lang="en-US" sz="110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rPr>
                        <a:t>2</a:t>
                      </a:r>
                      <a:endParaRPr lang="en-US" sz="110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effectLst/>
                        </a:rPr>
                        <a:t>4</a:t>
                      </a:r>
                      <a:endParaRPr lang="en-US" sz="1100" dirty="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0722138"/>
                  </a:ext>
                </a:extLst>
              </a:tr>
              <a:tr h="0">
                <a:tc>
                  <a:txBody>
                    <a:bodyPr/>
                    <a:lstStyle/>
                    <a:p>
                      <a:pPr marL="0" marR="0">
                        <a:lnSpc>
                          <a:spcPct val="115000"/>
                        </a:lnSpc>
                        <a:spcBef>
                          <a:spcPts val="0"/>
                        </a:spcBef>
                        <a:spcAft>
                          <a:spcPts val="0"/>
                        </a:spcAft>
                      </a:pPr>
                      <a:r>
                        <a:rPr lang="en-US" sz="1200">
                          <a:effectLst/>
                        </a:rPr>
                        <a:t>Q4</a:t>
                      </a:r>
                      <a:endParaRPr lang="en-US" sz="110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rPr>
                        <a:t>3.588235294</a:t>
                      </a:r>
                      <a:endParaRPr lang="en-US" sz="110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rPr>
                        <a:t>2</a:t>
                      </a:r>
                      <a:endParaRPr lang="en-US" sz="110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rtl="1">
                        <a:lnSpc>
                          <a:spcPct val="115000"/>
                        </a:lnSpc>
                        <a:spcBef>
                          <a:spcPts val="0"/>
                        </a:spcBef>
                        <a:spcAft>
                          <a:spcPts val="0"/>
                        </a:spcAft>
                      </a:pPr>
                      <a:r>
                        <a:rPr lang="ar-SA" sz="1200" dirty="0">
                          <a:effectLst/>
                        </a:rPr>
                        <a:t>3.5</a:t>
                      </a:r>
                      <a:endParaRPr lang="en-US" sz="1100" dirty="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9519905"/>
                  </a:ext>
                </a:extLst>
              </a:tr>
              <a:tr h="0">
                <a:tc>
                  <a:txBody>
                    <a:bodyPr/>
                    <a:lstStyle/>
                    <a:p>
                      <a:pPr marL="0" marR="0">
                        <a:lnSpc>
                          <a:spcPct val="115000"/>
                        </a:lnSpc>
                        <a:spcBef>
                          <a:spcPts val="0"/>
                        </a:spcBef>
                        <a:spcAft>
                          <a:spcPts val="0"/>
                        </a:spcAft>
                      </a:pPr>
                      <a:r>
                        <a:rPr lang="en-US" sz="1200">
                          <a:effectLst/>
                        </a:rPr>
                        <a:t>Q5</a:t>
                      </a:r>
                      <a:endParaRPr lang="en-US" sz="110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rPr>
                        <a:t>2.852941176</a:t>
                      </a:r>
                      <a:endParaRPr lang="en-US" sz="110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rtl="0">
                        <a:lnSpc>
                          <a:spcPct val="115000"/>
                        </a:lnSpc>
                        <a:spcBef>
                          <a:spcPts val="0"/>
                        </a:spcBef>
                        <a:spcAft>
                          <a:spcPts val="0"/>
                        </a:spcAft>
                      </a:pPr>
                      <a:r>
                        <a:rPr lang="en-US" sz="1200">
                          <a:effectLst/>
                        </a:rPr>
                        <a:t>2</a:t>
                      </a:r>
                      <a:endParaRPr lang="en-US" sz="110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effectLst/>
                        </a:rPr>
                        <a:t>3</a:t>
                      </a:r>
                      <a:endParaRPr lang="en-US" sz="1100" dirty="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18038524"/>
                  </a:ext>
                </a:extLst>
              </a:tr>
            </a:tbl>
          </a:graphicData>
        </a:graphic>
      </p:graphicFrame>
    </p:spTree>
    <p:extLst>
      <p:ext uri="{BB962C8B-B14F-4D97-AF65-F5344CB8AC3E}">
        <p14:creationId xmlns:p14="http://schemas.microsoft.com/office/powerpoint/2010/main" val="2487273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8087C657-0C99-A052-6B02-CEC122354044}"/>
              </a:ext>
            </a:extLst>
          </p:cNvPr>
          <p:cNvSpPr>
            <a:spLocks noGrp="1"/>
          </p:cNvSpPr>
          <p:nvPr>
            <p:ph type="title"/>
          </p:nvPr>
        </p:nvSpPr>
        <p:spPr/>
        <p:txBody>
          <a:bodyPr/>
          <a:lstStyle/>
          <a:p>
            <a:r>
              <a:rPr lang="en-US" cap="none" dirty="0">
                <a:latin typeface="+mn-lt"/>
              </a:rPr>
              <a:t>Result And Discussion</a:t>
            </a:r>
          </a:p>
        </p:txBody>
      </p:sp>
      <p:graphicFrame>
        <p:nvGraphicFramePr>
          <p:cNvPr id="4" name="جدول 3">
            <a:extLst>
              <a:ext uri="{FF2B5EF4-FFF2-40B4-BE49-F238E27FC236}">
                <a16:creationId xmlns:a16="http://schemas.microsoft.com/office/drawing/2014/main" id="{E941F9AE-FBF7-17BC-2E03-1E4E5779A9A5}"/>
              </a:ext>
            </a:extLst>
          </p:cNvPr>
          <p:cNvGraphicFramePr>
            <a:graphicFrameLocks noGrp="1"/>
          </p:cNvGraphicFramePr>
          <p:nvPr>
            <p:extLst>
              <p:ext uri="{D42A27DB-BD31-4B8C-83A1-F6EECF244321}">
                <p14:modId xmlns:p14="http://schemas.microsoft.com/office/powerpoint/2010/main" val="200096570"/>
              </p:ext>
            </p:extLst>
          </p:nvPr>
        </p:nvGraphicFramePr>
        <p:xfrm>
          <a:off x="1251678" y="1937991"/>
          <a:ext cx="5734050" cy="1941007"/>
        </p:xfrm>
        <a:graphic>
          <a:graphicData uri="http://schemas.openxmlformats.org/drawingml/2006/table">
            <a:tbl>
              <a:tblPr>
                <a:tableStyleId>{5C22544A-7EE6-4342-B048-85BDC9FD1C3A}</a:tableStyleId>
              </a:tblPr>
              <a:tblGrid>
                <a:gridCol w="1762906">
                  <a:extLst>
                    <a:ext uri="{9D8B030D-6E8A-4147-A177-3AD203B41FA5}">
                      <a16:colId xmlns:a16="http://schemas.microsoft.com/office/drawing/2014/main" val="1843326910"/>
                    </a:ext>
                  </a:extLst>
                </a:gridCol>
                <a:gridCol w="1076802">
                  <a:extLst>
                    <a:ext uri="{9D8B030D-6E8A-4147-A177-3AD203B41FA5}">
                      <a16:colId xmlns:a16="http://schemas.microsoft.com/office/drawing/2014/main" val="1964165100"/>
                    </a:ext>
                  </a:extLst>
                </a:gridCol>
                <a:gridCol w="1447171">
                  <a:extLst>
                    <a:ext uri="{9D8B030D-6E8A-4147-A177-3AD203B41FA5}">
                      <a16:colId xmlns:a16="http://schemas.microsoft.com/office/drawing/2014/main" val="4246525865"/>
                    </a:ext>
                  </a:extLst>
                </a:gridCol>
                <a:gridCol w="1447171">
                  <a:extLst>
                    <a:ext uri="{9D8B030D-6E8A-4147-A177-3AD203B41FA5}">
                      <a16:colId xmlns:a16="http://schemas.microsoft.com/office/drawing/2014/main" val="2184147108"/>
                    </a:ext>
                  </a:extLst>
                </a:gridCol>
              </a:tblGrid>
              <a:tr h="0">
                <a:tc>
                  <a:txBody>
                    <a:bodyPr/>
                    <a:lstStyle/>
                    <a:p>
                      <a:pPr marL="0" marR="0">
                        <a:lnSpc>
                          <a:spcPct val="115000"/>
                        </a:lnSpc>
                        <a:spcBef>
                          <a:spcPts val="0"/>
                        </a:spcBef>
                        <a:spcAft>
                          <a:spcPts val="0"/>
                        </a:spcAft>
                      </a:pPr>
                      <a:r>
                        <a:rPr lang="en-US" sz="1200">
                          <a:effectLst/>
                        </a:rPr>
                        <a:t>Trust </a:t>
                      </a:r>
                      <a:endParaRPr lang="en-US" sz="110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marL="0" marR="0">
                        <a:lnSpc>
                          <a:spcPct val="115000"/>
                        </a:lnSpc>
                        <a:spcBef>
                          <a:spcPts val="0"/>
                        </a:spcBef>
                        <a:spcAft>
                          <a:spcPts val="0"/>
                        </a:spcAft>
                      </a:pPr>
                      <a:r>
                        <a:rPr lang="en-US" sz="1200">
                          <a:effectLst/>
                        </a:rPr>
                        <a:t>Mean</a:t>
                      </a:r>
                      <a:endParaRPr lang="en-US" sz="110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marL="0" marR="0">
                        <a:lnSpc>
                          <a:spcPct val="115000"/>
                        </a:lnSpc>
                        <a:spcBef>
                          <a:spcPts val="0"/>
                        </a:spcBef>
                        <a:spcAft>
                          <a:spcPts val="0"/>
                        </a:spcAft>
                      </a:pPr>
                      <a:r>
                        <a:rPr lang="en-US" sz="1200">
                          <a:effectLst/>
                        </a:rPr>
                        <a:t>Mode</a:t>
                      </a:r>
                      <a:endParaRPr lang="en-US" sz="110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marL="0" marR="0">
                        <a:lnSpc>
                          <a:spcPct val="115000"/>
                        </a:lnSpc>
                        <a:spcBef>
                          <a:spcPts val="0"/>
                        </a:spcBef>
                        <a:spcAft>
                          <a:spcPts val="0"/>
                        </a:spcAft>
                      </a:pPr>
                      <a:r>
                        <a:rPr lang="en-US" sz="1200" dirty="0">
                          <a:effectLst/>
                        </a:rPr>
                        <a:t>Median</a:t>
                      </a:r>
                      <a:endParaRPr lang="en-US" sz="1100" dirty="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292844478"/>
                  </a:ext>
                </a:extLst>
              </a:tr>
              <a:tr h="0">
                <a:tc>
                  <a:txBody>
                    <a:bodyPr/>
                    <a:lstStyle/>
                    <a:p>
                      <a:pPr marL="0" marR="0">
                        <a:lnSpc>
                          <a:spcPct val="115000"/>
                        </a:lnSpc>
                        <a:spcBef>
                          <a:spcPts val="0"/>
                        </a:spcBef>
                        <a:spcAft>
                          <a:spcPts val="0"/>
                        </a:spcAft>
                      </a:pPr>
                      <a:r>
                        <a:rPr lang="en-US" sz="1200">
                          <a:effectLst/>
                        </a:rPr>
                        <a:t>Q1</a:t>
                      </a:r>
                      <a:endParaRPr lang="en-US" sz="110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rPr>
                        <a:t>3.676470588</a:t>
                      </a:r>
                      <a:endParaRPr lang="en-US" sz="110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rPr>
                        <a:t>2</a:t>
                      </a:r>
                      <a:endParaRPr lang="en-US" sz="110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effectLst/>
                        </a:rPr>
                        <a:t>4</a:t>
                      </a:r>
                      <a:endParaRPr lang="en-US" sz="1100" dirty="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30334213"/>
                  </a:ext>
                </a:extLst>
              </a:tr>
              <a:tr h="0">
                <a:tc>
                  <a:txBody>
                    <a:bodyPr/>
                    <a:lstStyle/>
                    <a:p>
                      <a:pPr marL="0" marR="0">
                        <a:lnSpc>
                          <a:spcPct val="115000"/>
                        </a:lnSpc>
                        <a:spcBef>
                          <a:spcPts val="0"/>
                        </a:spcBef>
                        <a:spcAft>
                          <a:spcPts val="0"/>
                        </a:spcAft>
                      </a:pPr>
                      <a:r>
                        <a:rPr lang="en-US" sz="1200">
                          <a:effectLst/>
                        </a:rPr>
                        <a:t>Q2</a:t>
                      </a:r>
                      <a:endParaRPr lang="en-US" sz="110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rPr>
                        <a:t>3.088235294</a:t>
                      </a:r>
                      <a:endParaRPr lang="en-US" sz="110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rPr>
                        <a:t>2</a:t>
                      </a:r>
                      <a:endParaRPr lang="en-US" sz="110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effectLst/>
                        </a:rPr>
                        <a:t>3</a:t>
                      </a:r>
                      <a:endParaRPr lang="en-US" sz="1100" dirty="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9653871"/>
                  </a:ext>
                </a:extLst>
              </a:tr>
              <a:tr h="0">
                <a:tc>
                  <a:txBody>
                    <a:bodyPr/>
                    <a:lstStyle/>
                    <a:p>
                      <a:pPr marL="0" marR="0">
                        <a:lnSpc>
                          <a:spcPct val="115000"/>
                        </a:lnSpc>
                        <a:spcBef>
                          <a:spcPts val="0"/>
                        </a:spcBef>
                        <a:spcAft>
                          <a:spcPts val="0"/>
                        </a:spcAft>
                      </a:pPr>
                      <a:r>
                        <a:rPr lang="en-US" sz="1200">
                          <a:effectLst/>
                        </a:rPr>
                        <a:t>Q3</a:t>
                      </a:r>
                      <a:endParaRPr lang="en-US" sz="110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rPr>
                        <a:t>3.617647059</a:t>
                      </a:r>
                      <a:endParaRPr lang="en-US" sz="110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rPr>
                        <a:t>4</a:t>
                      </a:r>
                      <a:endParaRPr lang="en-US" sz="110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rtl="1">
                        <a:lnSpc>
                          <a:spcPct val="115000"/>
                        </a:lnSpc>
                        <a:spcBef>
                          <a:spcPts val="0"/>
                        </a:spcBef>
                        <a:spcAft>
                          <a:spcPts val="0"/>
                        </a:spcAft>
                      </a:pPr>
                      <a:r>
                        <a:rPr lang="ar-SA" sz="1200" dirty="0">
                          <a:effectLst/>
                        </a:rPr>
                        <a:t>4</a:t>
                      </a:r>
                      <a:endParaRPr lang="en-US" sz="1100" dirty="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2852079"/>
                  </a:ext>
                </a:extLst>
              </a:tr>
              <a:tr h="0">
                <a:tc>
                  <a:txBody>
                    <a:bodyPr/>
                    <a:lstStyle/>
                    <a:p>
                      <a:pPr marL="0" marR="0">
                        <a:lnSpc>
                          <a:spcPct val="115000"/>
                        </a:lnSpc>
                        <a:spcBef>
                          <a:spcPts val="0"/>
                        </a:spcBef>
                        <a:spcAft>
                          <a:spcPts val="0"/>
                        </a:spcAft>
                      </a:pPr>
                      <a:r>
                        <a:rPr lang="en-US" sz="1200">
                          <a:effectLst/>
                        </a:rPr>
                        <a:t>Q4</a:t>
                      </a:r>
                      <a:endParaRPr lang="en-US" sz="110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rPr>
                        <a:t>2.970588235</a:t>
                      </a:r>
                      <a:endParaRPr lang="en-US" sz="110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rPr>
                        <a:t>4</a:t>
                      </a:r>
                      <a:endParaRPr lang="en-US" sz="110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effectLst/>
                        </a:rPr>
                        <a:t>3.5</a:t>
                      </a:r>
                      <a:endParaRPr lang="en-US" sz="1100" dirty="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4597458"/>
                  </a:ext>
                </a:extLst>
              </a:tr>
              <a:tr h="0">
                <a:tc>
                  <a:txBody>
                    <a:bodyPr/>
                    <a:lstStyle/>
                    <a:p>
                      <a:pPr marL="0" marR="0">
                        <a:lnSpc>
                          <a:spcPct val="115000"/>
                        </a:lnSpc>
                        <a:spcBef>
                          <a:spcPts val="0"/>
                        </a:spcBef>
                        <a:spcAft>
                          <a:spcPts val="0"/>
                        </a:spcAft>
                      </a:pPr>
                      <a:r>
                        <a:rPr lang="en-US" sz="1200">
                          <a:effectLst/>
                        </a:rPr>
                        <a:t>Q5</a:t>
                      </a:r>
                      <a:endParaRPr lang="en-US" sz="110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rPr>
                        <a:t>2.970588235</a:t>
                      </a:r>
                      <a:endParaRPr lang="en-US" sz="110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rPr>
                        <a:t>4</a:t>
                      </a:r>
                      <a:endParaRPr lang="en-US" sz="110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effectLst/>
                        </a:rPr>
                        <a:t>4</a:t>
                      </a:r>
                      <a:endParaRPr lang="en-US" sz="1100" dirty="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82266808"/>
                  </a:ext>
                </a:extLst>
              </a:tr>
            </a:tbl>
          </a:graphicData>
        </a:graphic>
      </p:graphicFrame>
    </p:spTree>
    <p:extLst>
      <p:ext uri="{BB962C8B-B14F-4D97-AF65-F5344CB8AC3E}">
        <p14:creationId xmlns:p14="http://schemas.microsoft.com/office/powerpoint/2010/main" val="2006497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8087C657-0C99-A052-6B02-CEC122354044}"/>
              </a:ext>
            </a:extLst>
          </p:cNvPr>
          <p:cNvSpPr>
            <a:spLocks noGrp="1"/>
          </p:cNvSpPr>
          <p:nvPr>
            <p:ph type="title"/>
          </p:nvPr>
        </p:nvSpPr>
        <p:spPr/>
        <p:txBody>
          <a:bodyPr/>
          <a:lstStyle/>
          <a:p>
            <a:r>
              <a:rPr lang="en-US" cap="none" dirty="0">
                <a:latin typeface="+mn-lt"/>
              </a:rPr>
              <a:t>Conclusion</a:t>
            </a:r>
          </a:p>
        </p:txBody>
      </p:sp>
      <p:sp>
        <p:nvSpPr>
          <p:cNvPr id="3" name="عنصر نائب للمحتوى 2">
            <a:extLst>
              <a:ext uri="{FF2B5EF4-FFF2-40B4-BE49-F238E27FC236}">
                <a16:creationId xmlns:a16="http://schemas.microsoft.com/office/drawing/2014/main" id="{DBE56377-4A94-0A5D-4224-9D5723397FC9}"/>
              </a:ext>
            </a:extLst>
          </p:cNvPr>
          <p:cNvSpPr>
            <a:spLocks noGrp="1"/>
          </p:cNvSpPr>
          <p:nvPr>
            <p:ph idx="1"/>
          </p:nvPr>
        </p:nvSpPr>
        <p:spPr>
          <a:xfrm>
            <a:off x="1251678" y="1576251"/>
            <a:ext cx="10178322" cy="4303341"/>
          </a:xfrm>
        </p:spPr>
        <p:txBody>
          <a:bodyPr>
            <a:normAutofit fontScale="70000" lnSpcReduction="20000"/>
          </a:bodyPr>
          <a:lstStyle/>
          <a:p>
            <a:pPr marL="0" marR="0" indent="0">
              <a:lnSpc>
                <a:spcPct val="170000"/>
              </a:lnSpc>
              <a:spcBef>
                <a:spcPts val="1200"/>
              </a:spcBef>
              <a:spcAft>
                <a:spcPts val="1200"/>
              </a:spcAft>
              <a:buNone/>
            </a:pPr>
            <a:r>
              <a:rPr lang="en-US" b="1" dirty="0">
                <a:solidFill>
                  <a:schemeClr val="tx1"/>
                </a:solidFill>
              </a:rPr>
              <a:t>To summarize our study, the questionnaire we conducted with 34 people showed us the followings: </a:t>
            </a:r>
          </a:p>
          <a:p>
            <a:pPr marL="342900" marR="0" lvl="0" indent="-342900">
              <a:lnSpc>
                <a:spcPct val="170000"/>
              </a:lnSpc>
              <a:spcBef>
                <a:spcPts val="0"/>
              </a:spcBef>
              <a:spcAft>
                <a:spcPts val="0"/>
              </a:spcAft>
              <a:buFont typeface="Arial" panose="020B0604020202020204" pitchFamily="34" charset="0"/>
              <a:buChar char="●"/>
            </a:pPr>
            <a:r>
              <a:rPr lang="en-US" dirty="0">
                <a:solidFill>
                  <a:schemeClr val="tx1"/>
                </a:solidFill>
              </a:rPr>
              <a:t>Most users found Google Scholar GUI beautiful. </a:t>
            </a:r>
          </a:p>
          <a:p>
            <a:pPr marL="342900" marR="0" lvl="0" indent="-342900">
              <a:lnSpc>
                <a:spcPct val="170000"/>
              </a:lnSpc>
              <a:spcBef>
                <a:spcPts val="0"/>
              </a:spcBef>
              <a:spcAft>
                <a:spcPts val="0"/>
              </a:spcAft>
              <a:buFont typeface="Arial" panose="020B0604020202020204" pitchFamily="34" charset="0"/>
              <a:buChar char="●"/>
            </a:pPr>
            <a:r>
              <a:rPr lang="en-US" dirty="0">
                <a:solidFill>
                  <a:schemeClr val="tx1"/>
                </a:solidFill>
              </a:rPr>
              <a:t>Most users found Google Scholar useful to search for articles.</a:t>
            </a:r>
          </a:p>
          <a:p>
            <a:pPr marL="342900" marR="0" lvl="0" indent="-342900">
              <a:lnSpc>
                <a:spcPct val="170000"/>
              </a:lnSpc>
              <a:spcBef>
                <a:spcPts val="0"/>
              </a:spcBef>
              <a:spcAft>
                <a:spcPts val="0"/>
              </a:spcAft>
              <a:buFont typeface="Arial" panose="020B0604020202020204" pitchFamily="34" charset="0"/>
              <a:buChar char="●"/>
            </a:pPr>
            <a:r>
              <a:rPr lang="en-US" dirty="0">
                <a:solidFill>
                  <a:schemeClr val="tx1"/>
                </a:solidFill>
              </a:rPr>
              <a:t>Most users found Google Scholar easy to create an account and configure it.</a:t>
            </a:r>
          </a:p>
          <a:p>
            <a:pPr marL="342900" marR="0" lvl="0" indent="-342900">
              <a:lnSpc>
                <a:spcPct val="170000"/>
              </a:lnSpc>
              <a:spcBef>
                <a:spcPts val="0"/>
              </a:spcBef>
              <a:spcAft>
                <a:spcPts val="0"/>
              </a:spcAft>
              <a:buFont typeface="Arial" panose="020B0604020202020204" pitchFamily="34" charset="0"/>
              <a:buChar char="●"/>
            </a:pPr>
            <a:r>
              <a:rPr lang="en-US" dirty="0">
                <a:solidFill>
                  <a:schemeClr val="tx1"/>
                </a:solidFill>
              </a:rPr>
              <a:t>Most users found Google Scholar easy to create an account and configure it.</a:t>
            </a:r>
          </a:p>
          <a:p>
            <a:pPr marL="342900" marR="0" lvl="0" indent="-342900">
              <a:lnSpc>
                <a:spcPct val="170000"/>
              </a:lnSpc>
              <a:spcBef>
                <a:spcPts val="0"/>
              </a:spcBef>
              <a:spcAft>
                <a:spcPts val="0"/>
              </a:spcAft>
              <a:buFont typeface="Arial" panose="020B0604020202020204" pitchFamily="34" charset="0"/>
              <a:buChar char="●"/>
            </a:pPr>
            <a:r>
              <a:rPr lang="en-US" dirty="0">
                <a:solidFill>
                  <a:schemeClr val="tx1"/>
                </a:solidFill>
              </a:rPr>
              <a:t>Most users found Google Scholar easy to search to get related results.</a:t>
            </a:r>
          </a:p>
          <a:p>
            <a:pPr marL="342900" marR="0" lvl="0" indent="-342900">
              <a:lnSpc>
                <a:spcPct val="170000"/>
              </a:lnSpc>
              <a:spcBef>
                <a:spcPts val="0"/>
              </a:spcBef>
              <a:spcAft>
                <a:spcPts val="0"/>
              </a:spcAft>
              <a:buFont typeface="Arial" panose="020B0604020202020204" pitchFamily="34" charset="0"/>
              <a:buChar char="●"/>
            </a:pPr>
            <a:r>
              <a:rPr lang="en-US" dirty="0">
                <a:solidFill>
                  <a:schemeClr val="tx1"/>
                </a:solidFill>
              </a:rPr>
              <a:t>Users are happy and satisfied with the results</a:t>
            </a:r>
          </a:p>
          <a:p>
            <a:pPr marL="342900" marR="0" lvl="0" indent="-342900">
              <a:lnSpc>
                <a:spcPct val="170000"/>
              </a:lnSpc>
              <a:spcBef>
                <a:spcPts val="0"/>
              </a:spcBef>
              <a:spcAft>
                <a:spcPts val="0"/>
              </a:spcAft>
              <a:buFont typeface="Arial" panose="020B0604020202020204" pitchFamily="34" charset="0"/>
              <a:buChar char="●"/>
            </a:pPr>
            <a:r>
              <a:rPr lang="en-US" dirty="0">
                <a:solidFill>
                  <a:schemeClr val="tx1"/>
                </a:solidFill>
              </a:rPr>
              <a:t>Most users found that the alert function is working well and as expected</a:t>
            </a:r>
          </a:p>
          <a:p>
            <a:pPr marL="342900" marR="0" lvl="0" indent="-342900">
              <a:lnSpc>
                <a:spcPct val="170000"/>
              </a:lnSpc>
              <a:spcBef>
                <a:spcPts val="0"/>
              </a:spcBef>
              <a:spcAft>
                <a:spcPts val="0"/>
              </a:spcAft>
              <a:buFont typeface="Arial" panose="020B0604020202020204" pitchFamily="34" charset="0"/>
              <a:buChar char="●"/>
            </a:pPr>
            <a:r>
              <a:rPr lang="en-US" dirty="0">
                <a:solidFill>
                  <a:schemeClr val="tx1"/>
                </a:solidFill>
              </a:rPr>
              <a:t>Users are happy with the learnability of Google Scholar and find it simple.</a:t>
            </a:r>
          </a:p>
          <a:p>
            <a:pPr marL="342900" marR="0" lvl="0" indent="-342900">
              <a:lnSpc>
                <a:spcPct val="170000"/>
              </a:lnSpc>
              <a:spcBef>
                <a:spcPts val="0"/>
              </a:spcBef>
              <a:spcAft>
                <a:spcPts val="0"/>
              </a:spcAft>
              <a:buFont typeface="Arial" panose="020B0604020202020204" pitchFamily="34" charset="0"/>
              <a:buChar char="●"/>
            </a:pPr>
            <a:r>
              <a:rPr lang="en-US" dirty="0">
                <a:solidFill>
                  <a:schemeClr val="tx1"/>
                </a:solidFill>
              </a:rPr>
              <a:t>Google Scholar’s simple interface made a huge difference in making the website more learnable.</a:t>
            </a:r>
          </a:p>
          <a:p>
            <a:pPr marL="342900" marR="0" lvl="0" indent="-342900">
              <a:lnSpc>
                <a:spcPct val="170000"/>
              </a:lnSpc>
              <a:spcBef>
                <a:spcPts val="0"/>
              </a:spcBef>
              <a:spcAft>
                <a:spcPts val="0"/>
              </a:spcAft>
              <a:buFont typeface="Arial" panose="020B0604020202020204" pitchFamily="34" charset="0"/>
              <a:buChar char="●"/>
            </a:pPr>
            <a:r>
              <a:rPr lang="en-US" dirty="0">
                <a:solidFill>
                  <a:schemeClr val="tx1"/>
                </a:solidFill>
              </a:rPr>
              <a:t>Most users trust the information provided by Google Scholar </a:t>
            </a:r>
          </a:p>
          <a:p>
            <a:pPr marL="342900" marR="0" lvl="0" indent="-342900">
              <a:lnSpc>
                <a:spcPct val="170000"/>
              </a:lnSpc>
              <a:spcBef>
                <a:spcPts val="0"/>
              </a:spcBef>
              <a:spcAft>
                <a:spcPts val="0"/>
              </a:spcAft>
              <a:buFont typeface="Arial" panose="020B0604020202020204" pitchFamily="34" charset="0"/>
              <a:buChar char="●"/>
            </a:pPr>
            <a:r>
              <a:rPr lang="en-US" dirty="0">
                <a:solidFill>
                  <a:schemeClr val="tx1"/>
                </a:solidFill>
              </a:rPr>
              <a:t>80% of the users feel confident enough for Google Scholar to take actions beyond them.</a:t>
            </a:r>
          </a:p>
          <a:p>
            <a:endParaRPr lang="en-US" dirty="0">
              <a:solidFill>
                <a:schemeClr val="tx1"/>
              </a:solidFill>
            </a:endParaRPr>
          </a:p>
        </p:txBody>
      </p:sp>
    </p:spTree>
    <p:extLst>
      <p:ext uri="{BB962C8B-B14F-4D97-AF65-F5344CB8AC3E}">
        <p14:creationId xmlns:p14="http://schemas.microsoft.com/office/powerpoint/2010/main" val="181234989"/>
      </p:ext>
    </p:extLst>
  </p:cSld>
  <p:clrMapOvr>
    <a:masterClrMapping/>
  </p:clrMapOvr>
</p:sld>
</file>

<file path=ppt/theme/theme1.xml><?xml version="1.0" encoding="utf-8"?>
<a:theme xmlns:a="http://schemas.openxmlformats.org/drawingml/2006/main" name="الشارة">
  <a:themeElements>
    <a:clrScheme name="أزرق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الشارة">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الشارة">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TM10001106[[fn=الشارة]]</Template>
  <TotalTime>29</TotalTime>
  <Words>476</Words>
  <Application>Microsoft Office PowerPoint</Application>
  <PresentationFormat>شاشة عريضة</PresentationFormat>
  <Paragraphs>155</Paragraphs>
  <Slides>9</Slides>
  <Notes>0</Notes>
  <HiddenSlides>0</HiddenSlides>
  <MMClips>0</MMClips>
  <ScaleCrop>false</ScaleCrop>
  <HeadingPairs>
    <vt:vector size="6" baseType="variant">
      <vt:variant>
        <vt:lpstr>الخطوط المستخدمة</vt:lpstr>
      </vt:variant>
      <vt:variant>
        <vt:i4>4</vt:i4>
      </vt:variant>
      <vt:variant>
        <vt:lpstr>نسق</vt:lpstr>
      </vt:variant>
      <vt:variant>
        <vt:i4>1</vt:i4>
      </vt:variant>
      <vt:variant>
        <vt:lpstr>عناوين الشرائح</vt:lpstr>
      </vt:variant>
      <vt:variant>
        <vt:i4>9</vt:i4>
      </vt:variant>
    </vt:vector>
  </HeadingPairs>
  <TitlesOfParts>
    <vt:vector size="14" baseType="lpstr">
      <vt:lpstr>Arial</vt:lpstr>
      <vt:lpstr>Gill Sans MT</vt:lpstr>
      <vt:lpstr>Impact</vt:lpstr>
      <vt:lpstr>Times New Roman</vt:lpstr>
      <vt:lpstr>الشارة</vt:lpstr>
      <vt:lpstr>Al-azhar university faculty of engineering &amp; information technology department of software engineering</vt:lpstr>
      <vt:lpstr>Introduction </vt:lpstr>
      <vt:lpstr>Problem Space Objective </vt:lpstr>
      <vt:lpstr>Data Collection</vt:lpstr>
      <vt:lpstr>Data Collection</vt:lpstr>
      <vt:lpstr>Result And Discussion</vt:lpstr>
      <vt:lpstr>Result And Discussion</vt:lpstr>
      <vt:lpstr>Result And 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عرض تقديمي في PowerPoint</dc:title>
  <dc:creator>Haytham Salama</dc:creator>
  <cp:lastModifiedBy>Haytham Salama</cp:lastModifiedBy>
  <cp:revision>14</cp:revision>
  <dcterms:created xsi:type="dcterms:W3CDTF">2022-12-04T17:52:21Z</dcterms:created>
  <dcterms:modified xsi:type="dcterms:W3CDTF">2022-12-04T18:22:16Z</dcterms:modified>
</cp:coreProperties>
</file>