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notesMasterIdLst>
    <p:notesMasterId r:id="rId17"/>
  </p:notesMasterIdLst>
  <p:sldIdLst>
    <p:sldId id="256" r:id="rId2"/>
    <p:sldId id="293" r:id="rId3"/>
    <p:sldId id="280" r:id="rId4"/>
    <p:sldId id="257" r:id="rId5"/>
    <p:sldId id="258" r:id="rId6"/>
    <p:sldId id="260" r:id="rId7"/>
    <p:sldId id="299" r:id="rId8"/>
    <p:sldId id="261" r:id="rId9"/>
    <p:sldId id="300" r:id="rId10"/>
    <p:sldId id="296" r:id="rId11"/>
    <p:sldId id="297" r:id="rId12"/>
    <p:sldId id="298" r:id="rId13"/>
    <p:sldId id="291" r:id="rId14"/>
    <p:sldId id="295" r:id="rId15"/>
    <p:sldId id="29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0812" autoAdjust="0"/>
  </p:normalViewPr>
  <p:slideViewPr>
    <p:cSldViewPr snapToGrid="0">
      <p:cViewPr varScale="1">
        <p:scale>
          <a:sx n="69" d="100"/>
          <a:sy n="69" d="100"/>
        </p:scale>
        <p:origin x="12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F8EB6B-1E56-49C1-9B7E-2879C7E42DA0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C83170E3-69F1-4A5A-957D-C63528FD650C}">
      <dgm:prSet custT="1"/>
      <dgm:spPr/>
      <dgm:t>
        <a:bodyPr/>
        <a:lstStyle/>
        <a:p>
          <a:pPr algn="l"/>
          <a:r>
            <a:rPr lang="en-US" sz="1600" b="1" dirty="0"/>
            <a:t>Enable Stevens community to retrieve course details</a:t>
          </a:r>
        </a:p>
        <a:p>
          <a:pPr algn="l"/>
          <a:br>
            <a:rPr lang="en-US" sz="1600" b="1" dirty="0"/>
          </a:br>
          <a:r>
            <a:rPr lang="en-US" sz="1600" b="1" dirty="0"/>
            <a:t>Reduce the use effort by retrieving set of document which satisfy information need </a:t>
          </a:r>
        </a:p>
      </dgm:t>
    </dgm:pt>
    <dgm:pt modelId="{EA63369A-9976-4E5E-92E2-EF57CAD54874}" type="parTrans" cxnId="{F2CEAD4F-3C64-4768-BF18-FE726F70CF38}">
      <dgm:prSet/>
      <dgm:spPr/>
      <dgm:t>
        <a:bodyPr/>
        <a:lstStyle/>
        <a:p>
          <a:endParaRPr lang="en-US"/>
        </a:p>
      </dgm:t>
    </dgm:pt>
    <dgm:pt modelId="{F485033E-2CF0-4C9F-A5FC-A0ED0F9CB8BA}" type="sibTrans" cxnId="{F2CEAD4F-3C64-4768-BF18-FE726F70CF38}">
      <dgm:prSet/>
      <dgm:spPr/>
      <dgm:t>
        <a:bodyPr/>
        <a:lstStyle/>
        <a:p>
          <a:r>
            <a:rPr lang="en-US" dirty="0"/>
            <a:t>1</a:t>
          </a:r>
        </a:p>
      </dgm:t>
    </dgm:pt>
    <dgm:pt modelId="{B60F1AD2-3816-4A72-BA30-211DDC79BB06}">
      <dgm:prSet custT="1"/>
      <dgm:spPr/>
      <dgm:t>
        <a:bodyPr/>
        <a:lstStyle/>
        <a:p>
          <a:r>
            <a:rPr lang="en-US" sz="1600" b="1" dirty="0"/>
            <a:t>Understand behind the scene functionality and complexity of search engines  </a:t>
          </a:r>
          <a:br>
            <a:rPr lang="en-US" sz="1600" b="1" dirty="0"/>
          </a:br>
          <a:br>
            <a:rPr lang="en-US" sz="1600" b="1" dirty="0"/>
          </a:br>
          <a:r>
            <a:rPr lang="en-US" sz="1600" b="1" dirty="0"/>
            <a:t>Compare Boolean and Vector Space retrieval models</a:t>
          </a:r>
        </a:p>
      </dgm:t>
    </dgm:pt>
    <dgm:pt modelId="{5106BA49-C6F6-4894-9114-129FBB179103}" type="sibTrans" cxnId="{D27AC042-2F0E-4672-8410-3A1CF7925544}">
      <dgm:prSet phldrT="1" phldr="0"/>
      <dgm:spPr/>
      <dgm:t>
        <a:bodyPr/>
        <a:lstStyle/>
        <a:p>
          <a:r>
            <a:rPr lang="en-US" dirty="0"/>
            <a:t>2</a:t>
          </a:r>
        </a:p>
      </dgm:t>
    </dgm:pt>
    <dgm:pt modelId="{17C5811A-2EC5-4A3E-B06F-4102C7293488}" type="parTrans" cxnId="{D27AC042-2F0E-4672-8410-3A1CF7925544}">
      <dgm:prSet/>
      <dgm:spPr/>
      <dgm:t>
        <a:bodyPr/>
        <a:lstStyle/>
        <a:p>
          <a:endParaRPr lang="en-US"/>
        </a:p>
      </dgm:t>
    </dgm:pt>
    <dgm:pt modelId="{BE090837-591B-45AB-9604-22E1E21E3C0C}" type="pres">
      <dgm:prSet presAssocID="{BAF8EB6B-1E56-49C1-9B7E-2879C7E42DA0}" presName="linearFlow" presStyleCnt="0">
        <dgm:presLayoutVars>
          <dgm:dir/>
          <dgm:animLvl val="lvl"/>
          <dgm:resizeHandles val="exact"/>
        </dgm:presLayoutVars>
      </dgm:prSet>
      <dgm:spPr/>
    </dgm:pt>
    <dgm:pt modelId="{301B869C-4301-4CD9-899D-C2D22A654B46}" type="pres">
      <dgm:prSet presAssocID="{C83170E3-69F1-4A5A-957D-C63528FD650C}" presName="compositeNode" presStyleCnt="0"/>
      <dgm:spPr/>
    </dgm:pt>
    <dgm:pt modelId="{FE9E8549-9DC9-4790-9070-FEBD567171C0}" type="pres">
      <dgm:prSet presAssocID="{C83170E3-69F1-4A5A-957D-C63528FD650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0F7F1E4-018C-4BFD-BD62-FF7C01C613C1}" type="pres">
      <dgm:prSet presAssocID="{C83170E3-69F1-4A5A-957D-C63528FD650C}" presName="parSh" presStyleCnt="0"/>
      <dgm:spPr/>
    </dgm:pt>
    <dgm:pt modelId="{29F69148-B8EB-4B92-B9AA-E02BFCDA3CF7}" type="pres">
      <dgm:prSet presAssocID="{C83170E3-69F1-4A5A-957D-C63528FD650C}" presName="lineNode" presStyleLbl="alignAccFollowNode1" presStyleIdx="0" presStyleCnt="6"/>
      <dgm:spPr/>
    </dgm:pt>
    <dgm:pt modelId="{B9CE6FA5-5DC2-470F-A776-AB210A276588}" type="pres">
      <dgm:prSet presAssocID="{C83170E3-69F1-4A5A-957D-C63528FD650C}" presName="lineArrowNode" presStyleLbl="alignAccFollowNode1" presStyleIdx="1" presStyleCnt="6"/>
      <dgm:spPr/>
    </dgm:pt>
    <dgm:pt modelId="{78B806AC-4C2F-4538-A6E3-8CE3D9359B9D}" type="pres">
      <dgm:prSet presAssocID="{F485033E-2CF0-4C9F-A5FC-A0ED0F9CB8BA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4B4BD24C-85AE-4797-B55F-A92F7377304A}" type="pres">
      <dgm:prSet presAssocID="{F485033E-2CF0-4C9F-A5FC-A0ED0F9CB8BA}" presName="spacerBetweenCircleAndCallout" presStyleCnt="0">
        <dgm:presLayoutVars/>
      </dgm:prSet>
      <dgm:spPr/>
    </dgm:pt>
    <dgm:pt modelId="{39E1488C-D6A4-4305-B7E4-C56C757D34A8}" type="pres">
      <dgm:prSet presAssocID="{C83170E3-69F1-4A5A-957D-C63528FD650C}" presName="nodeText" presStyleLbl="alignAccFollowNode1" presStyleIdx="2" presStyleCnt="6">
        <dgm:presLayoutVars>
          <dgm:bulletEnabled val="1"/>
        </dgm:presLayoutVars>
      </dgm:prSet>
      <dgm:spPr/>
    </dgm:pt>
    <dgm:pt modelId="{EDC9EE82-FA4E-4328-858A-78E680FCB6C4}" type="pres">
      <dgm:prSet presAssocID="{F485033E-2CF0-4C9F-A5FC-A0ED0F9CB8BA}" presName="sibTransComposite" presStyleCnt="0"/>
      <dgm:spPr/>
    </dgm:pt>
    <dgm:pt modelId="{C5E57D6B-6E91-452F-8695-A36D67C13030}" type="pres">
      <dgm:prSet presAssocID="{B60F1AD2-3816-4A72-BA30-211DDC79BB06}" presName="compositeNode" presStyleCnt="0"/>
      <dgm:spPr/>
    </dgm:pt>
    <dgm:pt modelId="{E19DB692-6E1F-4F02-BAF4-6FAC230BB965}" type="pres">
      <dgm:prSet presAssocID="{B60F1AD2-3816-4A72-BA30-211DDC79BB0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D130541-76F4-4B1D-8D1D-DD09FBDE4ED9}" type="pres">
      <dgm:prSet presAssocID="{B60F1AD2-3816-4A72-BA30-211DDC79BB06}" presName="parSh" presStyleCnt="0"/>
      <dgm:spPr/>
    </dgm:pt>
    <dgm:pt modelId="{1A0D48FE-F4DE-425D-9A9D-E0C1621AAD62}" type="pres">
      <dgm:prSet presAssocID="{B60F1AD2-3816-4A72-BA30-211DDC79BB06}" presName="lineNode" presStyleLbl="alignAccFollowNode1" presStyleIdx="3" presStyleCnt="6"/>
      <dgm:spPr/>
    </dgm:pt>
    <dgm:pt modelId="{77BDC27B-F0B2-4D39-A692-8E4DE9389040}" type="pres">
      <dgm:prSet presAssocID="{B60F1AD2-3816-4A72-BA30-211DDC79BB06}" presName="lineArrowNode" presStyleLbl="alignAccFollowNode1" presStyleIdx="4" presStyleCnt="6"/>
      <dgm:spPr/>
    </dgm:pt>
    <dgm:pt modelId="{932832EB-C6E7-4A21-A7C5-A6225FBEEA8A}" type="pres">
      <dgm:prSet presAssocID="{5106BA49-C6F6-4894-9114-129FBB179103}" presName="sibTransNodeCircle" presStyleLbl="alignNode1" presStyleIdx="1" presStyleCnt="2">
        <dgm:presLayoutVars>
          <dgm:chMax val="0"/>
          <dgm:bulletEnabled/>
        </dgm:presLayoutVars>
      </dgm:prSet>
      <dgm:spPr/>
    </dgm:pt>
    <dgm:pt modelId="{D4F6A546-6C75-4CC5-B4A7-51A997F49FC8}" type="pres">
      <dgm:prSet presAssocID="{5106BA49-C6F6-4894-9114-129FBB179103}" presName="spacerBetweenCircleAndCallout" presStyleCnt="0">
        <dgm:presLayoutVars/>
      </dgm:prSet>
      <dgm:spPr/>
    </dgm:pt>
    <dgm:pt modelId="{8817CF3F-D499-4581-A6C3-A55D57E12BE0}" type="pres">
      <dgm:prSet presAssocID="{B60F1AD2-3816-4A72-BA30-211DDC79BB06}" presName="nodeText" presStyleLbl="alignAccFollowNode1" presStyleIdx="5" presStyleCnt="6">
        <dgm:presLayoutVars>
          <dgm:bulletEnabled val="1"/>
        </dgm:presLayoutVars>
      </dgm:prSet>
      <dgm:spPr/>
    </dgm:pt>
  </dgm:ptLst>
  <dgm:cxnLst>
    <dgm:cxn modelId="{107DD009-14D6-4BB3-843C-24DA05E21446}" type="presOf" srcId="{BAF8EB6B-1E56-49C1-9B7E-2879C7E42DA0}" destId="{BE090837-591B-45AB-9604-22E1E21E3C0C}" srcOrd="0" destOrd="0" presId="urn:microsoft.com/office/officeart/2016/7/layout/LinearArrowProcessNumbered"/>
    <dgm:cxn modelId="{A0370611-E7C3-47DA-AAA9-7070F2B64D68}" type="presOf" srcId="{5106BA49-C6F6-4894-9114-129FBB179103}" destId="{932832EB-C6E7-4A21-A7C5-A6225FBEEA8A}" srcOrd="0" destOrd="0" presId="urn:microsoft.com/office/officeart/2016/7/layout/LinearArrowProcessNumbered"/>
    <dgm:cxn modelId="{E2CB7961-8990-414A-858E-23DED2F08704}" type="presOf" srcId="{C83170E3-69F1-4A5A-957D-C63528FD650C}" destId="{39E1488C-D6A4-4305-B7E4-C56C757D34A8}" srcOrd="0" destOrd="0" presId="urn:microsoft.com/office/officeart/2016/7/layout/LinearArrowProcessNumbered"/>
    <dgm:cxn modelId="{D27AC042-2F0E-4672-8410-3A1CF7925544}" srcId="{BAF8EB6B-1E56-49C1-9B7E-2879C7E42DA0}" destId="{B60F1AD2-3816-4A72-BA30-211DDC79BB06}" srcOrd="1" destOrd="0" parTransId="{17C5811A-2EC5-4A3E-B06F-4102C7293488}" sibTransId="{5106BA49-C6F6-4894-9114-129FBB179103}"/>
    <dgm:cxn modelId="{F2CEAD4F-3C64-4768-BF18-FE726F70CF38}" srcId="{BAF8EB6B-1E56-49C1-9B7E-2879C7E42DA0}" destId="{C83170E3-69F1-4A5A-957D-C63528FD650C}" srcOrd="0" destOrd="0" parTransId="{EA63369A-9976-4E5E-92E2-EF57CAD54874}" sibTransId="{F485033E-2CF0-4C9F-A5FC-A0ED0F9CB8BA}"/>
    <dgm:cxn modelId="{6991147E-F45C-42AA-AF82-41298C3CD717}" type="presOf" srcId="{F485033E-2CF0-4C9F-A5FC-A0ED0F9CB8BA}" destId="{78B806AC-4C2F-4538-A6E3-8CE3D9359B9D}" srcOrd="0" destOrd="0" presId="urn:microsoft.com/office/officeart/2016/7/layout/LinearArrowProcessNumbered"/>
    <dgm:cxn modelId="{427A43EB-5B2E-48FA-855F-B58C0DFCD6D5}" type="presOf" srcId="{B60F1AD2-3816-4A72-BA30-211DDC79BB06}" destId="{8817CF3F-D499-4581-A6C3-A55D57E12BE0}" srcOrd="0" destOrd="0" presId="urn:microsoft.com/office/officeart/2016/7/layout/LinearArrowProcessNumbered"/>
    <dgm:cxn modelId="{AEE3CD6E-9D87-4A57-A025-C86C893EC670}" type="presParOf" srcId="{BE090837-591B-45AB-9604-22E1E21E3C0C}" destId="{301B869C-4301-4CD9-899D-C2D22A654B46}" srcOrd="0" destOrd="0" presId="urn:microsoft.com/office/officeart/2016/7/layout/LinearArrowProcessNumbered"/>
    <dgm:cxn modelId="{D3F5AC75-FA78-45AD-90BA-AE8CC22DF562}" type="presParOf" srcId="{301B869C-4301-4CD9-899D-C2D22A654B46}" destId="{FE9E8549-9DC9-4790-9070-FEBD567171C0}" srcOrd="0" destOrd="0" presId="urn:microsoft.com/office/officeart/2016/7/layout/LinearArrowProcessNumbered"/>
    <dgm:cxn modelId="{56EF9391-7BB7-416E-A29E-B442214981F1}" type="presParOf" srcId="{301B869C-4301-4CD9-899D-C2D22A654B46}" destId="{E0F7F1E4-018C-4BFD-BD62-FF7C01C613C1}" srcOrd="1" destOrd="0" presId="urn:microsoft.com/office/officeart/2016/7/layout/LinearArrowProcessNumbered"/>
    <dgm:cxn modelId="{1D416C26-2769-4430-8F49-E5C5A7F30C51}" type="presParOf" srcId="{E0F7F1E4-018C-4BFD-BD62-FF7C01C613C1}" destId="{29F69148-B8EB-4B92-B9AA-E02BFCDA3CF7}" srcOrd="0" destOrd="0" presId="urn:microsoft.com/office/officeart/2016/7/layout/LinearArrowProcessNumbered"/>
    <dgm:cxn modelId="{C4B8DE50-1E80-4433-99DE-C731CA311C5F}" type="presParOf" srcId="{E0F7F1E4-018C-4BFD-BD62-FF7C01C613C1}" destId="{B9CE6FA5-5DC2-470F-A776-AB210A276588}" srcOrd="1" destOrd="0" presId="urn:microsoft.com/office/officeart/2016/7/layout/LinearArrowProcessNumbered"/>
    <dgm:cxn modelId="{13E9917B-B582-45B8-B8CD-4F532EE305AF}" type="presParOf" srcId="{E0F7F1E4-018C-4BFD-BD62-FF7C01C613C1}" destId="{78B806AC-4C2F-4538-A6E3-8CE3D9359B9D}" srcOrd="2" destOrd="0" presId="urn:microsoft.com/office/officeart/2016/7/layout/LinearArrowProcessNumbered"/>
    <dgm:cxn modelId="{EF4DD67A-6BC6-4511-A8D1-DD93C48AE0D4}" type="presParOf" srcId="{E0F7F1E4-018C-4BFD-BD62-FF7C01C613C1}" destId="{4B4BD24C-85AE-4797-B55F-A92F7377304A}" srcOrd="3" destOrd="0" presId="urn:microsoft.com/office/officeart/2016/7/layout/LinearArrowProcessNumbered"/>
    <dgm:cxn modelId="{8DD89F9B-4FE2-45F3-BD6E-312D5CD6CFB5}" type="presParOf" srcId="{301B869C-4301-4CD9-899D-C2D22A654B46}" destId="{39E1488C-D6A4-4305-B7E4-C56C757D34A8}" srcOrd="2" destOrd="0" presId="urn:microsoft.com/office/officeart/2016/7/layout/LinearArrowProcessNumbered"/>
    <dgm:cxn modelId="{F83B87C3-7E7A-46E4-861B-4D11B6512662}" type="presParOf" srcId="{BE090837-591B-45AB-9604-22E1E21E3C0C}" destId="{EDC9EE82-FA4E-4328-858A-78E680FCB6C4}" srcOrd="1" destOrd="0" presId="urn:microsoft.com/office/officeart/2016/7/layout/LinearArrowProcessNumbered"/>
    <dgm:cxn modelId="{13C85C19-EC3A-4C9F-926F-07DB12B9B686}" type="presParOf" srcId="{BE090837-591B-45AB-9604-22E1E21E3C0C}" destId="{C5E57D6B-6E91-452F-8695-A36D67C13030}" srcOrd="2" destOrd="0" presId="urn:microsoft.com/office/officeart/2016/7/layout/LinearArrowProcessNumbered"/>
    <dgm:cxn modelId="{1F5EE7C8-361F-4BE5-9544-22C9AFBDC07C}" type="presParOf" srcId="{C5E57D6B-6E91-452F-8695-A36D67C13030}" destId="{E19DB692-6E1F-4F02-BAF4-6FAC230BB965}" srcOrd="0" destOrd="0" presId="urn:microsoft.com/office/officeart/2016/7/layout/LinearArrowProcessNumbered"/>
    <dgm:cxn modelId="{A297B70F-7F2C-4CA9-BB7E-EADF0BFF0947}" type="presParOf" srcId="{C5E57D6B-6E91-452F-8695-A36D67C13030}" destId="{4D130541-76F4-4B1D-8D1D-DD09FBDE4ED9}" srcOrd="1" destOrd="0" presId="urn:microsoft.com/office/officeart/2016/7/layout/LinearArrowProcessNumbered"/>
    <dgm:cxn modelId="{C91F0E43-9BDA-4351-922F-E7DD63878356}" type="presParOf" srcId="{4D130541-76F4-4B1D-8D1D-DD09FBDE4ED9}" destId="{1A0D48FE-F4DE-425D-9A9D-E0C1621AAD62}" srcOrd="0" destOrd="0" presId="urn:microsoft.com/office/officeart/2016/7/layout/LinearArrowProcessNumbered"/>
    <dgm:cxn modelId="{ACAAC28F-8E3B-4347-952D-4D142C01A94C}" type="presParOf" srcId="{4D130541-76F4-4B1D-8D1D-DD09FBDE4ED9}" destId="{77BDC27B-F0B2-4D39-A692-8E4DE9389040}" srcOrd="1" destOrd="0" presId="urn:microsoft.com/office/officeart/2016/7/layout/LinearArrowProcessNumbered"/>
    <dgm:cxn modelId="{2391F167-965E-461F-A409-1668F2E19447}" type="presParOf" srcId="{4D130541-76F4-4B1D-8D1D-DD09FBDE4ED9}" destId="{932832EB-C6E7-4A21-A7C5-A6225FBEEA8A}" srcOrd="2" destOrd="0" presId="urn:microsoft.com/office/officeart/2016/7/layout/LinearArrowProcessNumbered"/>
    <dgm:cxn modelId="{FF6C8BF0-A672-4D04-A1B7-330016867463}" type="presParOf" srcId="{4D130541-76F4-4B1D-8D1D-DD09FBDE4ED9}" destId="{D4F6A546-6C75-4CC5-B4A7-51A997F49FC8}" srcOrd="3" destOrd="0" presId="urn:microsoft.com/office/officeart/2016/7/layout/LinearArrowProcessNumbered"/>
    <dgm:cxn modelId="{2074FE69-6A6C-44CD-A69C-55F47281C4A2}" type="presParOf" srcId="{C5E57D6B-6E91-452F-8695-A36D67C13030}" destId="{8817CF3F-D499-4581-A6C3-A55D57E12BE0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69148-B8EB-4B92-B9AA-E02BFCDA3CF7}">
      <dsp:nvSpPr>
        <dsp:cNvPr id="0" name=""/>
        <dsp:cNvSpPr/>
      </dsp:nvSpPr>
      <dsp:spPr>
        <a:xfrm>
          <a:off x="2514599" y="828126"/>
          <a:ext cx="2011680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E6FA5-5DC2-470F-A776-AB210A276588}">
      <dsp:nvSpPr>
        <dsp:cNvPr id="0" name=""/>
        <dsp:cNvSpPr/>
      </dsp:nvSpPr>
      <dsp:spPr>
        <a:xfrm>
          <a:off x="4646980" y="711254"/>
          <a:ext cx="231343" cy="30061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806AC-4C2F-4538-A6E3-8CE3D9359B9D}">
      <dsp:nvSpPr>
        <dsp:cNvPr id="0" name=""/>
        <dsp:cNvSpPr/>
      </dsp:nvSpPr>
      <dsp:spPr>
        <a:xfrm>
          <a:off x="1496129" y="67839"/>
          <a:ext cx="1520643" cy="1520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29" tIns="59529" rIns="59529" bIns="5952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1</a:t>
          </a:r>
        </a:p>
      </dsp:txBody>
      <dsp:txXfrm>
        <a:off x="1718822" y="290532"/>
        <a:ext cx="1075257" cy="1075257"/>
      </dsp:txXfrm>
    </dsp:sp>
    <dsp:sp modelId="{39E1488C-D6A4-4305-B7E4-C56C757D34A8}">
      <dsp:nvSpPr>
        <dsp:cNvPr id="0" name=""/>
        <dsp:cNvSpPr/>
      </dsp:nvSpPr>
      <dsp:spPr>
        <a:xfrm>
          <a:off x="0" y="1752639"/>
          <a:ext cx="452628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038" tIns="165100" rIns="357038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Enable Stevens community to retrieve course details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600" b="1" kern="1200" dirty="0"/>
          </a:br>
          <a:r>
            <a:rPr lang="en-US" sz="1600" b="1" kern="1200" dirty="0"/>
            <a:t>Reduce the use effort by retrieving set of document which satisfy information need </a:t>
          </a:r>
        </a:p>
      </dsp:txBody>
      <dsp:txXfrm>
        <a:off x="0" y="2145759"/>
        <a:ext cx="4526280" cy="1572480"/>
      </dsp:txXfrm>
    </dsp:sp>
    <dsp:sp modelId="{1A0D48FE-F4DE-425D-9A9D-E0C1621AAD62}">
      <dsp:nvSpPr>
        <dsp:cNvPr id="0" name=""/>
        <dsp:cNvSpPr/>
      </dsp:nvSpPr>
      <dsp:spPr>
        <a:xfrm>
          <a:off x="5029199" y="834817"/>
          <a:ext cx="2263140" cy="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832EB-C6E7-4A21-A7C5-A6225FBEEA8A}">
      <dsp:nvSpPr>
        <dsp:cNvPr id="0" name=""/>
        <dsp:cNvSpPr/>
      </dsp:nvSpPr>
      <dsp:spPr>
        <a:xfrm>
          <a:off x="6532018" y="74528"/>
          <a:ext cx="1520643" cy="1520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2</a:t>
          </a:r>
        </a:p>
      </dsp:txBody>
      <dsp:txXfrm>
        <a:off x="6754711" y="297221"/>
        <a:ext cx="1075257" cy="1075257"/>
      </dsp:txXfrm>
    </dsp:sp>
    <dsp:sp modelId="{8817CF3F-D499-4581-A6C3-A55D57E12BE0}">
      <dsp:nvSpPr>
        <dsp:cNvPr id="0" name=""/>
        <dsp:cNvSpPr/>
      </dsp:nvSpPr>
      <dsp:spPr>
        <a:xfrm>
          <a:off x="5029199" y="1752639"/>
          <a:ext cx="452628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038" tIns="165100" rIns="357038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Understand behind the scene functionality and complexity of search engines  </a:t>
          </a:r>
          <a:br>
            <a:rPr lang="en-US" sz="1600" b="1" kern="1200" dirty="0"/>
          </a:br>
          <a:br>
            <a:rPr lang="en-US" sz="1600" b="1" kern="1200" dirty="0"/>
          </a:br>
          <a:r>
            <a:rPr lang="en-US" sz="1600" b="1" kern="1200" dirty="0"/>
            <a:t>Compare Boolean and Vector Space retrieval models</a:t>
          </a:r>
        </a:p>
      </dsp:txBody>
      <dsp:txXfrm>
        <a:off x="5029199" y="2145759"/>
        <a:ext cx="4526280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04429-707D-4367-924D-F6C1EC004A86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F4B05-DD1F-4E44-B82A-5C9DB114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4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F4B05-DD1F-4E44-B82A-5C9DB1147D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5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F4B05-DD1F-4E44-B82A-5C9DB1147D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07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F4B05-DD1F-4E44-B82A-5C9DB1147D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1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76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75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2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5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99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9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7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3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6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7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7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Team: Abhilash </a:t>
            </a:r>
            <a:r>
              <a:rPr lang="en-US" b="1" dirty="0" err="1"/>
              <a:t>ugaonkar</a:t>
            </a:r>
            <a:r>
              <a:rPr lang="en-US" b="1" dirty="0"/>
              <a:t>, Viraj </a:t>
            </a:r>
            <a:r>
              <a:rPr lang="en-US" b="1"/>
              <a:t>Gite</a:t>
            </a:r>
            <a:br>
              <a:rPr lang="en-US" b="1" dirty="0"/>
            </a:br>
            <a:r>
              <a:rPr lang="en-US" b="1" dirty="0"/>
              <a:t>professor: Wendy Wang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098" y="2812151"/>
            <a:ext cx="5886450" cy="1257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50831" y="1831690"/>
            <a:ext cx="98076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Search Engine: Stevens Computer Courses</a:t>
            </a:r>
          </a:p>
        </p:txBody>
      </p:sp>
    </p:spTree>
    <p:extLst>
      <p:ext uri="{BB962C8B-B14F-4D97-AF65-F5344CB8AC3E}">
        <p14:creationId xmlns:p14="http://schemas.microsoft.com/office/powerpoint/2010/main" val="132832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1144" y="2336800"/>
            <a:ext cx="3151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197556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: Abhilash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579910"/>
              </p:ext>
            </p:extLst>
          </p:nvPr>
        </p:nvGraphicFramePr>
        <p:xfrm>
          <a:off x="1097280" y="1737360"/>
          <a:ext cx="100584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22">
                  <a:extLst>
                    <a:ext uri="{9D8B030D-6E8A-4147-A177-3AD203B41FA5}">
                      <a16:colId xmlns:a16="http://schemas.microsoft.com/office/drawing/2014/main" val="3176958135"/>
                    </a:ext>
                  </a:extLst>
                </a:gridCol>
                <a:gridCol w="8425374">
                  <a:extLst>
                    <a:ext uri="{9D8B030D-6E8A-4147-A177-3AD203B41FA5}">
                      <a16:colId xmlns:a16="http://schemas.microsoft.com/office/drawing/2014/main" val="3068658905"/>
                    </a:ext>
                  </a:extLst>
                </a:gridCol>
                <a:gridCol w="883605">
                  <a:extLst>
                    <a:ext uri="{9D8B030D-6E8A-4147-A177-3AD203B41FA5}">
                      <a16:colId xmlns:a16="http://schemas.microsoft.com/office/drawing/2014/main" val="2948349131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07461"/>
                  </a:ext>
                </a:extLst>
              </a:tr>
              <a:tr h="410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  </a:t>
                      </a:r>
                      <a:r>
                        <a:rPr lang="en-US" dirty="0" err="1"/>
                        <a:t>initialize_terms_and_postings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847833"/>
                  </a:ext>
                </a:extLst>
              </a:tr>
              <a:tr h="410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 similarity(</a:t>
                      </a:r>
                      <a:r>
                        <a:rPr lang="en-US" dirty="0" err="1"/>
                        <a:t>query,id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90138"/>
                  </a:ext>
                </a:extLst>
              </a:tr>
              <a:tr h="410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 </a:t>
                      </a:r>
                      <a:r>
                        <a:rPr lang="en-US" dirty="0" err="1"/>
                        <a:t>pre_rec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query,result_doc_id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273207"/>
                  </a:ext>
                </a:extLst>
              </a:tr>
              <a:tr h="410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Syllabus</a:t>
                      </a:r>
                      <a:r>
                        <a:rPr lang="en-US" baseline="0" dirty="0"/>
                        <a:t> downloader module 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2581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97280" y="5398477"/>
            <a:ext cx="1005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All tasks are completed there are no pending tasks for Abhilash </a:t>
            </a:r>
          </a:p>
        </p:txBody>
      </p:sp>
    </p:spTree>
    <p:extLst>
      <p:ext uri="{BB962C8B-B14F-4D97-AF65-F5344CB8AC3E}">
        <p14:creationId xmlns:p14="http://schemas.microsoft.com/office/powerpoint/2010/main" val="105528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: </a:t>
            </a:r>
            <a:r>
              <a:rPr lang="en-US" dirty="0" err="1"/>
              <a:t>Viraj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2898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080486"/>
              </p:ext>
            </p:extLst>
          </p:nvPr>
        </p:nvGraphicFramePr>
        <p:xfrm>
          <a:off x="1097280" y="1737360"/>
          <a:ext cx="1005840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22">
                  <a:extLst>
                    <a:ext uri="{9D8B030D-6E8A-4147-A177-3AD203B41FA5}">
                      <a16:colId xmlns:a16="http://schemas.microsoft.com/office/drawing/2014/main" val="3176958135"/>
                    </a:ext>
                  </a:extLst>
                </a:gridCol>
                <a:gridCol w="8425374">
                  <a:extLst>
                    <a:ext uri="{9D8B030D-6E8A-4147-A177-3AD203B41FA5}">
                      <a16:colId xmlns:a16="http://schemas.microsoft.com/office/drawing/2014/main" val="3068658905"/>
                    </a:ext>
                  </a:extLst>
                </a:gridCol>
                <a:gridCol w="883605">
                  <a:extLst>
                    <a:ext uri="{9D8B030D-6E8A-4147-A177-3AD203B41FA5}">
                      <a16:colId xmlns:a16="http://schemas.microsoft.com/office/drawing/2014/main" val="2948349131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07461"/>
                  </a:ext>
                </a:extLst>
              </a:tr>
              <a:tr h="410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query_handler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870104"/>
                  </a:ext>
                </a:extLst>
              </a:tr>
              <a:tr h="410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pre_rec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86459"/>
                  </a:ext>
                </a:extLst>
              </a:tr>
              <a:tr h="410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Syllabus</a:t>
                      </a:r>
                      <a:r>
                        <a:rPr lang="en-US" baseline="0" dirty="0"/>
                        <a:t> downloader module 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14607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97280" y="5398477"/>
            <a:ext cx="1005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All tasks are completed there are no pending tasks for </a:t>
            </a:r>
            <a:r>
              <a:rPr lang="en-US" sz="3000" dirty="0" err="1"/>
              <a:t>Viraj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443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 Model		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Easy to implement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Rigid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Fetches the information based on the binary logic without partial matches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Doesn’t adequately reflect users intention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Vector Space Model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Complex to build but not rigid as Boolean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partial Matching and ranked results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Suitable for large document collection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Lacks the control of Boolean Model</a:t>
            </a:r>
          </a:p>
        </p:txBody>
      </p:sp>
    </p:spTree>
    <p:extLst>
      <p:ext uri="{BB962C8B-B14F-4D97-AF65-F5344CB8AC3E}">
        <p14:creationId xmlns:p14="http://schemas.microsoft.com/office/powerpoint/2010/main" val="3338066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0307" y="2672862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49336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0307" y="2672862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6649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Introduction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Motivation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System Framework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Web Crawler an Corpus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Boolean Retrieval Model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Vector Space Model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Model Evaluation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Progress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Progress </a:t>
            </a:r>
            <a:r>
              <a:rPr lang="en-US" sz="1800" dirty="0" err="1"/>
              <a:t>Viraj</a:t>
            </a:r>
            <a:r>
              <a:rPr lang="en-US" sz="1800" dirty="0"/>
              <a:t> </a:t>
            </a:r>
            <a:r>
              <a:rPr lang="en-US" sz="1800" dirty="0" err="1"/>
              <a:t>Gite</a:t>
            </a:r>
            <a:r>
              <a:rPr lang="en-US" sz="1800" dirty="0"/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Progress Abhilash Ugaonkar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Conclusion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9500" y="2336800"/>
            <a:ext cx="4634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979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23842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319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597" y="640080"/>
            <a:ext cx="6542921" cy="5577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altLang="en-US" sz="1500">
              <a:solidFill>
                <a:srgbClr val="FFFFFF"/>
              </a:solidFill>
            </a:endParaRPr>
          </a:p>
          <a:p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1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119" y="516835"/>
            <a:ext cx="2755733" cy="21369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Corpus and Web Crawler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sz="1500">
              <a:solidFill>
                <a:srgbClr val="FFFFFF"/>
              </a:solidFill>
            </a:endParaRPr>
          </a:p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2532" y="123092"/>
            <a:ext cx="4760134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Function</a:t>
            </a:r>
          </a:p>
          <a:p>
            <a:r>
              <a:rPr lang="en-US" sz="3000" dirty="0"/>
              <a:t>Corpus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Contains the all the syllabus documents fetched by the crawler  </a:t>
            </a:r>
          </a:p>
          <a:p>
            <a:endParaRPr lang="en-US" dirty="0"/>
          </a:p>
          <a:p>
            <a:r>
              <a:rPr lang="en-US" sz="3000" dirty="0"/>
              <a:t>Web Crawler</a:t>
            </a:r>
          </a:p>
          <a:p>
            <a:r>
              <a:rPr lang="en-US" dirty="0"/>
              <a:t>Input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Accepts the file with web address of the syllabus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Syllabus files on the web are in XML format</a:t>
            </a:r>
          </a:p>
          <a:p>
            <a:r>
              <a:rPr lang="en-US" dirty="0"/>
              <a:t>Ex: https://web.stevens.edu/csfiles/graduate/masters/courses/CS501syl.xml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Downloads the files from specifies location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 the XML syllabus file to simple txt format </a:t>
            </a:r>
          </a:p>
          <a:p>
            <a:endParaRPr lang="en-US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753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Retrieval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77" y="1954108"/>
            <a:ext cx="5513145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Weight are assigned to terms: “0” or “1” </a:t>
            </a:r>
          </a:p>
          <a:p>
            <a:pPr marL="761238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“0” represents “absence”: term </a:t>
            </a:r>
            <a:r>
              <a:rPr lang="en-US" sz="1600" b="1" dirty="0"/>
              <a:t>is not </a:t>
            </a:r>
            <a:r>
              <a:rPr lang="en-US" sz="1600" dirty="0"/>
              <a:t>in the document</a:t>
            </a:r>
          </a:p>
          <a:p>
            <a:pPr marL="761238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“1” represents “presence”: term </a:t>
            </a:r>
            <a:r>
              <a:rPr lang="en-US" sz="1600" b="1" dirty="0"/>
              <a:t>is </a:t>
            </a:r>
            <a:r>
              <a:rPr lang="en-US" sz="1600" dirty="0"/>
              <a:t>in the document </a:t>
            </a:r>
          </a:p>
          <a:p>
            <a:pPr marL="475488" lvl="2" indent="0">
              <a:buNone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Build queries by combining terms with Boolean operators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AND, OR, NOT </a:t>
            </a:r>
          </a:p>
          <a:p>
            <a:pPr marL="384048" lvl="2" indent="0">
              <a:buNone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Model returns all documents which satisfies the query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422" y="1876894"/>
            <a:ext cx="5376130" cy="41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6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 Retrieval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097278" y="2102056"/>
            <a:ext cx="4937760" cy="402336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Input: </a:t>
            </a:r>
            <a:r>
              <a:rPr lang="en-US" i="1" dirty="0"/>
              <a:t>t </a:t>
            </a:r>
            <a:r>
              <a:rPr lang="en-US" dirty="0"/>
              <a:t>distinct terms  we call them </a:t>
            </a:r>
            <a:r>
              <a:rPr lang="en-US" i="1" dirty="0"/>
              <a:t>index terms 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For every term </a:t>
            </a:r>
            <a:r>
              <a:rPr lang="en-US" i="1" dirty="0" err="1"/>
              <a:t>i</a:t>
            </a:r>
            <a:r>
              <a:rPr lang="en-US" dirty="0"/>
              <a:t>, and for its occurrence in a document/query </a:t>
            </a:r>
            <a:r>
              <a:rPr lang="en-US" i="1" dirty="0"/>
              <a:t>j</a:t>
            </a:r>
            <a:r>
              <a:rPr lang="en-US" dirty="0"/>
              <a:t>, it is assigned a real-valued weight </a:t>
            </a:r>
            <a:r>
              <a:rPr lang="en-US" i="1" dirty="0" err="1"/>
              <a:t>W</a:t>
            </a:r>
            <a:r>
              <a:rPr lang="en-US" sz="1200" i="1" dirty="0" err="1"/>
              <a:t>ij</a:t>
            </a:r>
            <a:r>
              <a:rPr lang="en-US" i="1" dirty="0"/>
              <a:t>. </a:t>
            </a: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Convert all documents in collection D to </a:t>
            </a:r>
            <a:r>
              <a:rPr lang="en-US" dirty="0" err="1"/>
              <a:t>tf-idf</a:t>
            </a:r>
            <a:r>
              <a:rPr lang="en-US" dirty="0"/>
              <a:t> weighted vectors, </a:t>
            </a:r>
            <a:r>
              <a:rPr lang="en-US" b="1" i="1" dirty="0" err="1"/>
              <a:t>dj</a:t>
            </a:r>
            <a:r>
              <a:rPr lang="en-US" dirty="0"/>
              <a:t>, for keyword vocabulary V.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Convert query to a </a:t>
            </a:r>
            <a:r>
              <a:rPr lang="en-US" dirty="0" err="1"/>
              <a:t>tf</a:t>
            </a:r>
            <a:r>
              <a:rPr lang="en-US" dirty="0"/>
              <a:t>-</a:t>
            </a:r>
            <a:r>
              <a:rPr lang="en-US" dirty="0" err="1"/>
              <a:t>idf</a:t>
            </a:r>
            <a:r>
              <a:rPr lang="en-US" dirty="0"/>
              <a:t>-weighted vector </a:t>
            </a:r>
            <a:r>
              <a:rPr lang="en-US" b="1" i="1" dirty="0"/>
              <a:t>q</a:t>
            </a:r>
            <a:r>
              <a:rPr lang="en-US" dirty="0"/>
              <a:t>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For each </a:t>
            </a:r>
            <a:r>
              <a:rPr lang="en-US" b="1" i="1" dirty="0" err="1"/>
              <a:t>dj</a:t>
            </a:r>
            <a:r>
              <a:rPr lang="en-US" b="1" i="1" dirty="0"/>
              <a:t> </a:t>
            </a:r>
            <a:r>
              <a:rPr lang="en-US" dirty="0"/>
              <a:t>in D do </a:t>
            </a:r>
          </a:p>
          <a:p>
            <a:pPr lvl="3">
              <a:lnSpc>
                <a:spcPct val="100000"/>
              </a:lnSpc>
            </a:pPr>
            <a:r>
              <a:rPr lang="it-IT" dirty="0"/>
              <a:t>Compute score </a:t>
            </a:r>
            <a:r>
              <a:rPr lang="it-IT" i="1" dirty="0"/>
              <a:t>sj </a:t>
            </a:r>
            <a:r>
              <a:rPr lang="it-IT" dirty="0"/>
              <a:t>= cosSim(</a:t>
            </a:r>
            <a:r>
              <a:rPr lang="it-IT" b="1" i="1" dirty="0"/>
              <a:t>dj, q</a:t>
            </a:r>
            <a:r>
              <a:rPr lang="it-IT" dirty="0"/>
              <a:t>)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Sort documents by decreasing score.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Present top ranked documents to the user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423" y="2102055"/>
            <a:ext cx="4907500" cy="383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9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Precision and Recall </a:t>
            </a:r>
          </a:p>
          <a:p>
            <a:pPr marL="761238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Precision P = </a:t>
            </a:r>
            <a:r>
              <a:rPr lang="en-US" sz="1600" dirty="0" err="1"/>
              <a:t>tp</a:t>
            </a:r>
            <a:r>
              <a:rPr lang="en-US" sz="1600" dirty="0"/>
              <a:t>/(</a:t>
            </a:r>
            <a:r>
              <a:rPr lang="en-US" sz="1600" dirty="0" err="1"/>
              <a:t>tp</a:t>
            </a:r>
            <a:r>
              <a:rPr lang="en-US" sz="1600" dirty="0"/>
              <a:t> + </a:t>
            </a:r>
            <a:r>
              <a:rPr lang="en-US" sz="1600" dirty="0" err="1"/>
              <a:t>fp</a:t>
            </a:r>
            <a:r>
              <a:rPr lang="en-US" sz="1600" dirty="0"/>
              <a:t>) </a:t>
            </a:r>
          </a:p>
          <a:p>
            <a:pPr marL="761238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Recall R = </a:t>
            </a:r>
            <a:r>
              <a:rPr lang="en-US" sz="1600" dirty="0" err="1"/>
              <a:t>tp</a:t>
            </a:r>
            <a:r>
              <a:rPr lang="en-US" sz="1600" dirty="0"/>
              <a:t>/(</a:t>
            </a:r>
            <a:r>
              <a:rPr lang="en-US" sz="1600" dirty="0" err="1"/>
              <a:t>tp</a:t>
            </a:r>
            <a:r>
              <a:rPr lang="en-US" sz="1600" dirty="0"/>
              <a:t> + </a:t>
            </a:r>
            <a:r>
              <a:rPr lang="en-US" sz="1600" dirty="0" err="1"/>
              <a:t>fn</a:t>
            </a:r>
            <a:r>
              <a:rPr lang="en-US" sz="1600" dirty="0"/>
              <a:t>) </a:t>
            </a:r>
          </a:p>
          <a:p>
            <a:pPr marL="761238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Evaluation of the model is carried out by calculating Precision and Recall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4446" y="2532185"/>
            <a:ext cx="505123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006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1952</TotalTime>
  <Words>484</Words>
  <Application>Microsoft Office PowerPoint</Application>
  <PresentationFormat>Widescreen</PresentationFormat>
  <Paragraphs>115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PowerPoint Presentation</vt:lpstr>
      <vt:lpstr>Agenda</vt:lpstr>
      <vt:lpstr>PowerPoint Presentation</vt:lpstr>
      <vt:lpstr>Motivation</vt:lpstr>
      <vt:lpstr>Framework</vt:lpstr>
      <vt:lpstr>Corpus and Web Crawler</vt:lpstr>
      <vt:lpstr>Boolean Retrieval Model</vt:lpstr>
      <vt:lpstr>Vector Space Retrieval Model</vt:lpstr>
      <vt:lpstr>Evaluation of Model</vt:lpstr>
      <vt:lpstr>PowerPoint Presentation</vt:lpstr>
      <vt:lpstr>PROGRESS : Abhilash</vt:lpstr>
      <vt:lpstr>PROGRESS : Viraj</vt:lpstr>
      <vt:lpstr>Conclusion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Fuzzy Information: an Overview</dc:title>
  <dc:creator>Abee</dc:creator>
  <cp:lastModifiedBy>Abhilash Ugaonkar</cp:lastModifiedBy>
  <cp:revision>102</cp:revision>
  <dcterms:created xsi:type="dcterms:W3CDTF">2017-03-29T01:22:59Z</dcterms:created>
  <dcterms:modified xsi:type="dcterms:W3CDTF">2017-11-22T03:47:29Z</dcterms:modified>
</cp:coreProperties>
</file>