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6.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521" r:id="rId2"/>
    <p:sldId id="468" r:id="rId3"/>
    <p:sldId id="461" r:id="rId4"/>
    <p:sldId id="477" r:id="rId5"/>
    <p:sldId id="478" r:id="rId6"/>
    <p:sldId id="479" r:id="rId7"/>
    <p:sldId id="480" r:id="rId8"/>
    <p:sldId id="481" r:id="rId9"/>
    <p:sldId id="482" r:id="rId10"/>
    <p:sldId id="483" r:id="rId11"/>
    <p:sldId id="484" r:id="rId12"/>
    <p:sldId id="515" r:id="rId13"/>
    <p:sldId id="516" r:id="rId14"/>
    <p:sldId id="517" r:id="rId15"/>
    <p:sldId id="518" r:id="rId16"/>
    <p:sldId id="519" r:id="rId17"/>
    <p:sldId id="485" r:id="rId18"/>
    <p:sldId id="486" r:id="rId19"/>
    <p:sldId id="487" r:id="rId20"/>
    <p:sldId id="488" r:id="rId21"/>
    <p:sldId id="489" r:id="rId22"/>
    <p:sldId id="490" r:id="rId23"/>
    <p:sldId id="510" r:id="rId24"/>
    <p:sldId id="511" r:id="rId25"/>
    <p:sldId id="514" r:id="rId26"/>
    <p:sldId id="512" r:id="rId27"/>
    <p:sldId id="513" r:id="rId28"/>
    <p:sldId id="492" r:id="rId29"/>
    <p:sldId id="493" r:id="rId30"/>
    <p:sldId id="494" r:id="rId31"/>
    <p:sldId id="495" r:id="rId32"/>
    <p:sldId id="496" r:id="rId33"/>
    <p:sldId id="497" r:id="rId34"/>
    <p:sldId id="498"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76134" autoAdjust="0"/>
  </p:normalViewPr>
  <p:slideViewPr>
    <p:cSldViewPr>
      <p:cViewPr varScale="1">
        <p:scale>
          <a:sx n="59" d="100"/>
          <a:sy n="59" d="100"/>
        </p:scale>
        <p:origin x="-1362" y="-72"/>
      </p:cViewPr>
      <p:guideLst>
        <p:guide orient="horz" pos="2160"/>
        <p:guide pos="2880"/>
      </p:guideLst>
    </p:cSldViewPr>
  </p:slideViewPr>
  <p:outlineViewPr>
    <p:cViewPr>
      <p:scale>
        <a:sx n="33" d="100"/>
        <a:sy n="33" d="100"/>
      </p:scale>
      <p:origin x="48" y="55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C4DC39-08C1-4F00-ACFA-86EADB399664}" type="datetimeFigureOut">
              <a:rPr lang="en-US" smtClean="0"/>
              <a:pPr/>
              <a:t>9/21/2012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EBD1D-9036-4391-9980-9EFB63A8F401}" type="slidenum">
              <a:rPr lang="en-US" smtClean="0"/>
              <a:pPr/>
              <a:t>‹#›</a:t>
            </a:fld>
            <a:endParaRPr lang="en-US"/>
          </a:p>
        </p:txBody>
      </p:sp>
    </p:spTree>
    <p:extLst>
      <p:ext uri="{BB962C8B-B14F-4D97-AF65-F5344CB8AC3E}">
        <p14:creationId xmlns:p14="http://schemas.microsoft.com/office/powerpoint/2010/main" val="1206955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TRUE,</a:t>
            </a:r>
            <a:r>
              <a:rPr lang="en-US" baseline="0" dirty="0" smtClean="0"/>
              <a:t> it can never happen. Traditional version must go L or R, cannot stay in place. Today we’ll talk about variants that allow that kind of thing. What’s interesting is that our variants (unlike adding 2</a:t>
            </a:r>
            <a:r>
              <a:rPr lang="en-US" baseline="30000" dirty="0" smtClean="0"/>
              <a:t>nd</a:t>
            </a:r>
            <a:r>
              <a:rPr lang="en-US" baseline="0" dirty="0" smtClean="0"/>
              <a:t> PDA tape) do not seem to ever change the power of TM to be something more powerful.</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3</a:t>
            </a:fld>
            <a:endParaRPr lang="en-US"/>
          </a:p>
        </p:txBody>
      </p:sp>
    </p:spTree>
    <p:extLst>
      <p:ext uri="{BB962C8B-B14F-4D97-AF65-F5344CB8AC3E}">
        <p14:creationId xmlns:p14="http://schemas.microsoft.com/office/powerpoint/2010/main" val="343082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 that to prove </a:t>
            </a:r>
            <a:r>
              <a:rPr lang="en-US" dirty="0" err="1" smtClean="0"/>
              <a:t>iff</a:t>
            </a:r>
            <a:r>
              <a:rPr lang="en-US" dirty="0" smtClean="0"/>
              <a:t>,</a:t>
            </a:r>
            <a:r>
              <a:rPr lang="en-US" baseline="0" dirty="0" smtClean="0"/>
              <a:t> </a:t>
            </a:r>
            <a:r>
              <a:rPr lang="en-US" dirty="0" smtClean="0"/>
              <a:t>you prove one direction, then the other direction. To prove an implication statement</a:t>
            </a:r>
            <a:r>
              <a:rPr lang="en-US" baseline="0" dirty="0" smtClean="0"/>
              <a:t> is true, you assume the LHS part is true, then use that to show the RHS part must also be true.</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18</a:t>
            </a:fld>
            <a:endParaRPr lang="en-US"/>
          </a:p>
        </p:txBody>
      </p:sp>
    </p:spTree>
    <p:extLst>
      <p:ext uri="{BB962C8B-B14F-4D97-AF65-F5344CB8AC3E}">
        <p14:creationId xmlns:p14="http://schemas.microsoft.com/office/powerpoint/2010/main" val="428975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 that it is often useful in proofs—</a:t>
            </a:r>
          </a:p>
          <a:p>
            <a:r>
              <a:rPr lang="en-US" dirty="0" smtClean="0"/>
              <a:t>And legal!—to simulate running one TM inside another.</a:t>
            </a:r>
          </a:p>
          <a:p>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23</a:t>
            </a:fld>
            <a:endParaRPr lang="en-US"/>
          </a:p>
        </p:txBody>
      </p:sp>
    </p:spTree>
    <p:extLst>
      <p:ext uri="{BB962C8B-B14F-4D97-AF65-F5344CB8AC3E}">
        <p14:creationId xmlns:p14="http://schemas.microsoft.com/office/powerpoint/2010/main" val="303605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p>
          <a:p>
            <a:r>
              <a:rPr lang="en-US" dirty="0" smtClean="0"/>
              <a:t>It does not work because you keep printing</a:t>
            </a:r>
            <a:r>
              <a:rPr lang="en-US" baseline="0" dirty="0" smtClean="0"/>
              <a:t> out a strings:</a:t>
            </a:r>
          </a:p>
          <a:p>
            <a:endParaRPr lang="en-US" baseline="0" dirty="0" smtClean="0"/>
          </a:p>
          <a:p>
            <a:r>
              <a:rPr lang="en-US" baseline="0" dirty="0" smtClean="0"/>
              <a:t>a</a:t>
            </a:r>
          </a:p>
          <a:p>
            <a:r>
              <a:rPr lang="en-US" dirty="0" err="1" smtClean="0"/>
              <a:t>aa</a:t>
            </a:r>
            <a:endParaRPr lang="en-US" dirty="0" smtClean="0"/>
          </a:p>
          <a:p>
            <a:r>
              <a:rPr lang="en-US" dirty="0" err="1" smtClean="0"/>
              <a:t>aaa</a:t>
            </a:r>
            <a:endParaRPr lang="en-US" dirty="0" smtClean="0"/>
          </a:p>
          <a:p>
            <a:r>
              <a:rPr lang="en-US" dirty="0" err="1" smtClean="0"/>
              <a:t>aaaa</a:t>
            </a:r>
            <a:endParaRPr lang="en-US" dirty="0" smtClean="0"/>
          </a:p>
          <a:p>
            <a:r>
              <a:rPr lang="en-US" dirty="0" err="1" smtClean="0"/>
              <a:t>aaaaa</a:t>
            </a:r>
            <a:endParaRPr lang="en-US" dirty="0" smtClean="0"/>
          </a:p>
          <a:p>
            <a:r>
              <a:rPr lang="en-US" dirty="0" smtClean="0"/>
              <a:t>….</a:t>
            </a:r>
          </a:p>
          <a:p>
            <a:endParaRPr lang="en-US" dirty="0" smtClean="0"/>
          </a:p>
          <a:p>
            <a:r>
              <a:rPr lang="en-US" dirty="0" smtClean="0"/>
              <a:t>So you can never print, for example, “car”</a:t>
            </a:r>
          </a:p>
          <a:p>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25</a:t>
            </a:fld>
            <a:endParaRPr lang="en-US"/>
          </a:p>
        </p:txBody>
      </p:sp>
    </p:spTree>
    <p:extLst>
      <p:ext uri="{BB962C8B-B14F-4D97-AF65-F5344CB8AC3E}">
        <p14:creationId xmlns:p14="http://schemas.microsoft.com/office/powerpoint/2010/main" val="137793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this point, I run the python code for the </a:t>
            </a:r>
            <a:r>
              <a:rPr lang="en-US" baseline="0" dirty="0" err="1" smtClean="0"/>
              <a:t>lex</a:t>
            </a:r>
            <a:r>
              <a:rPr lang="en-US" baseline="0" dirty="0" smtClean="0"/>
              <a:t> and alpha versions in class and let them see the output for many iterations until they get the idea of what is happening. Python code is available on the peerinstruction4cs.org website.</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26</a:t>
            </a:fld>
            <a:endParaRPr lang="en-US"/>
          </a:p>
        </p:txBody>
      </p:sp>
    </p:spTree>
    <p:extLst>
      <p:ext uri="{BB962C8B-B14F-4D97-AF65-F5344CB8AC3E}">
        <p14:creationId xmlns:p14="http://schemas.microsoft.com/office/powerpoint/2010/main" val="3064863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asterisk</a:t>
            </a:r>
            <a:r>
              <a:rPr lang="en-US" baseline="0" dirty="0" smtClean="0"/>
              <a:t> is for, among other things, WWI and WWII.</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29</a:t>
            </a:fld>
            <a:endParaRPr lang="en-US"/>
          </a:p>
        </p:txBody>
      </p:sp>
    </p:spTree>
    <p:extLst>
      <p:ext uri="{BB962C8B-B14F-4D97-AF65-F5344CB8AC3E}">
        <p14:creationId xmlns:p14="http://schemas.microsoft.com/office/powerpoint/2010/main" val="2533549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30</a:t>
            </a:fld>
            <a:endParaRPr lang="en-US"/>
          </a:p>
        </p:txBody>
      </p:sp>
    </p:spTree>
    <p:extLst>
      <p:ext uri="{BB962C8B-B14F-4D97-AF65-F5344CB8AC3E}">
        <p14:creationId xmlns:p14="http://schemas.microsoft.com/office/powerpoint/2010/main" val="3732676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Diagonalization</a:t>
            </a:r>
            <a:r>
              <a:rPr lang="en-US" dirty="0" smtClean="0"/>
              <a:t>!</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32</a:t>
            </a:fld>
            <a:endParaRPr lang="en-US"/>
          </a:p>
        </p:txBody>
      </p:sp>
    </p:spTree>
    <p:extLst>
      <p:ext uri="{BB962C8B-B14F-4D97-AF65-F5344CB8AC3E}">
        <p14:creationId xmlns:p14="http://schemas.microsoft.com/office/powerpoint/2010/main" val="184480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DEBD1D-9036-4391-9980-9EFB63A8F401}" type="slidenum">
              <a:rPr lang="en-US" smtClean="0"/>
              <a:pPr/>
              <a:t>34</a:t>
            </a:fld>
            <a:endParaRPr lang="en-US"/>
          </a:p>
        </p:txBody>
      </p:sp>
    </p:spTree>
    <p:extLst>
      <p:ext uri="{BB962C8B-B14F-4D97-AF65-F5344CB8AC3E}">
        <p14:creationId xmlns:p14="http://schemas.microsoft.com/office/powerpoint/2010/main" val="3485000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text is highlighted because that is the recurring theme for the day,</a:t>
            </a:r>
            <a:r>
              <a:rPr lang="en-US" baseline="0" dirty="0" smtClean="0"/>
              <a:t> and I make a big deal out of it.</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5</a:t>
            </a:fld>
            <a:endParaRPr lang="en-US"/>
          </a:p>
        </p:txBody>
      </p:sp>
    </p:spTree>
    <p:extLst>
      <p:ext uri="{BB962C8B-B14F-4D97-AF65-F5344CB8AC3E}">
        <p14:creationId xmlns:p14="http://schemas.microsoft.com/office/powerpoint/2010/main" val="316696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a:t>
            </a:r>
            <a:r>
              <a:rPr lang="en-US" baseline="0" dirty="0" smtClean="0"/>
              <a:t> some level just review of mathematical notation for functions. </a:t>
            </a:r>
          </a:p>
          <a:p>
            <a:endParaRPr lang="en-US" baseline="0" dirty="0" smtClean="0"/>
          </a:p>
          <a:p>
            <a:r>
              <a:rPr lang="en-US" baseline="0" dirty="0" smtClean="0"/>
              <a:t>C</a:t>
            </a:r>
          </a:p>
          <a:p>
            <a:endParaRPr lang="en-US" baseline="0" dirty="0" smtClean="0"/>
          </a:p>
          <a:p>
            <a:r>
              <a:rPr lang="en-US" baseline="0" dirty="0" smtClean="0"/>
              <a:t>We are only ever in one control state, but we read something from each tape, we write something to each tape, and each tape head can move in its own direction (or stay in place)</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7</a:t>
            </a:fld>
            <a:endParaRPr lang="en-US"/>
          </a:p>
        </p:txBody>
      </p:sp>
    </p:spTree>
    <p:extLst>
      <p:ext uri="{BB962C8B-B14F-4D97-AF65-F5344CB8AC3E}">
        <p14:creationId xmlns:p14="http://schemas.microsoft.com/office/powerpoint/2010/main" val="93921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8</a:t>
            </a:fld>
            <a:endParaRPr lang="en-US"/>
          </a:p>
        </p:txBody>
      </p:sp>
    </p:spTree>
    <p:extLst>
      <p:ext uri="{BB962C8B-B14F-4D97-AF65-F5344CB8AC3E}">
        <p14:creationId xmlns:p14="http://schemas.microsoft.com/office/powerpoint/2010/main" val="21344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12</a:t>
            </a:fld>
            <a:endParaRPr lang="en-US"/>
          </a:p>
        </p:txBody>
      </p:sp>
    </p:spTree>
    <p:extLst>
      <p:ext uri="{BB962C8B-B14F-4D97-AF65-F5344CB8AC3E}">
        <p14:creationId xmlns:p14="http://schemas.microsoft.com/office/powerpoint/2010/main" val="225167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13</a:t>
            </a:fld>
            <a:endParaRPr lang="en-US"/>
          </a:p>
        </p:txBody>
      </p:sp>
    </p:spTree>
    <p:extLst>
      <p:ext uri="{BB962C8B-B14F-4D97-AF65-F5344CB8AC3E}">
        <p14:creationId xmlns:p14="http://schemas.microsoft.com/office/powerpoint/2010/main" val="175039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FALSE</a:t>
            </a:r>
          </a:p>
          <a:p>
            <a:endParaRPr lang="en-US" dirty="0" smtClean="0"/>
          </a:p>
          <a:p>
            <a:r>
              <a:rPr lang="en-US" dirty="0" smtClean="0"/>
              <a:t>Unlike DFA, we don’t just march forward through the input,</a:t>
            </a:r>
            <a:r>
              <a:rPr lang="en-US" baseline="0" dirty="0" smtClean="0"/>
              <a:t> we can go back and forth. Also, it is part of the definition of our TM model that the input is finite.</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14</a:t>
            </a:fld>
            <a:endParaRPr lang="en-US"/>
          </a:p>
        </p:txBody>
      </p:sp>
    </p:spTree>
    <p:extLst>
      <p:ext uri="{BB962C8B-B14F-4D97-AF65-F5344CB8AC3E}">
        <p14:creationId xmlns:p14="http://schemas.microsoft.com/office/powerpoint/2010/main" val="358563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matter what you read, write an X and move the tape</a:t>
            </a:r>
            <a:r>
              <a:rPr lang="en-US" baseline="0" dirty="0" smtClean="0"/>
              <a:t> to the Right” is one possibility.</a:t>
            </a:r>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15</a:t>
            </a:fld>
            <a:endParaRPr lang="en-US"/>
          </a:p>
        </p:txBody>
      </p:sp>
    </p:spTree>
    <p:extLst>
      <p:ext uri="{BB962C8B-B14F-4D97-AF65-F5344CB8AC3E}">
        <p14:creationId xmlns:p14="http://schemas.microsoft.com/office/powerpoint/2010/main" val="300384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DEBD1D-9036-4391-9980-9EFB63A8F401}" type="slidenum">
              <a:rPr lang="en-US" smtClean="0"/>
              <a:pPr/>
              <a:t>17</a:t>
            </a:fld>
            <a:endParaRPr lang="en-US"/>
          </a:p>
        </p:txBody>
      </p:sp>
    </p:spTree>
    <p:extLst>
      <p:ext uri="{BB962C8B-B14F-4D97-AF65-F5344CB8AC3E}">
        <p14:creationId xmlns:p14="http://schemas.microsoft.com/office/powerpoint/2010/main" val="15298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463C70-46B6-4414-A9E2-EAF86254BE35}" type="datetimeFigureOut">
              <a:rPr lang="en-US" smtClean="0"/>
              <a:pPr/>
              <a:t>9/21/2012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63C70-46B6-4414-A9E2-EAF86254BE35}" type="datetimeFigureOut">
              <a:rPr lang="en-US" smtClean="0"/>
              <a:pPr/>
              <a:t>9/21/2012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63C70-46B6-4414-A9E2-EAF86254BE35}" type="datetimeFigureOut">
              <a:rPr lang="en-US" smtClean="0"/>
              <a:pPr/>
              <a:t>9/21/2012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63C70-46B6-4414-A9E2-EAF86254BE35}" type="datetimeFigureOut">
              <a:rPr lang="en-US" smtClean="0"/>
              <a:pPr/>
              <a:t>9/21/2012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463C70-46B6-4414-A9E2-EAF86254BE35}" type="datetimeFigureOut">
              <a:rPr lang="en-US" smtClean="0"/>
              <a:pPr/>
              <a:t>9/21/2012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463C70-46B6-4414-A9E2-EAF86254BE35}" type="datetimeFigureOut">
              <a:rPr lang="en-US" smtClean="0"/>
              <a:pPr/>
              <a:t>9/21/2012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463C70-46B6-4414-A9E2-EAF86254BE35}" type="datetimeFigureOut">
              <a:rPr lang="en-US" smtClean="0"/>
              <a:pPr/>
              <a:t>9/21/2012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463C70-46B6-4414-A9E2-EAF86254BE35}" type="datetimeFigureOut">
              <a:rPr lang="en-US" smtClean="0"/>
              <a:pPr/>
              <a:t>9/21/2012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63C70-46B6-4414-A9E2-EAF86254BE35}" type="datetimeFigureOut">
              <a:rPr lang="en-US" smtClean="0"/>
              <a:pPr/>
              <a:t>9/21/2012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63C70-46B6-4414-A9E2-EAF86254BE35}" type="datetimeFigureOut">
              <a:rPr lang="en-US" smtClean="0"/>
              <a:pPr/>
              <a:t>9/21/2012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63C70-46B6-4414-A9E2-EAF86254BE35}" type="datetimeFigureOut">
              <a:rPr lang="en-US" smtClean="0"/>
              <a:pPr/>
              <a:t>9/21/2012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FD467-8539-4C68-8397-87CE2AA2A6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63C70-46B6-4414-A9E2-EAF86254BE35}" type="datetimeFigureOut">
              <a:rPr lang="en-US" smtClean="0"/>
              <a:pPr/>
              <a:t>9/21/2012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FD467-8539-4C68-8397-87CE2AA2A6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hyperlink" Target="http://creativecommons.org/licenses/by-nc-sa/3.0/" TargetMode="Externa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hyperlink" Target="http://www.peerinstruction4cs.org/" TargetMode="Externa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2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media/image4.jpe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3.jpeg"/><Relationship Id="rId5" Type="http://schemas.openxmlformats.org/officeDocument/2006/relationships/tags" Target="../tags/tag81.xml"/><Relationship Id="rId10" Type="http://schemas.openxmlformats.org/officeDocument/2006/relationships/image" Target="../media/image2.jpeg"/><Relationship Id="rId4" Type="http://schemas.openxmlformats.org/officeDocument/2006/relationships/tags" Target="../tags/tag80.xml"/><Relationship Id="rId9"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6.jpeg"/><Relationship Id="rId5" Type="http://schemas.openxmlformats.org/officeDocument/2006/relationships/tags" Target="../tags/tag88.xml"/><Relationship Id="rId10" Type="http://schemas.openxmlformats.org/officeDocument/2006/relationships/image" Target="../media/image5.jpeg"/><Relationship Id="rId4" Type="http://schemas.openxmlformats.org/officeDocument/2006/relationships/tags" Target="../tags/tag87.xml"/><Relationship Id="rId9"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5.jpe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Layout" Target="../slideLayouts/slideLayout2.xml"/><Relationship Id="rId5" Type="http://schemas.openxmlformats.org/officeDocument/2006/relationships/tags" Target="../tags/tag95.xml"/><Relationship Id="rId4" Type="http://schemas.openxmlformats.org/officeDocument/2006/relationships/tags" Target="../tags/tag94.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8.png"/><Relationship Id="rId5" Type="http://schemas.openxmlformats.org/officeDocument/2006/relationships/tags" Target="../tags/tag100.xml"/><Relationship Id="rId10" Type="http://schemas.openxmlformats.org/officeDocument/2006/relationships/image" Target="../media/image7.jpeg"/><Relationship Id="rId4" Type="http://schemas.openxmlformats.org/officeDocument/2006/relationships/tags" Target="../tags/tag99.xml"/><Relationship Id="rId9"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slideLayout" Target="../slideLayouts/slideLayout2.xml"/><Relationship Id="rId4" Type="http://schemas.openxmlformats.org/officeDocument/2006/relationships/tags" Target="../tags/tag106.xml"/></Relationships>
</file>

<file path=ppt/slides/_rels/slide34.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0.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2209800" y="1295400"/>
            <a:ext cx="4419600" cy="2362199"/>
          </a:xfrm>
          <a:solidFill>
            <a:schemeClr val="accent5">
              <a:lumMod val="40000"/>
              <a:lumOff val="60000"/>
            </a:schemeClr>
          </a:solidFill>
          <a:ln>
            <a:solidFill>
              <a:schemeClr val="tx1"/>
            </a:solidFill>
          </a:ln>
        </p:spPr>
        <p:txBody>
          <a:bodyPr>
            <a:normAutofit/>
          </a:bodyPr>
          <a:lstStyle/>
          <a:p>
            <a:r>
              <a:rPr lang="en-US" dirty="0" smtClean="0"/>
              <a:t>Theory of Computation</a:t>
            </a:r>
            <a:endParaRPr lang="en-US" dirty="0"/>
          </a:p>
        </p:txBody>
      </p:sp>
      <p:sp>
        <p:nvSpPr>
          <p:cNvPr id="9" name="Slide Number Placeholder 8"/>
          <p:cNvSpPr>
            <a:spLocks noGrp="1"/>
          </p:cNvSpPr>
          <p:nvPr>
            <p:ph type="sldNum" sz="quarter" idx="12"/>
            <p:custDataLst>
              <p:tags r:id="rId2"/>
            </p:custDataLst>
          </p:nvPr>
        </p:nvSpPr>
        <p:spPr>
          <a:xfrm>
            <a:off x="6553200" y="6340475"/>
            <a:ext cx="2133600" cy="365125"/>
          </a:xfrm>
        </p:spPr>
        <p:txBody>
          <a:bodyPr/>
          <a:lstStyle/>
          <a:p>
            <a:fld id="{3F8FD467-8539-4C68-8397-87CE2AA2A606}" type="slidenum">
              <a:rPr lang="en-US" smtClean="0"/>
              <a:pPr/>
              <a:t>1</a:t>
            </a:fld>
            <a:endParaRPr lang="en-US"/>
          </a:p>
        </p:txBody>
      </p:sp>
      <p:sp>
        <p:nvSpPr>
          <p:cNvPr id="10" name="Subtitle 2"/>
          <p:cNvSpPr txBox="1">
            <a:spLocks/>
          </p:cNvSpPr>
          <p:nvPr>
            <p:custDataLst>
              <p:tags r:id="rId3"/>
            </p:custDataLst>
          </p:nvPr>
        </p:nvSpPr>
        <p:spPr>
          <a:xfrm>
            <a:off x="990600" y="5781675"/>
            <a:ext cx="7391400" cy="838200"/>
          </a:xfrm>
          <a:prstGeom prst="rect">
            <a:avLst/>
          </a:prstGeom>
          <a:solidFill>
            <a:schemeClr val="bg1"/>
          </a:solidFill>
          <a:ln>
            <a:solidFill>
              <a:schemeClr val="tx1"/>
            </a:solidFill>
          </a:ln>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solidFill>
                  <a:srgbClr val="4374B7"/>
                </a:solidFill>
                <a:latin typeface="Helvetica Neue"/>
                <a:cs typeface="Arial" pitchFamily="34" charset="0"/>
              </a:rPr>
              <a:t> </a:t>
            </a:r>
            <a:r>
              <a:rPr lang="en-US" sz="1400" dirty="0" smtClean="0">
                <a:solidFill>
                  <a:srgbClr val="000000"/>
                </a:solidFill>
                <a:latin typeface="Helvetica Neue"/>
                <a:cs typeface="Arial" pitchFamily="34" charset="0"/>
              </a:rPr>
              <a:t>Theory of Computation Peer Instruction Lecture Slides by </a:t>
            </a:r>
            <a:r>
              <a:rPr lang="en-US" sz="1400" dirty="0" smtClean="0">
                <a:solidFill>
                  <a:srgbClr val="4374B7"/>
                </a:solidFill>
                <a:latin typeface="Helvetica Neue"/>
                <a:cs typeface="Arial" pitchFamily="34" charset="0"/>
                <a:hlinkClick r:id="rId6"/>
              </a:rPr>
              <a:t>Dr. Cynthia Lee, UCSD</a:t>
            </a:r>
            <a:r>
              <a:rPr lang="en-US" sz="1400" dirty="0" smtClean="0">
                <a:solidFill>
                  <a:srgbClr val="000000"/>
                </a:solidFill>
                <a:latin typeface="Helvetica Neue"/>
                <a:cs typeface="Arial" pitchFamily="34" charset="0"/>
              </a:rPr>
              <a:t> are licensed under a </a:t>
            </a:r>
            <a:r>
              <a:rPr lang="en-US" sz="1400" dirty="0" smtClean="0">
                <a:solidFill>
                  <a:srgbClr val="4374B7"/>
                </a:solidFill>
                <a:latin typeface="Helvetica Neue"/>
                <a:cs typeface="Arial" pitchFamily="34" charset="0"/>
                <a:hlinkClick r:id="rId7"/>
              </a:rPr>
              <a:t>Creative Commons Attribution-</a:t>
            </a:r>
            <a:r>
              <a:rPr lang="en-US" sz="1400" dirty="0" err="1" smtClean="0">
                <a:solidFill>
                  <a:srgbClr val="4374B7"/>
                </a:solidFill>
                <a:latin typeface="Helvetica Neue"/>
                <a:cs typeface="Arial" pitchFamily="34" charset="0"/>
                <a:hlinkClick r:id="rId7"/>
              </a:rPr>
              <a:t>NonCommercial</a:t>
            </a:r>
            <a:r>
              <a:rPr lang="en-US" sz="1400" dirty="0" smtClean="0">
                <a:solidFill>
                  <a:srgbClr val="4374B7"/>
                </a:solidFill>
                <a:latin typeface="Helvetica Neue"/>
                <a:cs typeface="Arial" pitchFamily="34" charset="0"/>
                <a:hlinkClick r:id="rId7"/>
              </a:rPr>
              <a:t>-</a:t>
            </a:r>
            <a:r>
              <a:rPr lang="en-US" sz="1400" dirty="0" err="1" smtClean="0">
                <a:solidFill>
                  <a:srgbClr val="4374B7"/>
                </a:solidFill>
                <a:latin typeface="Helvetica Neue"/>
                <a:cs typeface="Arial" pitchFamily="34" charset="0"/>
                <a:hlinkClick r:id="rId7"/>
              </a:rPr>
              <a:t>ShareAlike</a:t>
            </a:r>
            <a:r>
              <a:rPr lang="en-US" sz="1400" dirty="0" smtClean="0">
                <a:solidFill>
                  <a:srgbClr val="4374B7"/>
                </a:solidFill>
                <a:latin typeface="Helvetica Neue"/>
                <a:cs typeface="Arial" pitchFamily="34" charset="0"/>
                <a:hlinkClick r:id="rId7"/>
              </a:rPr>
              <a:t> 3.0 </a:t>
            </a:r>
            <a:r>
              <a:rPr lang="en-US" sz="1400" dirty="0" err="1" smtClean="0">
                <a:solidFill>
                  <a:srgbClr val="4374B7"/>
                </a:solidFill>
                <a:latin typeface="Helvetica Neue"/>
                <a:cs typeface="Arial" pitchFamily="34" charset="0"/>
                <a:hlinkClick r:id="rId7"/>
              </a:rPr>
              <a:t>Unported</a:t>
            </a:r>
            <a:r>
              <a:rPr lang="en-US" sz="1400" dirty="0" smtClean="0">
                <a:solidFill>
                  <a:srgbClr val="4374B7"/>
                </a:solidFill>
                <a:latin typeface="Helvetica Neue"/>
                <a:cs typeface="Arial" pitchFamily="34" charset="0"/>
                <a:hlinkClick r:id="rId7"/>
              </a:rPr>
              <a:t> License</a:t>
            </a:r>
            <a:r>
              <a:rPr lang="en-US" sz="1400" dirty="0" smtClean="0">
                <a:solidFill>
                  <a:srgbClr val="000000"/>
                </a:solidFill>
                <a:latin typeface="Helvetica Neue"/>
                <a:cs typeface="Arial" pitchFamily="34" charset="0"/>
              </a:rPr>
              <a:t>.</a:t>
            </a:r>
            <a:r>
              <a:rPr lang="en-US" sz="1400" dirty="0" smtClean="0">
                <a:solidFill>
                  <a:schemeClr val="tx1"/>
                </a:solidFill>
                <a:latin typeface="Arial" pitchFamily="34" charset="0"/>
                <a:cs typeface="Arial" pitchFamily="34" charset="0"/>
              </a:rPr>
              <a:t/>
            </a:r>
            <a:br>
              <a:rPr lang="en-US" sz="1400" dirty="0" smtClean="0">
                <a:solidFill>
                  <a:schemeClr val="tx1"/>
                </a:solidFill>
                <a:latin typeface="Arial" pitchFamily="34" charset="0"/>
                <a:cs typeface="Arial" pitchFamily="34" charset="0"/>
              </a:rPr>
            </a:br>
            <a:r>
              <a:rPr lang="en-US" sz="1400" dirty="0" smtClean="0">
                <a:solidFill>
                  <a:srgbClr val="000000"/>
                </a:solidFill>
                <a:latin typeface="Helvetica Neue"/>
                <a:cs typeface="Arial" pitchFamily="34" charset="0"/>
              </a:rPr>
              <a:t>Based on a work at </a:t>
            </a:r>
            <a:r>
              <a:rPr lang="en-US" sz="1400" dirty="0" smtClean="0">
                <a:solidFill>
                  <a:srgbClr val="4374B7"/>
                </a:solidFill>
                <a:latin typeface="Helvetica Neue"/>
                <a:cs typeface="Arial" pitchFamily="34" charset="0"/>
                <a:hlinkClick r:id="rId6"/>
              </a:rPr>
              <a:t>www.peerinstruction4cs.org</a:t>
            </a:r>
            <a:r>
              <a:rPr lang="en-US" sz="1400" dirty="0" smtClean="0">
                <a:solidFill>
                  <a:srgbClr val="000000"/>
                </a:solidFill>
                <a:latin typeface="Helvetica Neue"/>
                <a:cs typeface="Arial" pitchFamily="34" charset="0"/>
              </a:rPr>
              <a:t>.</a:t>
            </a:r>
            <a:endParaRPr lang="en-US" sz="1400" dirty="0" smtClean="0">
              <a:solidFill>
                <a:schemeClr val="tx1"/>
              </a:solidFill>
            </a:endParaRPr>
          </a:p>
        </p:txBody>
      </p:sp>
      <p:pic>
        <p:nvPicPr>
          <p:cNvPr id="11" name="Picture 2" descr="Creative Commons License">
            <a:hlinkClick r:id="rId7"/>
          </p:cNvPr>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7111181" y="5334000"/>
            <a:ext cx="1270819"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2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fontScale="90000"/>
          </a:bodyPr>
          <a:lstStyle/>
          <a:p>
            <a:r>
              <a:rPr lang="en-US" dirty="0" smtClean="0"/>
              <a:t>Nondeterministic TM:</a:t>
            </a:r>
            <a:br>
              <a:rPr lang="en-US" dirty="0" smtClean="0"/>
            </a:br>
            <a:r>
              <a:rPr lang="en-US" dirty="0" smtClean="0"/>
              <a:t>Same power as deterministic</a:t>
            </a:r>
            <a:endParaRPr lang="en-US" dirty="0"/>
          </a:p>
        </p:txBody>
      </p:sp>
      <p:sp>
        <p:nvSpPr>
          <p:cNvPr id="5" name="Content Placeholder 4"/>
          <p:cNvSpPr>
            <a:spLocks noGrp="1"/>
          </p:cNvSpPr>
          <p:nvPr>
            <p:ph idx="1"/>
            <p:custDataLst>
              <p:tags r:id="rId2"/>
            </p:custDataLst>
          </p:nvPr>
        </p:nvSpPr>
        <p:spPr>
          <a:xfrm>
            <a:off x="457200" y="1600200"/>
            <a:ext cx="8229600" cy="5029200"/>
          </a:xfrm>
        </p:spPr>
        <p:txBody>
          <a:bodyPr>
            <a:normAutofit/>
          </a:bodyPr>
          <a:lstStyle/>
          <a:p>
            <a:pPr marL="457200" lvl="1" indent="-457200"/>
            <a:r>
              <a:rPr lang="en-US" dirty="0" smtClean="0"/>
              <a:t>Turns out you can add </a:t>
            </a:r>
            <a:r>
              <a:rPr lang="en-US" i="1" dirty="0" err="1" smtClean="0"/>
              <a:t>nondeterminism</a:t>
            </a:r>
            <a:r>
              <a:rPr lang="en-US" i="1" dirty="0" smtClean="0"/>
              <a:t> </a:t>
            </a:r>
            <a:r>
              <a:rPr lang="en-US" dirty="0" smtClean="0"/>
              <a:t>to a TM, and </a:t>
            </a:r>
            <a:r>
              <a:rPr lang="en-US" dirty="0" smtClean="0">
                <a:solidFill>
                  <a:schemeClr val="accent5"/>
                </a:solidFill>
              </a:rPr>
              <a:t>it does not change the power! </a:t>
            </a:r>
          </a:p>
          <a:p>
            <a:pPr marL="857250" lvl="2" indent="-457200"/>
            <a:r>
              <a:rPr lang="en-US" dirty="0" smtClean="0"/>
              <a:t>Theorem 3.16 in your book</a:t>
            </a:r>
          </a:p>
          <a:p>
            <a:pPr marL="857250" lvl="2" indent="-457200"/>
            <a:r>
              <a:rPr lang="en-US" dirty="0" smtClean="0"/>
              <a:t>Proof: Simulate a </a:t>
            </a:r>
            <a:r>
              <a:rPr lang="en-US" dirty="0" err="1" smtClean="0"/>
              <a:t>nondetermistic</a:t>
            </a:r>
            <a:r>
              <a:rPr lang="en-US" dirty="0" smtClean="0"/>
              <a:t> TM using a 3-tape </a:t>
            </a:r>
            <a:r>
              <a:rPr lang="en-US" dirty="0" err="1" smtClean="0"/>
              <a:t>deteministic</a:t>
            </a:r>
            <a:r>
              <a:rPr lang="en-US" dirty="0" smtClean="0"/>
              <a:t> TM (which we know is equivalent to a 1-tape </a:t>
            </a:r>
            <a:r>
              <a:rPr lang="en-US" dirty="0" err="1" smtClean="0"/>
              <a:t>determistic</a:t>
            </a:r>
            <a:r>
              <a:rPr lang="en-US" dirty="0" smtClean="0"/>
              <a:t> TM).</a:t>
            </a:r>
          </a:p>
          <a:p>
            <a:pPr marL="0" lvl="1" indent="0">
              <a:buNone/>
            </a:pPr>
            <a:endParaRPr lang="en-US" dirty="0"/>
          </a:p>
        </p:txBody>
      </p:sp>
    </p:spTree>
    <p:extLst>
      <p:ext uri="{BB962C8B-B14F-4D97-AF65-F5344CB8AC3E}">
        <p14:creationId xmlns:p14="http://schemas.microsoft.com/office/powerpoint/2010/main" val="1839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a:xfrm>
            <a:off x="457200" y="685800"/>
            <a:ext cx="8229600" cy="1143000"/>
          </a:xfrm>
        </p:spPr>
        <p:txBody>
          <a:bodyPr>
            <a:normAutofit fontScale="90000"/>
          </a:bodyPr>
          <a:lstStyle/>
          <a:p>
            <a:r>
              <a:rPr lang="en-US" dirty="0" smtClean="0"/>
              <a:t>Nondeterministic TM:</a:t>
            </a:r>
            <a:br>
              <a:rPr lang="en-US" dirty="0" smtClean="0"/>
            </a:br>
            <a:r>
              <a:rPr lang="en-US" dirty="0" smtClean="0"/>
              <a:t>They make your life </a:t>
            </a:r>
            <a:r>
              <a:rPr lang="en-US" i="1" dirty="0" smtClean="0"/>
              <a:t>easier,</a:t>
            </a:r>
            <a:r>
              <a:rPr lang="en-US" dirty="0" smtClean="0"/>
              <a:t> not harder! </a:t>
            </a:r>
            <a:endParaRPr lang="en-US" dirty="0"/>
          </a:p>
        </p:txBody>
      </p:sp>
      <p:sp>
        <p:nvSpPr>
          <p:cNvPr id="5" name="Content Placeholder 4"/>
          <p:cNvSpPr>
            <a:spLocks noGrp="1"/>
          </p:cNvSpPr>
          <p:nvPr>
            <p:ph idx="1"/>
            <p:custDataLst>
              <p:tags r:id="rId2"/>
            </p:custDataLst>
          </p:nvPr>
        </p:nvSpPr>
        <p:spPr>
          <a:xfrm>
            <a:off x="457200" y="2438400"/>
            <a:ext cx="8229600" cy="4191000"/>
          </a:xfrm>
        </p:spPr>
        <p:txBody>
          <a:bodyPr>
            <a:normAutofit lnSpcReduction="10000"/>
          </a:bodyPr>
          <a:lstStyle/>
          <a:p>
            <a:pPr marL="0" lvl="1" indent="0">
              <a:buNone/>
            </a:pPr>
            <a:r>
              <a:rPr lang="en-US" dirty="0" smtClean="0"/>
              <a:t>Q: When would you want to use a nondeterministic TM?</a:t>
            </a:r>
          </a:p>
          <a:p>
            <a:pPr marL="0" lvl="1" indent="0">
              <a:buNone/>
            </a:pPr>
            <a:r>
              <a:rPr lang="en-US" dirty="0" smtClean="0"/>
              <a:t>A: When you want to test multiple different cases, and accept if any of them accepts</a:t>
            </a:r>
          </a:p>
          <a:p>
            <a:pPr marL="857250" lvl="2" indent="-457200"/>
            <a:r>
              <a:rPr lang="en-US" dirty="0" smtClean="0"/>
              <a:t>For example, showing a language of the form “{w | w [some condition] OR w [some other condition]}” is decidable by constructing a TM for it</a:t>
            </a:r>
          </a:p>
          <a:p>
            <a:pPr marL="857250" lvl="2" indent="-457200"/>
            <a:r>
              <a:rPr lang="en-US" dirty="0" smtClean="0"/>
              <a:t>You can do it without </a:t>
            </a:r>
            <a:r>
              <a:rPr lang="en-US" dirty="0" err="1" smtClean="0"/>
              <a:t>nondeterminism</a:t>
            </a:r>
            <a:r>
              <a:rPr lang="en-US" dirty="0" smtClean="0"/>
              <a:t>, of course, but it can be easier for you if you don’t have to worry about combining the two cases, or having to decide which case applies </a:t>
            </a:r>
            <a:r>
              <a:rPr lang="en-US" i="1" dirty="0" smtClean="0"/>
              <a:t>before </a:t>
            </a:r>
            <a:r>
              <a:rPr lang="en-US" dirty="0" smtClean="0"/>
              <a:t>you start doing tests for each case</a:t>
            </a:r>
          </a:p>
          <a:p>
            <a:pPr marL="857250" lvl="2" indent="-457200"/>
            <a:endParaRPr lang="en-US" dirty="0"/>
          </a:p>
        </p:txBody>
      </p:sp>
    </p:spTree>
    <p:extLst>
      <p:ext uri="{BB962C8B-B14F-4D97-AF65-F5344CB8AC3E}">
        <p14:creationId xmlns:p14="http://schemas.microsoft.com/office/powerpoint/2010/main" val="346044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a:bodyPr>
          <a:lstStyle/>
          <a:p>
            <a:r>
              <a:rPr lang="en-US" dirty="0" smtClean="0"/>
              <a:t>Infinite Loops</a:t>
            </a:r>
            <a:br>
              <a:rPr lang="en-US" dirty="0" smtClean="0"/>
            </a:br>
            <a:r>
              <a:rPr lang="en-US" dirty="0" smtClean="0">
                <a:solidFill>
                  <a:schemeClr val="accent5"/>
                </a:solidFill>
              </a:rPr>
              <a:t>“Are We there YET?” </a:t>
            </a:r>
            <a:endParaRPr lang="en-US" dirty="0">
              <a:solidFill>
                <a:schemeClr val="accent5"/>
              </a:solidFill>
            </a:endParaRPr>
          </a:p>
        </p:txBody>
      </p:sp>
      <p:sp>
        <p:nvSpPr>
          <p:cNvPr id="5" name="Text Placeholder 4"/>
          <p:cNvSpPr>
            <a:spLocks noGrp="1"/>
          </p:cNvSpPr>
          <p:nvPr>
            <p:ph type="body" idx="1"/>
            <p:custDataLst>
              <p:tags r:id="rId2"/>
            </p:custDataLst>
          </p:nvPr>
        </p:nvSpPr>
        <p:spPr/>
        <p:txBody>
          <a:bodyPr/>
          <a:lstStyle/>
          <a:p>
            <a:r>
              <a:rPr lang="en-US" dirty="0" smtClean="0"/>
              <a:t>Before we continue with Enumerators, which are another TM variant, we’re going to go on a flashback to </a:t>
            </a:r>
            <a:r>
              <a:rPr lang="en-US" dirty="0" smtClean="0"/>
              <a:t>your first intro programming class:</a:t>
            </a:r>
            <a:endParaRPr lang="en-US" dirty="0"/>
          </a:p>
        </p:txBody>
      </p:sp>
      <p:sp>
        <p:nvSpPr>
          <p:cNvPr id="6" name="Slide Number Placeholder 5"/>
          <p:cNvSpPr>
            <a:spLocks noGrp="1"/>
          </p:cNvSpPr>
          <p:nvPr>
            <p:ph type="sldNum" sz="quarter" idx="12"/>
            <p:custDataLst>
              <p:tags r:id="rId3"/>
            </p:custDataLst>
          </p:nvPr>
        </p:nvSpPr>
        <p:spPr/>
        <p:txBody>
          <a:bodyPr/>
          <a:lstStyle/>
          <a:p>
            <a:fld id="{3F8FD467-8539-4C68-8397-87CE2AA2A606}" type="slidenum">
              <a:rPr lang="en-US" smtClean="0"/>
              <a:pPr/>
              <a:t>12</a:t>
            </a:fld>
            <a:endParaRPr lang="en-US"/>
          </a:p>
        </p:txBody>
      </p:sp>
    </p:spTree>
    <p:extLst>
      <p:ext uri="{BB962C8B-B14F-4D97-AF65-F5344CB8AC3E}">
        <p14:creationId xmlns:p14="http://schemas.microsoft.com/office/powerpoint/2010/main" val="238259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04800" y="533400"/>
            <a:ext cx="8534400" cy="1143000"/>
          </a:xfrm>
        </p:spPr>
        <p:txBody>
          <a:bodyPr>
            <a:normAutofit fontScale="90000"/>
          </a:bodyPr>
          <a:lstStyle/>
          <a:p>
            <a:r>
              <a:rPr lang="en-US" dirty="0" smtClean="0"/>
              <a:t>A Given Turing Machine M, run on a given string w, has 3 possible outcomes:</a:t>
            </a:r>
            <a:endParaRPr lang="en-US" dirty="0"/>
          </a:p>
        </p:txBody>
      </p:sp>
      <p:sp>
        <p:nvSpPr>
          <p:cNvPr id="3" name="Content Placeholder 2"/>
          <p:cNvSpPr>
            <a:spLocks noGrp="1"/>
          </p:cNvSpPr>
          <p:nvPr>
            <p:ph idx="1"/>
            <p:custDataLst>
              <p:tags r:id="rId2"/>
            </p:custDataLst>
          </p:nvPr>
        </p:nvSpPr>
        <p:spPr>
          <a:xfrm>
            <a:off x="457200" y="2438400"/>
            <a:ext cx="8229600" cy="3687763"/>
          </a:xfrm>
        </p:spPr>
        <p:txBody>
          <a:bodyPr>
            <a:normAutofit/>
          </a:bodyPr>
          <a:lstStyle/>
          <a:p>
            <a:pPr marL="514350" indent="-514350">
              <a:buFont typeface="+mj-lt"/>
              <a:buAutoNum type="arabicPeriod"/>
            </a:pPr>
            <a:r>
              <a:rPr lang="en-US" dirty="0" smtClean="0"/>
              <a:t>M(w) accepts</a:t>
            </a:r>
          </a:p>
          <a:p>
            <a:pPr marL="514350" indent="-514350">
              <a:buFont typeface="+mj-lt"/>
              <a:buAutoNum type="arabicPeriod"/>
            </a:pPr>
            <a:r>
              <a:rPr lang="en-US" dirty="0" smtClean="0"/>
              <a:t>M(w) rejects</a:t>
            </a:r>
          </a:p>
          <a:p>
            <a:pPr marL="514350" indent="-514350">
              <a:buFont typeface="+mj-lt"/>
              <a:buAutoNum type="arabicPeriod"/>
            </a:pPr>
            <a:r>
              <a:rPr lang="en-US" dirty="0" smtClean="0"/>
              <a:t>M(w) loops forever</a:t>
            </a:r>
          </a:p>
          <a:p>
            <a:endParaRPr lang="en-US" dirty="0" smtClean="0"/>
          </a:p>
          <a:p>
            <a:r>
              <a:rPr lang="en-US" dirty="0" smtClean="0"/>
              <a:t>Why do we have this 3</a:t>
            </a:r>
            <a:r>
              <a:rPr lang="en-US" baseline="30000" dirty="0" smtClean="0"/>
              <a:t>rd</a:t>
            </a:r>
            <a:r>
              <a:rPr lang="en-US" dirty="0" smtClean="0"/>
              <a:t> behavior now, but didn’t with DFAs, NFAs nor PDAs? </a:t>
            </a: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13</a:t>
            </a:fld>
            <a:endParaRPr lang="en-US"/>
          </a:p>
        </p:txBody>
      </p:sp>
    </p:spTree>
    <p:extLst>
      <p:ext uri="{BB962C8B-B14F-4D97-AF65-F5344CB8AC3E}">
        <p14:creationId xmlns:p14="http://schemas.microsoft.com/office/powerpoint/2010/main" val="26697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Infinite Looping</a:t>
            </a:r>
            <a:endParaRPr lang="en-US" dirty="0"/>
          </a:p>
        </p:txBody>
      </p:sp>
      <p:sp>
        <p:nvSpPr>
          <p:cNvPr id="3" name="Content Placeholder 2"/>
          <p:cNvSpPr>
            <a:spLocks noGrp="1"/>
          </p:cNvSpPr>
          <p:nvPr>
            <p:ph idx="1"/>
            <p:custDataLst>
              <p:tags r:id="rId2"/>
            </p:custDataLst>
          </p:nvPr>
        </p:nvSpPr>
        <p:spPr/>
        <p:txBody>
          <a:bodyPr/>
          <a:lstStyle/>
          <a:p>
            <a:pPr marL="400050" lvl="1" indent="0">
              <a:buNone/>
            </a:pPr>
            <a:r>
              <a:rPr lang="en-US" sz="3200" dirty="0" smtClean="0"/>
              <a:t>(a) TRUE</a:t>
            </a:r>
          </a:p>
          <a:p>
            <a:pPr marL="400050" lvl="1" indent="0">
              <a:buNone/>
            </a:pPr>
            <a:r>
              <a:rPr lang="en-US" sz="3200" dirty="0" smtClean="0"/>
              <a:t>(b) FALSE</a:t>
            </a:r>
            <a:endParaRPr lang="en-US" sz="3200" dirty="0"/>
          </a:p>
          <a:p>
            <a:pPr marL="400050" lvl="1" indent="0">
              <a:buNone/>
            </a:pPr>
            <a:endParaRPr lang="en-US" sz="3200" dirty="0" smtClean="0"/>
          </a:p>
          <a:p>
            <a:pPr marL="400050" lvl="1" indent="0">
              <a:buNone/>
            </a:pPr>
            <a:r>
              <a:rPr lang="en-US" dirty="0"/>
              <a:t>If the input string is finite, then at some point, </a:t>
            </a:r>
            <a:r>
              <a:rPr lang="en-US" dirty="0" smtClean="0"/>
              <a:t>the TM has to be able to finish </a:t>
            </a:r>
            <a:r>
              <a:rPr lang="en-US" dirty="0"/>
              <a:t>reading </a:t>
            </a:r>
            <a:r>
              <a:rPr lang="en-US" dirty="0" smtClean="0"/>
              <a:t>it. Therefore, infinite looping can only happen when the input takes up the whole TM tape (which is infinitely long). </a:t>
            </a:r>
            <a:endParaRPr lang="en-US" dirty="0"/>
          </a:p>
        </p:txBody>
      </p:sp>
    </p:spTree>
    <p:extLst>
      <p:ext uri="{BB962C8B-B14F-4D97-AF65-F5344CB8AC3E}">
        <p14:creationId xmlns:p14="http://schemas.microsoft.com/office/powerpoint/2010/main" val="373510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Prove that there exists a TM that loops forever no matter what the input</a:t>
            </a:r>
            <a:endParaRPr lang="en-US" dirty="0"/>
          </a:p>
        </p:txBody>
      </p:sp>
      <p:sp>
        <p:nvSpPr>
          <p:cNvPr id="3" name="Content Placeholder 2"/>
          <p:cNvSpPr>
            <a:spLocks noGrp="1"/>
          </p:cNvSpPr>
          <p:nvPr>
            <p:ph idx="1"/>
            <p:custDataLst>
              <p:tags r:id="rId2"/>
            </p:custDataLst>
          </p:nvPr>
        </p:nvSpPr>
        <p:spPr/>
        <p:txBody>
          <a:bodyPr>
            <a:normAutofit/>
          </a:bodyPr>
          <a:lstStyle/>
          <a:p>
            <a:r>
              <a:rPr lang="en-US" i="1" dirty="0" smtClean="0">
                <a:solidFill>
                  <a:schemeClr val="accent5"/>
                </a:solidFill>
              </a:rPr>
              <a:t>Just explain what it does in words</a:t>
            </a:r>
            <a:endParaRPr lang="en-US" i="1" dirty="0">
              <a:solidFill>
                <a:schemeClr val="accent5"/>
              </a:solidFill>
            </a:endParaRP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15</a:t>
            </a:fld>
            <a:endParaRPr lang="en-US"/>
          </a:p>
        </p:txBody>
      </p:sp>
    </p:spTree>
    <p:extLst>
      <p:ext uri="{BB962C8B-B14F-4D97-AF65-F5344CB8AC3E}">
        <p14:creationId xmlns:p14="http://schemas.microsoft.com/office/powerpoint/2010/main" val="381235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Languages and Models</a:t>
            </a:r>
            <a:endParaRPr lang="en-US" dirty="0"/>
          </a:p>
        </p:txBody>
      </p:sp>
      <p:sp>
        <p:nvSpPr>
          <p:cNvPr id="3" name="Content Placeholder 2"/>
          <p:cNvSpPr>
            <a:spLocks noGrp="1"/>
          </p:cNvSpPr>
          <p:nvPr>
            <p:ph idx="1"/>
            <p:custDataLst>
              <p:tags r:id="rId2"/>
            </p:custDataLst>
          </p:nvPr>
        </p:nvSpPr>
        <p:spPr/>
        <p:txBody>
          <a:bodyPr/>
          <a:lstStyle/>
          <a:p>
            <a:r>
              <a:rPr lang="en-US" dirty="0" smtClean="0"/>
              <a:t>If a DFA/NFA recognizes a language, it is </a:t>
            </a:r>
          </a:p>
          <a:p>
            <a:pPr lvl="1"/>
            <a:r>
              <a:rPr lang="en-US" i="1" dirty="0" smtClean="0">
                <a:solidFill>
                  <a:schemeClr val="accent5"/>
                </a:solidFill>
              </a:rPr>
              <a:t>Regular</a:t>
            </a:r>
          </a:p>
          <a:p>
            <a:r>
              <a:rPr lang="en-US" dirty="0" smtClean="0"/>
              <a:t>If a PDA recognizes a language, it is </a:t>
            </a:r>
          </a:p>
          <a:p>
            <a:pPr lvl="1"/>
            <a:r>
              <a:rPr lang="en-US" i="1" dirty="0" smtClean="0">
                <a:solidFill>
                  <a:schemeClr val="accent5"/>
                </a:solidFill>
              </a:rPr>
              <a:t>Context-free</a:t>
            </a:r>
          </a:p>
          <a:p>
            <a:r>
              <a:rPr lang="en-US" dirty="0" smtClean="0"/>
              <a:t>What about TMs? Two kinds:</a:t>
            </a:r>
          </a:p>
          <a:p>
            <a:pPr lvl="1"/>
            <a:r>
              <a:rPr lang="en-US" i="1" dirty="0" smtClean="0"/>
              <a:t>Turing-</a:t>
            </a:r>
            <a:r>
              <a:rPr lang="en-US" i="1" dirty="0" smtClean="0">
                <a:solidFill>
                  <a:schemeClr val="accent5"/>
                </a:solidFill>
              </a:rPr>
              <a:t>decidable languages</a:t>
            </a:r>
          </a:p>
          <a:p>
            <a:pPr lvl="1"/>
            <a:r>
              <a:rPr lang="en-US" i="1" dirty="0" smtClean="0"/>
              <a:t>Turing-</a:t>
            </a:r>
            <a:r>
              <a:rPr lang="en-US" i="1" dirty="0" smtClean="0">
                <a:solidFill>
                  <a:schemeClr val="accent5"/>
                </a:solidFill>
              </a:rPr>
              <a:t>recognizable languages</a:t>
            </a: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16</a:t>
            </a:fld>
            <a:endParaRPr lang="en-US"/>
          </a:p>
        </p:txBody>
      </p:sp>
    </p:spTree>
    <p:extLst>
      <p:ext uri="{BB962C8B-B14F-4D97-AF65-F5344CB8AC3E}">
        <p14:creationId xmlns:p14="http://schemas.microsoft.com/office/powerpoint/2010/main" val="216743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a:bodyPr>
          <a:lstStyle/>
          <a:p>
            <a:r>
              <a:rPr lang="en-US" dirty="0" smtClean="0"/>
              <a:t>Smart Printers</a:t>
            </a:r>
            <a:br>
              <a:rPr lang="en-US" dirty="0" smtClean="0"/>
            </a:br>
            <a:r>
              <a:rPr lang="en-US" dirty="0" smtClean="0">
                <a:solidFill>
                  <a:schemeClr val="accent5"/>
                </a:solidFill>
              </a:rPr>
              <a:t>Enumerators</a:t>
            </a:r>
            <a:endParaRPr lang="en-US" dirty="0">
              <a:solidFill>
                <a:schemeClr val="accent5"/>
              </a:solidFill>
            </a:endParaRPr>
          </a:p>
        </p:txBody>
      </p:sp>
      <p:sp>
        <p:nvSpPr>
          <p:cNvPr id="5" name="Text Placeholder 4"/>
          <p:cNvSpPr>
            <a:spLocks noGrp="1"/>
          </p:cNvSpPr>
          <p:nvPr>
            <p:ph type="body" idx="1"/>
            <p:custDataLst>
              <p:tags r:id="rId2"/>
            </p:custDataLst>
          </p:nvPr>
        </p:nvSpPr>
        <p:spPr/>
        <p:txBody>
          <a:bodyPr/>
          <a:lstStyle/>
          <a:p>
            <a:endParaRPr lang="en-US" dirty="0">
              <a:solidFill>
                <a:schemeClr val="accent2"/>
              </a:solidFill>
            </a:endParaRPr>
          </a:p>
        </p:txBody>
      </p:sp>
      <p:sp>
        <p:nvSpPr>
          <p:cNvPr id="6" name="Slide Number Placeholder 5"/>
          <p:cNvSpPr>
            <a:spLocks noGrp="1"/>
          </p:cNvSpPr>
          <p:nvPr>
            <p:ph type="sldNum" sz="quarter" idx="12"/>
            <p:custDataLst>
              <p:tags r:id="rId3"/>
            </p:custDataLst>
          </p:nvPr>
        </p:nvSpPr>
        <p:spPr/>
        <p:txBody>
          <a:bodyPr/>
          <a:lstStyle/>
          <a:p>
            <a:fld id="{3F8FD467-8539-4C68-8397-87CE2AA2A606}" type="slidenum">
              <a:rPr lang="en-US" smtClean="0"/>
              <a:pPr/>
              <a:t>17</a:t>
            </a:fld>
            <a:endParaRPr lang="en-US"/>
          </a:p>
        </p:txBody>
      </p:sp>
    </p:spTree>
    <p:extLst>
      <p:ext uri="{BB962C8B-B14F-4D97-AF65-F5344CB8AC3E}">
        <p14:creationId xmlns:p14="http://schemas.microsoft.com/office/powerpoint/2010/main" val="189781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28600" y="274638"/>
            <a:ext cx="8610600" cy="1143000"/>
          </a:xfrm>
        </p:spPr>
        <p:txBody>
          <a:bodyPr>
            <a:noAutofit/>
          </a:bodyPr>
          <a:lstStyle/>
          <a:p>
            <a:r>
              <a:rPr lang="en-US" sz="3200" dirty="0" smtClean="0"/>
              <a:t>3.18. Show that a language is decidable </a:t>
            </a:r>
            <a:r>
              <a:rPr lang="en-US" sz="3200" dirty="0" err="1" smtClean="0">
                <a:solidFill>
                  <a:schemeClr val="accent5"/>
                </a:solidFill>
              </a:rPr>
              <a:t>iff</a:t>
            </a:r>
            <a:r>
              <a:rPr lang="en-US" sz="3200" dirty="0" smtClean="0">
                <a:solidFill>
                  <a:schemeClr val="accent5"/>
                </a:solidFill>
              </a:rPr>
              <a:t> </a:t>
            </a:r>
            <a:r>
              <a:rPr lang="en-US" sz="3200" dirty="0" smtClean="0"/>
              <a:t>some enumerator enumerates the language in lexicographic order</a:t>
            </a:r>
            <a:endParaRPr lang="en-US" sz="3200" dirty="0"/>
          </a:p>
        </p:txBody>
      </p:sp>
      <p:sp>
        <p:nvSpPr>
          <p:cNvPr id="4" name="Slide Number Placeholder 3"/>
          <p:cNvSpPr>
            <a:spLocks noGrp="1"/>
          </p:cNvSpPr>
          <p:nvPr>
            <p:ph type="sldNum" sz="quarter" idx="12"/>
            <p:custDataLst>
              <p:tags r:id="rId2"/>
            </p:custDataLst>
          </p:nvPr>
        </p:nvSpPr>
        <p:spPr/>
        <p:txBody>
          <a:bodyPr/>
          <a:lstStyle/>
          <a:p>
            <a:fld id="{3F8FD467-8539-4C68-8397-87CE2AA2A606}" type="slidenum">
              <a:rPr lang="en-US" smtClean="0"/>
              <a:pPr/>
              <a:t>18</a:t>
            </a:fld>
            <a:endParaRPr lang="en-US" dirty="0"/>
          </a:p>
        </p:txBody>
      </p:sp>
      <p:sp>
        <p:nvSpPr>
          <p:cNvPr id="5" name="Content Placeholder 4"/>
          <p:cNvSpPr>
            <a:spLocks noGrp="1"/>
          </p:cNvSpPr>
          <p:nvPr>
            <p:ph idx="1"/>
            <p:custDataLst>
              <p:tags r:id="rId3"/>
            </p:custDataLst>
          </p:nvPr>
        </p:nvSpPr>
        <p:spPr/>
        <p:txBody>
          <a:bodyPr>
            <a:normAutofit fontScale="85000" lnSpcReduction="20000"/>
          </a:bodyPr>
          <a:lstStyle/>
          <a:p>
            <a:r>
              <a:rPr lang="en-US" dirty="0" smtClean="0">
                <a:solidFill>
                  <a:schemeClr val="accent5"/>
                </a:solidFill>
              </a:rPr>
              <a:t>How </a:t>
            </a:r>
            <a:r>
              <a:rPr lang="en-US" dirty="0" smtClean="0">
                <a:solidFill>
                  <a:schemeClr val="accent5"/>
                </a:solidFill>
              </a:rPr>
              <a:t>do we prove “</a:t>
            </a:r>
            <a:r>
              <a:rPr lang="en-US" dirty="0" err="1" smtClean="0">
                <a:solidFill>
                  <a:schemeClr val="accent5"/>
                </a:solidFill>
              </a:rPr>
              <a:t>iff</a:t>
            </a:r>
            <a:r>
              <a:rPr lang="en-US" dirty="0" smtClean="0">
                <a:solidFill>
                  <a:schemeClr val="accent5"/>
                </a:solidFill>
              </a:rPr>
              <a:t>” statements?</a:t>
            </a:r>
          </a:p>
          <a:p>
            <a:pPr lvl="1"/>
            <a:r>
              <a:rPr lang="en-US" dirty="0" smtClean="0">
                <a:solidFill>
                  <a:schemeClr val="accent5"/>
                </a:solidFill>
              </a:rPr>
              <a:t>Recall that “</a:t>
            </a:r>
            <a:r>
              <a:rPr lang="en-US" dirty="0" err="1" smtClean="0">
                <a:solidFill>
                  <a:schemeClr val="accent5"/>
                </a:solidFill>
              </a:rPr>
              <a:t>iff</a:t>
            </a:r>
            <a:r>
              <a:rPr lang="en-US" dirty="0" smtClean="0">
                <a:solidFill>
                  <a:schemeClr val="accent5"/>
                </a:solidFill>
              </a:rPr>
              <a:t>” is shorthand for “if </a:t>
            </a:r>
            <a:r>
              <a:rPr lang="en-US" dirty="0">
                <a:solidFill>
                  <a:schemeClr val="accent5"/>
                </a:solidFill>
              </a:rPr>
              <a:t>and only </a:t>
            </a:r>
            <a:r>
              <a:rPr lang="en-US" dirty="0" smtClean="0">
                <a:solidFill>
                  <a:schemeClr val="accent5"/>
                </a:solidFill>
              </a:rPr>
              <a:t>if”</a:t>
            </a:r>
          </a:p>
          <a:p>
            <a:pPr lvl="1"/>
            <a:endParaRPr lang="en-US" dirty="0">
              <a:solidFill>
                <a:schemeClr val="accent5"/>
              </a:solidFill>
            </a:endParaRPr>
          </a:p>
          <a:p>
            <a:pPr lvl="1"/>
            <a:endParaRPr lang="en-US" dirty="0" smtClean="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smtClean="0">
              <a:solidFill>
                <a:schemeClr val="accent5"/>
              </a:solidFill>
            </a:endParaRPr>
          </a:p>
          <a:p>
            <a:r>
              <a:rPr lang="en-US" sz="2600" dirty="0" smtClean="0">
                <a:solidFill>
                  <a:schemeClr val="accent5"/>
                </a:solidFill>
              </a:rPr>
              <a:t>Note: we’re going to do this proof by just writing out an algorithm (like </a:t>
            </a:r>
            <a:r>
              <a:rPr lang="en-US" sz="2600" dirty="0" err="1" smtClean="0">
                <a:solidFill>
                  <a:schemeClr val="accent5"/>
                </a:solidFill>
              </a:rPr>
              <a:t>pseudocode</a:t>
            </a:r>
            <a:r>
              <a:rPr lang="en-US" sz="2600" dirty="0" smtClean="0">
                <a:solidFill>
                  <a:schemeClr val="accent5"/>
                </a:solidFill>
              </a:rPr>
              <a:t>, or English words description)</a:t>
            </a:r>
          </a:p>
          <a:p>
            <a:pPr lvl="1"/>
            <a:r>
              <a:rPr lang="en-US" sz="2200" dirty="0" smtClean="0">
                <a:solidFill>
                  <a:schemeClr val="accent5"/>
                </a:solidFill>
              </a:rPr>
              <a:t>Will not mention tape, read/write head, etc.</a:t>
            </a:r>
          </a:p>
          <a:p>
            <a:pPr lvl="1"/>
            <a:r>
              <a:rPr lang="en-US" sz="2200" dirty="0" smtClean="0">
                <a:solidFill>
                  <a:schemeClr val="accent5"/>
                </a:solidFill>
              </a:rPr>
              <a:t>Church-Turing thesis allows us to justify leaving out the details!</a:t>
            </a:r>
            <a:r>
              <a:rPr lang="en-US" sz="2200" dirty="0">
                <a:solidFill>
                  <a:schemeClr val="accent5"/>
                </a:solidFill>
              </a:rPr>
              <a:t> </a:t>
            </a:r>
            <a:r>
              <a:rPr lang="en-US" sz="2200" dirty="0" smtClean="0">
                <a:solidFill>
                  <a:schemeClr val="accent5"/>
                </a:solidFill>
              </a:rPr>
              <a:t>We’ll talk about Church-Turing thesis in just a moment…</a:t>
            </a:r>
          </a:p>
        </p:txBody>
      </p:sp>
    </p:spTree>
    <p:extLst>
      <p:ext uri="{BB962C8B-B14F-4D97-AF65-F5344CB8AC3E}">
        <p14:creationId xmlns:p14="http://schemas.microsoft.com/office/powerpoint/2010/main" val="310599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Lexicographic ordering</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r>
              <a:rPr lang="en-US" dirty="0" smtClean="0"/>
              <a:t>Like alphabetic ordering, </a:t>
            </a:r>
            <a:r>
              <a:rPr lang="en-US" i="1" dirty="0" smtClean="0"/>
              <a:t>except</a:t>
            </a:r>
            <a:r>
              <a:rPr lang="en-US" dirty="0" smtClean="0"/>
              <a:t>:</a:t>
            </a:r>
          </a:p>
          <a:p>
            <a:pPr lvl="1"/>
            <a:r>
              <a:rPr lang="en-US" i="1" dirty="0" smtClean="0">
                <a:solidFill>
                  <a:schemeClr val="accent5"/>
                </a:solidFill>
              </a:rPr>
              <a:t>All </a:t>
            </a:r>
            <a:r>
              <a:rPr lang="en-US" dirty="0"/>
              <a:t>s</a:t>
            </a:r>
            <a:r>
              <a:rPr lang="en-US" dirty="0" smtClean="0"/>
              <a:t>horter strings precede </a:t>
            </a:r>
            <a:r>
              <a:rPr lang="en-US" i="1" dirty="0" smtClean="0">
                <a:solidFill>
                  <a:schemeClr val="accent5"/>
                </a:solidFill>
              </a:rPr>
              <a:t>all </a:t>
            </a:r>
            <a:r>
              <a:rPr lang="en-US" dirty="0" smtClean="0"/>
              <a:t>longer ones</a:t>
            </a:r>
          </a:p>
          <a:p>
            <a:r>
              <a:rPr lang="en-US" dirty="0" smtClean="0"/>
              <a:t>Alphabetic ordering:</a:t>
            </a:r>
          </a:p>
          <a:p>
            <a:pPr lvl="1"/>
            <a:r>
              <a:rPr lang="en-US" dirty="0" smtClean="0"/>
              <a:t>All the ‘a’ words in the dictionary come before any of the ‘b’ words</a:t>
            </a:r>
          </a:p>
          <a:p>
            <a:pPr lvl="1"/>
            <a:r>
              <a:rPr lang="en-US" dirty="0" smtClean="0"/>
              <a:t>a, </a:t>
            </a:r>
            <a:r>
              <a:rPr lang="en-US" dirty="0" err="1" smtClean="0"/>
              <a:t>aa</a:t>
            </a:r>
            <a:r>
              <a:rPr lang="en-US" dirty="0" smtClean="0"/>
              <a:t>, </a:t>
            </a:r>
            <a:r>
              <a:rPr lang="en-US" dirty="0" err="1" smtClean="0"/>
              <a:t>aaa</a:t>
            </a:r>
            <a:r>
              <a:rPr lang="en-US" dirty="0" smtClean="0"/>
              <a:t>, </a:t>
            </a:r>
            <a:r>
              <a:rPr lang="en-US" dirty="0" err="1" smtClean="0"/>
              <a:t>aaaa</a:t>
            </a:r>
            <a:r>
              <a:rPr lang="en-US" dirty="0" smtClean="0"/>
              <a:t>, </a:t>
            </a:r>
            <a:r>
              <a:rPr lang="en-US" dirty="0" err="1" smtClean="0"/>
              <a:t>aaaaa</a:t>
            </a:r>
            <a:r>
              <a:rPr lang="en-US" dirty="0" smtClean="0"/>
              <a:t>, … b, bb, </a:t>
            </a:r>
            <a:r>
              <a:rPr lang="en-US" dirty="0" err="1" smtClean="0"/>
              <a:t>bbb</a:t>
            </a:r>
            <a:r>
              <a:rPr lang="en-US" dirty="0" smtClean="0"/>
              <a:t>, …</a:t>
            </a:r>
          </a:p>
          <a:p>
            <a:r>
              <a:rPr lang="en-US" dirty="0" smtClean="0"/>
              <a:t>Lexicographic ordering:</a:t>
            </a:r>
          </a:p>
          <a:p>
            <a:pPr lvl="1"/>
            <a:r>
              <a:rPr lang="en-US" dirty="0" smtClean="0"/>
              <a:t>All the length 0 strings come before length 1 strings come before length 2 strings</a:t>
            </a:r>
          </a:p>
          <a:p>
            <a:pPr lvl="1"/>
            <a:r>
              <a:rPr lang="en-US" dirty="0" smtClean="0"/>
              <a:t>Within each length, strings are alphabetical</a:t>
            </a:r>
          </a:p>
          <a:p>
            <a:pPr lvl="1"/>
            <a:r>
              <a:rPr lang="el-GR" dirty="0" smtClean="0"/>
              <a:t>ε</a:t>
            </a:r>
            <a:r>
              <a:rPr lang="en-US" dirty="0" smtClean="0"/>
              <a:t>, a, b, </a:t>
            </a:r>
            <a:r>
              <a:rPr lang="en-US" dirty="0" err="1" smtClean="0"/>
              <a:t>ab</a:t>
            </a:r>
            <a:r>
              <a:rPr lang="en-US" dirty="0" smtClean="0"/>
              <a:t>, </a:t>
            </a:r>
            <a:r>
              <a:rPr lang="en-US" dirty="0" err="1" smtClean="0"/>
              <a:t>ba</a:t>
            </a:r>
            <a:r>
              <a:rPr lang="en-US" dirty="0" smtClean="0"/>
              <a:t>, bb, </a:t>
            </a:r>
            <a:r>
              <a:rPr lang="en-US" dirty="0" err="1" smtClean="0"/>
              <a:t>aaa</a:t>
            </a:r>
            <a:r>
              <a:rPr lang="en-US" dirty="0" smtClean="0"/>
              <a:t>, </a:t>
            </a:r>
            <a:r>
              <a:rPr lang="en-US" dirty="0" err="1" smtClean="0"/>
              <a:t>aab</a:t>
            </a:r>
            <a:r>
              <a:rPr lang="en-US" dirty="0" smtClean="0"/>
              <a:t>, etc… (for alphabet {</a:t>
            </a:r>
            <a:r>
              <a:rPr lang="en-US" dirty="0" err="1" smtClean="0"/>
              <a:t>a,b</a:t>
            </a:r>
            <a:r>
              <a:rPr lang="en-US" dirty="0" smtClean="0"/>
              <a:t>})</a:t>
            </a: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19</a:t>
            </a:fld>
            <a:endParaRPr lang="en-US"/>
          </a:p>
        </p:txBody>
      </p:sp>
    </p:spTree>
    <p:extLst>
      <p:ext uri="{BB962C8B-B14F-4D97-AF65-F5344CB8AC3E}">
        <p14:creationId xmlns:p14="http://schemas.microsoft.com/office/powerpoint/2010/main" val="404757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a:bodyPr>
          <a:lstStyle/>
          <a:p>
            <a:r>
              <a:rPr lang="en-US" dirty="0" smtClean="0"/>
              <a:t>Turing Machine</a:t>
            </a:r>
            <a:br>
              <a:rPr lang="en-US" dirty="0" smtClean="0"/>
            </a:br>
            <a:r>
              <a:rPr lang="en-US" dirty="0" smtClean="0">
                <a:solidFill>
                  <a:schemeClr val="accent5"/>
                </a:solidFill>
              </a:rPr>
              <a:t>Transition Function</a:t>
            </a:r>
            <a:endParaRPr lang="en-US" dirty="0">
              <a:solidFill>
                <a:schemeClr val="accent5"/>
              </a:solidFill>
            </a:endParaRPr>
          </a:p>
        </p:txBody>
      </p:sp>
      <p:sp>
        <p:nvSpPr>
          <p:cNvPr id="5" name="Text Placeholder 4"/>
          <p:cNvSpPr>
            <a:spLocks noGrp="1"/>
          </p:cNvSpPr>
          <p:nvPr>
            <p:ph type="body" idx="1"/>
            <p:custDataLst>
              <p:tags r:id="rId2"/>
            </p:custDataLst>
          </p:nvPr>
        </p:nvSpPr>
        <p:spPr/>
        <p:txBody>
          <a:bodyPr/>
          <a:lstStyle/>
          <a:p>
            <a:r>
              <a:rPr lang="en-US" dirty="0" smtClean="0"/>
              <a:t>Continuation of Tuesday’s lecture</a:t>
            </a:r>
            <a:endParaRPr lang="en-US" dirty="0"/>
          </a:p>
        </p:txBody>
      </p:sp>
      <p:sp>
        <p:nvSpPr>
          <p:cNvPr id="6" name="Slide Number Placeholder 5"/>
          <p:cNvSpPr>
            <a:spLocks noGrp="1"/>
          </p:cNvSpPr>
          <p:nvPr>
            <p:ph type="sldNum" sz="quarter" idx="12"/>
            <p:custDataLst>
              <p:tags r:id="rId3"/>
            </p:custDataLst>
          </p:nvPr>
        </p:nvSpPr>
        <p:spPr/>
        <p:txBody>
          <a:bodyPr/>
          <a:lstStyle/>
          <a:p>
            <a:fld id="{3F8FD467-8539-4C68-8397-87CE2AA2A606}" type="slidenum">
              <a:rPr lang="en-US" smtClean="0"/>
              <a:pPr/>
              <a:t>2</a:t>
            </a:fld>
            <a:endParaRPr lang="en-US"/>
          </a:p>
        </p:txBody>
      </p:sp>
    </p:spTree>
    <p:extLst>
      <p:ext uri="{BB962C8B-B14F-4D97-AF65-F5344CB8AC3E}">
        <p14:creationId xmlns:p14="http://schemas.microsoft.com/office/powerpoint/2010/main" val="261588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28600" y="274638"/>
            <a:ext cx="8610600" cy="1143000"/>
          </a:xfrm>
        </p:spPr>
        <p:txBody>
          <a:bodyPr>
            <a:noAutofit/>
          </a:bodyPr>
          <a:lstStyle/>
          <a:p>
            <a:r>
              <a:rPr lang="en-US" sz="3200" dirty="0" smtClean="0"/>
              <a:t>3.18. Show that a language is decidable </a:t>
            </a:r>
            <a:r>
              <a:rPr lang="en-US" sz="3200" dirty="0" err="1" smtClean="0">
                <a:solidFill>
                  <a:schemeClr val="accent2"/>
                </a:solidFill>
              </a:rPr>
              <a:t>iff</a:t>
            </a:r>
            <a:r>
              <a:rPr lang="en-US" sz="3200" dirty="0" smtClean="0"/>
              <a:t> some enumerator enumerates the language in lexicographic order</a:t>
            </a:r>
            <a:endParaRPr lang="en-US" sz="3200" dirty="0"/>
          </a:p>
        </p:txBody>
      </p:sp>
      <p:sp>
        <p:nvSpPr>
          <p:cNvPr id="3" name="Content Placeholder 2"/>
          <p:cNvSpPr>
            <a:spLocks noGrp="1"/>
          </p:cNvSpPr>
          <p:nvPr>
            <p:ph idx="1"/>
            <p:custDataLst>
              <p:tags r:id="rId2"/>
            </p:custDataLst>
          </p:nvPr>
        </p:nvSpPr>
        <p:spPr/>
        <p:txBody>
          <a:bodyPr>
            <a:normAutofit/>
          </a:bodyPr>
          <a:lstStyle/>
          <a:p>
            <a:pPr marL="514350" indent="-514350">
              <a:buFont typeface="+mj-lt"/>
              <a:buAutoNum type="arabicPeriod"/>
            </a:pPr>
            <a:r>
              <a:rPr lang="en-US" dirty="0" smtClean="0">
                <a:solidFill>
                  <a:schemeClr val="accent2"/>
                </a:solidFill>
              </a:rPr>
              <a:t>If a language is decidable then some enumerator enumerates it in lexicographic order</a:t>
            </a:r>
          </a:p>
          <a:p>
            <a:pPr marL="514350" indent="-514350">
              <a:buFont typeface="+mj-lt"/>
              <a:buAutoNum type="arabicPeriod"/>
            </a:pPr>
            <a:r>
              <a:rPr lang="en-US" dirty="0" smtClean="0">
                <a:solidFill>
                  <a:schemeClr val="accent2"/>
                </a:solidFill>
              </a:rPr>
              <a:t>If some enumerator enumerates a language in lexicographic order, then it is decidable</a:t>
            </a:r>
            <a:endParaRPr lang="en-US" dirty="0">
              <a:solidFill>
                <a:schemeClr val="accent2"/>
              </a:solidFill>
            </a:endParaRP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20</a:t>
            </a:fld>
            <a:endParaRPr lang="en-US"/>
          </a:p>
        </p:txBody>
      </p:sp>
    </p:spTree>
    <p:extLst>
      <p:ext uri="{BB962C8B-B14F-4D97-AF65-F5344CB8AC3E}">
        <p14:creationId xmlns:p14="http://schemas.microsoft.com/office/powerpoint/2010/main" val="398030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28600" y="274638"/>
            <a:ext cx="8610600" cy="1143000"/>
          </a:xfrm>
        </p:spPr>
        <p:txBody>
          <a:bodyPr>
            <a:noAutofit/>
          </a:bodyPr>
          <a:lstStyle/>
          <a:p>
            <a:r>
              <a:rPr lang="en-US" sz="3200" dirty="0" smtClean="0"/>
              <a:t>3.18. Show that a language is decidable </a:t>
            </a:r>
            <a:r>
              <a:rPr lang="en-US" sz="3200" dirty="0" err="1" smtClean="0">
                <a:solidFill>
                  <a:schemeClr val="accent2"/>
                </a:solidFill>
              </a:rPr>
              <a:t>iff</a:t>
            </a:r>
            <a:r>
              <a:rPr lang="en-US" sz="3200" dirty="0" smtClean="0"/>
              <a:t> some enumerator enumerates the language in lexicographic order</a:t>
            </a:r>
            <a:endParaRPr lang="en-US" sz="3200" dirty="0"/>
          </a:p>
        </p:txBody>
      </p:sp>
      <p:sp>
        <p:nvSpPr>
          <p:cNvPr id="3" name="Content Placeholder 2"/>
          <p:cNvSpPr>
            <a:spLocks noGrp="1"/>
          </p:cNvSpPr>
          <p:nvPr>
            <p:ph idx="1"/>
            <p:custDataLst>
              <p:tags r:id="rId2"/>
            </p:custDataLst>
          </p:nvPr>
        </p:nvSpPr>
        <p:spPr/>
        <p:txBody>
          <a:bodyPr>
            <a:normAutofit/>
          </a:bodyPr>
          <a:lstStyle/>
          <a:p>
            <a:pPr marL="514350" indent="-514350">
              <a:buFont typeface="+mj-lt"/>
              <a:buAutoNum type="arabicPeriod"/>
            </a:pPr>
            <a:r>
              <a:rPr lang="en-US" sz="2800" dirty="0" smtClean="0">
                <a:solidFill>
                  <a:schemeClr val="accent2"/>
                </a:solidFill>
              </a:rPr>
              <a:t>If a language is decidable then some enumerator enumerates it in lexicographic order</a:t>
            </a: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21</a:t>
            </a:fld>
            <a:endParaRPr lang="en-US"/>
          </a:p>
        </p:txBody>
      </p:sp>
    </p:spTree>
    <p:extLst>
      <p:ext uri="{BB962C8B-B14F-4D97-AF65-F5344CB8AC3E}">
        <p14:creationId xmlns:p14="http://schemas.microsoft.com/office/powerpoint/2010/main" val="123843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28600" y="274638"/>
            <a:ext cx="8610600" cy="1143000"/>
          </a:xfrm>
        </p:spPr>
        <p:txBody>
          <a:bodyPr>
            <a:noAutofit/>
          </a:bodyPr>
          <a:lstStyle/>
          <a:p>
            <a:r>
              <a:rPr lang="en-US" sz="3200" dirty="0" smtClean="0"/>
              <a:t>3.18. Show that a language is decidable </a:t>
            </a:r>
            <a:r>
              <a:rPr lang="en-US" sz="3200" dirty="0" err="1" smtClean="0">
                <a:solidFill>
                  <a:schemeClr val="accent2"/>
                </a:solidFill>
              </a:rPr>
              <a:t>iff</a:t>
            </a:r>
            <a:r>
              <a:rPr lang="en-US" sz="3200" dirty="0" smtClean="0"/>
              <a:t> some enumerator enumerates the language in lexicographic order</a:t>
            </a:r>
            <a:endParaRPr lang="en-US" sz="3200" dirty="0"/>
          </a:p>
        </p:txBody>
      </p:sp>
      <p:sp>
        <p:nvSpPr>
          <p:cNvPr id="3" name="Content Placeholder 2"/>
          <p:cNvSpPr>
            <a:spLocks noGrp="1"/>
          </p:cNvSpPr>
          <p:nvPr>
            <p:ph idx="1"/>
            <p:custDataLst>
              <p:tags r:id="rId2"/>
            </p:custDataLst>
          </p:nvPr>
        </p:nvSpPr>
        <p:spPr>
          <a:xfrm>
            <a:off x="457200" y="1600200"/>
            <a:ext cx="8229600" cy="4800600"/>
          </a:xfrm>
        </p:spPr>
        <p:txBody>
          <a:bodyPr>
            <a:normAutofit/>
          </a:bodyPr>
          <a:lstStyle/>
          <a:p>
            <a:pPr marL="514350" indent="-514350">
              <a:buFont typeface="+mj-lt"/>
              <a:buAutoNum type="arabicPeriod"/>
            </a:pPr>
            <a:r>
              <a:rPr lang="en-US" sz="2800" dirty="0" smtClean="0"/>
              <a:t>If a language is decidable then some enumerator enumerates it in lexicographic order</a:t>
            </a:r>
          </a:p>
          <a:p>
            <a:pPr marL="514350" indent="-514350">
              <a:buFont typeface="+mj-lt"/>
              <a:buAutoNum type="arabicPeriod"/>
            </a:pPr>
            <a:r>
              <a:rPr lang="en-US" sz="2800" dirty="0" smtClean="0">
                <a:solidFill>
                  <a:schemeClr val="accent2"/>
                </a:solidFill>
              </a:rPr>
              <a:t>If some enumerator enumerates a language in lexicographic order, then it is decidable</a:t>
            </a: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22</a:t>
            </a:fld>
            <a:endParaRPr lang="en-US" dirty="0"/>
          </a:p>
        </p:txBody>
      </p:sp>
    </p:spTree>
    <p:extLst>
      <p:ext uri="{BB962C8B-B14F-4D97-AF65-F5344CB8AC3E}">
        <p14:creationId xmlns:p14="http://schemas.microsoft.com/office/powerpoint/2010/main" val="2039965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28600" y="274638"/>
            <a:ext cx="8610600" cy="1143000"/>
          </a:xfrm>
        </p:spPr>
        <p:txBody>
          <a:bodyPr>
            <a:noAutofit/>
          </a:bodyPr>
          <a:lstStyle/>
          <a:p>
            <a:r>
              <a:rPr lang="en-US" sz="3200" dirty="0" smtClean="0"/>
              <a:t>3.18. Show that a language is decidable </a:t>
            </a:r>
            <a:r>
              <a:rPr lang="en-US" sz="3200" dirty="0" err="1" smtClean="0">
                <a:solidFill>
                  <a:schemeClr val="accent2"/>
                </a:solidFill>
              </a:rPr>
              <a:t>iff</a:t>
            </a:r>
            <a:r>
              <a:rPr lang="en-US" sz="3200" dirty="0" smtClean="0"/>
              <a:t> some enumerator enumerates the language in lexicographic order</a:t>
            </a:r>
            <a:endParaRPr lang="en-US" sz="3200" dirty="0"/>
          </a:p>
        </p:txBody>
      </p:sp>
      <p:sp>
        <p:nvSpPr>
          <p:cNvPr id="3" name="Content Placeholder 2"/>
          <p:cNvSpPr>
            <a:spLocks noGrp="1"/>
          </p:cNvSpPr>
          <p:nvPr>
            <p:ph idx="1"/>
            <p:custDataLst>
              <p:tags r:id="rId2"/>
            </p:custDataLst>
          </p:nvPr>
        </p:nvSpPr>
        <p:spPr>
          <a:xfrm>
            <a:off x="457200" y="1600200"/>
            <a:ext cx="8229600" cy="4724400"/>
          </a:xfrm>
        </p:spPr>
        <p:txBody>
          <a:bodyPr>
            <a:normAutofit fontScale="92500" lnSpcReduction="10000"/>
          </a:bodyPr>
          <a:lstStyle/>
          <a:p>
            <a:pPr marL="514350" indent="-514350">
              <a:buFont typeface="+mj-lt"/>
              <a:buAutoNum type="arabicPeriod"/>
            </a:pPr>
            <a:r>
              <a:rPr lang="en-US" dirty="0" smtClean="0">
                <a:solidFill>
                  <a:schemeClr val="accent2"/>
                </a:solidFill>
              </a:rPr>
              <a:t>If a language is decidable then some enumerator enumerates it in lexicographic order</a:t>
            </a:r>
          </a:p>
          <a:p>
            <a:pPr marL="914400" lvl="1" indent="-514350"/>
            <a:r>
              <a:rPr lang="en-US" dirty="0" smtClean="0"/>
              <a:t>Given: Decidable language L and a TM M that decides L.</a:t>
            </a:r>
          </a:p>
          <a:p>
            <a:pPr marL="914400" lvl="1" indent="-514350"/>
            <a:r>
              <a:rPr lang="en-US" dirty="0" smtClean="0"/>
              <a:t>Want to show: an enumerator E that enumerates L in lexicographic order.</a:t>
            </a:r>
          </a:p>
          <a:p>
            <a:pPr marL="914400" lvl="1" indent="-514350"/>
            <a:r>
              <a:rPr lang="en-US" dirty="0" smtClean="0"/>
              <a:t>E:</a:t>
            </a:r>
          </a:p>
          <a:p>
            <a:pPr marL="1314450" lvl="2" indent="-514350"/>
            <a:r>
              <a:rPr lang="en-US" dirty="0"/>
              <a:t>s</a:t>
            </a:r>
            <a:r>
              <a:rPr lang="en-US" dirty="0" smtClean="0"/>
              <a:t> = “”</a:t>
            </a:r>
          </a:p>
          <a:p>
            <a:pPr marL="1314450" lvl="2" indent="-514350"/>
            <a:r>
              <a:rPr lang="en-US" dirty="0" smtClean="0"/>
              <a:t>While (true):</a:t>
            </a:r>
          </a:p>
          <a:p>
            <a:pPr marL="1771650" lvl="3" indent="-514350"/>
            <a:r>
              <a:rPr lang="en-US" sz="2400" dirty="0" smtClean="0"/>
              <a:t>Run M(s), </a:t>
            </a:r>
            <a:r>
              <a:rPr lang="en-US" sz="2400" dirty="0"/>
              <a:t>i</a:t>
            </a:r>
            <a:r>
              <a:rPr lang="en-US" sz="2400" dirty="0" smtClean="0"/>
              <a:t>f M accepts, then output the string</a:t>
            </a:r>
          </a:p>
          <a:p>
            <a:pPr marL="1771650" lvl="3" indent="-514350"/>
            <a:r>
              <a:rPr lang="en-US" sz="2400" dirty="0"/>
              <a:t>s</a:t>
            </a:r>
            <a:r>
              <a:rPr lang="en-US" sz="2400" dirty="0" smtClean="0"/>
              <a:t> = Lexicographically “next” possible string of the alphabet</a:t>
            </a: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23</a:t>
            </a:fld>
            <a:endParaRPr lang="en-US" dirty="0"/>
          </a:p>
        </p:txBody>
      </p:sp>
    </p:spTree>
    <p:extLst>
      <p:ext uri="{BB962C8B-B14F-4D97-AF65-F5344CB8AC3E}">
        <p14:creationId xmlns:p14="http://schemas.microsoft.com/office/powerpoint/2010/main" val="2198064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28600" y="274638"/>
            <a:ext cx="8610600" cy="1143000"/>
          </a:xfrm>
        </p:spPr>
        <p:txBody>
          <a:bodyPr>
            <a:noAutofit/>
          </a:bodyPr>
          <a:lstStyle/>
          <a:p>
            <a:r>
              <a:rPr lang="en-US" sz="3200" dirty="0" smtClean="0"/>
              <a:t>3.18. Show that a language is decidable </a:t>
            </a:r>
            <a:r>
              <a:rPr lang="en-US" sz="3200" dirty="0" err="1" smtClean="0">
                <a:solidFill>
                  <a:schemeClr val="accent2"/>
                </a:solidFill>
              </a:rPr>
              <a:t>iff</a:t>
            </a:r>
            <a:r>
              <a:rPr lang="en-US" sz="3200" dirty="0" smtClean="0"/>
              <a:t> some enumerator enumerates the language in lexicographic order</a:t>
            </a:r>
            <a:endParaRPr lang="en-US" sz="3200" dirty="0"/>
          </a:p>
        </p:txBody>
      </p:sp>
      <p:sp>
        <p:nvSpPr>
          <p:cNvPr id="3" name="Content Placeholder 2"/>
          <p:cNvSpPr>
            <a:spLocks noGrp="1"/>
          </p:cNvSpPr>
          <p:nvPr>
            <p:ph idx="1"/>
            <p:custDataLst>
              <p:tags r:id="rId2"/>
            </p:custDataLst>
          </p:nvPr>
        </p:nvSpPr>
        <p:spPr>
          <a:xfrm>
            <a:off x="457200" y="1600200"/>
            <a:ext cx="8229600" cy="5029200"/>
          </a:xfrm>
        </p:spPr>
        <p:txBody>
          <a:bodyPr>
            <a:normAutofit fontScale="85000" lnSpcReduction="10000"/>
          </a:bodyPr>
          <a:lstStyle/>
          <a:p>
            <a:pPr marL="514350" indent="-514350">
              <a:buFont typeface="+mj-lt"/>
              <a:buAutoNum type="arabicPeriod"/>
            </a:pPr>
            <a:r>
              <a:rPr lang="en-US" sz="2400" dirty="0" smtClean="0"/>
              <a:t>If a language is decidable then some enumerator enumerates it in lexicographic order</a:t>
            </a:r>
          </a:p>
          <a:p>
            <a:pPr marL="514350" indent="-514350">
              <a:buFont typeface="+mj-lt"/>
              <a:buAutoNum type="arabicPeriod"/>
            </a:pPr>
            <a:r>
              <a:rPr lang="en-US" dirty="0" smtClean="0">
                <a:solidFill>
                  <a:schemeClr val="accent2"/>
                </a:solidFill>
              </a:rPr>
              <a:t>If some enumerator enumerates a language in lexicographic order, then it is decidable</a:t>
            </a:r>
          </a:p>
          <a:p>
            <a:pPr marL="914400" lvl="1" indent="-514350"/>
            <a:r>
              <a:rPr lang="en-US" dirty="0" smtClean="0"/>
              <a:t>Given: An enumerator E that enumerates a language L in lexicographic order</a:t>
            </a:r>
          </a:p>
          <a:p>
            <a:pPr marL="914400" lvl="1" indent="-514350"/>
            <a:r>
              <a:rPr lang="en-US" dirty="0" smtClean="0"/>
              <a:t>Want to show: a TM M that decides L</a:t>
            </a:r>
          </a:p>
          <a:p>
            <a:pPr marL="914400" lvl="1" indent="-514350"/>
            <a:r>
              <a:rPr lang="en-US" dirty="0" smtClean="0"/>
              <a:t>M(w):                       //w is a string</a:t>
            </a:r>
          </a:p>
          <a:p>
            <a:pPr marL="1314450" lvl="2" indent="-514350"/>
            <a:r>
              <a:rPr lang="en-US" sz="2200" dirty="0" smtClean="0"/>
              <a:t>Run E until one of the following happens:</a:t>
            </a:r>
          </a:p>
          <a:p>
            <a:pPr marL="1771650" lvl="3" indent="-514350"/>
            <a:r>
              <a:rPr lang="en-US" sz="2200" dirty="0" smtClean="0"/>
              <a:t>E outputs w, then accept</a:t>
            </a:r>
          </a:p>
          <a:p>
            <a:pPr marL="1771650" lvl="3" indent="-514350"/>
            <a:r>
              <a:rPr lang="en-US" sz="2200" dirty="0" smtClean="0"/>
              <a:t>E outputs a string that comes </a:t>
            </a:r>
            <a:r>
              <a:rPr lang="en-US" sz="2200" i="1" dirty="0" smtClean="0"/>
              <a:t>after</a:t>
            </a:r>
            <a:r>
              <a:rPr lang="en-US" sz="2200" dirty="0" smtClean="0"/>
              <a:t> w in lexicographic order, then reject</a:t>
            </a:r>
          </a:p>
          <a:p>
            <a:pPr marL="914400" lvl="1" indent="-514350"/>
            <a:r>
              <a:rPr lang="en-US" sz="2100" dirty="0" smtClean="0"/>
              <a:t>(left like this it would assume that there is a way to know that the enumerator is done—but we can sidestep that issue because if it can be “done,” then L was finite, in which case L is regular, therefore L is decidable)</a:t>
            </a:r>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24</a:t>
            </a:fld>
            <a:endParaRPr lang="en-US" dirty="0"/>
          </a:p>
        </p:txBody>
      </p:sp>
    </p:spTree>
    <p:extLst>
      <p:ext uri="{BB962C8B-B14F-4D97-AF65-F5344CB8AC3E}">
        <p14:creationId xmlns:p14="http://schemas.microsoft.com/office/powerpoint/2010/main" val="4254344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Lexicographic ordering</a:t>
            </a:r>
            <a:endParaRPr lang="en-US" dirty="0"/>
          </a:p>
        </p:txBody>
      </p:sp>
      <p:sp>
        <p:nvSpPr>
          <p:cNvPr id="3" name="Content Placeholder 2"/>
          <p:cNvSpPr>
            <a:spLocks noGrp="1"/>
          </p:cNvSpPr>
          <p:nvPr>
            <p:ph idx="1"/>
            <p:custDataLst>
              <p:tags r:id="rId2"/>
            </p:custDataLst>
          </p:nvPr>
        </p:nvSpPr>
        <p:spPr/>
        <p:txBody>
          <a:bodyPr>
            <a:normAutofit/>
          </a:bodyPr>
          <a:lstStyle/>
          <a:p>
            <a:r>
              <a:rPr lang="en-US" dirty="0" smtClean="0"/>
              <a:t>Does our proof work for </a:t>
            </a:r>
            <a:r>
              <a:rPr lang="en-US" i="1" dirty="0" smtClean="0"/>
              <a:t>alphabetic </a:t>
            </a:r>
            <a:r>
              <a:rPr lang="en-US" dirty="0" smtClean="0"/>
              <a:t>ordering, instead of </a:t>
            </a:r>
            <a:r>
              <a:rPr lang="en-US" i="1" dirty="0" smtClean="0"/>
              <a:t>lexicographic </a:t>
            </a:r>
            <a:r>
              <a:rPr lang="en-US" dirty="0" smtClean="0"/>
              <a:t>ordering? (i.e., make the theorem and the proof all refer to alphabetic instead of lexicographic)</a:t>
            </a:r>
          </a:p>
          <a:p>
            <a:pPr marL="514350" indent="-514350">
              <a:buFont typeface="+mj-lt"/>
              <a:buAutoNum type="alphaLcParenR"/>
            </a:pPr>
            <a:r>
              <a:rPr lang="en-US" dirty="0" smtClean="0"/>
              <a:t>YES</a:t>
            </a:r>
          </a:p>
          <a:p>
            <a:pPr marL="514350" indent="-514350">
              <a:buFont typeface="+mj-lt"/>
              <a:buAutoNum type="alphaLcParenR"/>
            </a:pPr>
            <a:r>
              <a:rPr lang="en-US" dirty="0" smtClean="0"/>
              <a:t>NO</a:t>
            </a:r>
          </a:p>
          <a:p>
            <a:pPr marL="514350" indent="-514350">
              <a:buFont typeface="+mj-lt"/>
              <a:buAutoNum type="alphaLcParenR"/>
            </a:pPr>
            <a:r>
              <a:rPr lang="en-US" dirty="0" smtClean="0"/>
              <a:t>Other</a:t>
            </a:r>
          </a:p>
          <a:p>
            <a:pPr lvl="1"/>
            <a:endParaRPr lang="en-US" dirty="0"/>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25</a:t>
            </a:fld>
            <a:endParaRPr lang="en-US"/>
          </a:p>
        </p:txBody>
      </p:sp>
    </p:spTree>
    <p:extLst>
      <p:ext uri="{BB962C8B-B14F-4D97-AF65-F5344CB8AC3E}">
        <p14:creationId xmlns:p14="http://schemas.microsoft.com/office/powerpoint/2010/main" val="2346184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Can the enumerator ever print “car”?</a:t>
            </a:r>
            <a:endParaRPr lang="en-US" dirty="0"/>
          </a:p>
        </p:txBody>
      </p:sp>
      <p:sp>
        <p:nvSpPr>
          <p:cNvPr id="3" name="Content Placeholder 2"/>
          <p:cNvSpPr>
            <a:spLocks noGrp="1"/>
          </p:cNvSpPr>
          <p:nvPr>
            <p:ph idx="1"/>
            <p:custDataLst>
              <p:tags r:id="rId2"/>
            </p:custDataLst>
          </p:nvPr>
        </p:nvSpPr>
        <p:spPr/>
        <p:txBody>
          <a:bodyPr/>
          <a:lstStyle/>
          <a:p>
            <a:r>
              <a:rPr lang="en-US" dirty="0" smtClean="0"/>
              <a:t>Students often seem to not really believe that in lexicographic order, “car” will be printed (as will all possible strings of the alphabet, eventually), but in alphabetic order, “car” will never be printed, </a:t>
            </a:r>
            <a:r>
              <a:rPr lang="en-US" i="1" dirty="0" smtClean="0">
                <a:solidFill>
                  <a:srgbClr val="FF0000"/>
                </a:solidFill>
              </a:rPr>
              <a:t>not even after an infinite amount of time.</a:t>
            </a:r>
          </a:p>
          <a:p>
            <a:endParaRPr lang="en-US" i="1" dirty="0"/>
          </a:p>
          <a:p>
            <a:r>
              <a:rPr lang="en-US" dirty="0" smtClean="0"/>
              <a:t>So I coded it up for you.</a:t>
            </a:r>
          </a:p>
        </p:txBody>
      </p:sp>
    </p:spTree>
    <p:extLst>
      <p:ext uri="{BB962C8B-B14F-4D97-AF65-F5344CB8AC3E}">
        <p14:creationId xmlns:p14="http://schemas.microsoft.com/office/powerpoint/2010/main" val="3424288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Can the enumerator ever print “car”?</a:t>
            </a:r>
            <a:endParaRPr lang="en-US" dirty="0"/>
          </a:p>
        </p:txBody>
      </p:sp>
      <p:sp>
        <p:nvSpPr>
          <p:cNvPr id="3" name="Content Placeholder 2"/>
          <p:cNvSpPr>
            <a:spLocks noGrp="1"/>
          </p:cNvSpPr>
          <p:nvPr>
            <p:ph idx="1"/>
            <p:custDataLst>
              <p:tags r:id="rId2"/>
            </p:custDataLst>
          </p:nvPr>
        </p:nvSpPr>
        <p:spPr/>
        <p:txBody>
          <a:bodyPr/>
          <a:lstStyle/>
          <a:p>
            <a:r>
              <a:rPr lang="en-US" dirty="0" smtClean="0"/>
              <a:t>Do you believe it now?</a:t>
            </a:r>
          </a:p>
          <a:p>
            <a:pPr marL="914400" lvl="1" indent="-514350">
              <a:buFont typeface="+mj-lt"/>
              <a:buAutoNum type="alphaLcParenR"/>
            </a:pPr>
            <a:r>
              <a:rPr lang="en-US" dirty="0" smtClean="0"/>
              <a:t>It’s obvious!</a:t>
            </a:r>
          </a:p>
          <a:p>
            <a:pPr marL="914400" lvl="1" indent="-514350">
              <a:buFont typeface="+mj-lt"/>
              <a:buAutoNum type="alphaLcParenR"/>
            </a:pPr>
            <a:r>
              <a:rPr lang="en-US" dirty="0" smtClean="0"/>
              <a:t>I didn’t get it at first, but after seeing it, I get it now</a:t>
            </a:r>
          </a:p>
          <a:p>
            <a:pPr marL="914400" lvl="1" indent="-514350">
              <a:buFont typeface="+mj-lt"/>
              <a:buAutoNum type="alphaLcParenR"/>
            </a:pPr>
            <a:r>
              <a:rPr lang="en-US" dirty="0" smtClean="0"/>
              <a:t>I guess I believe it, but I still don’t quite get it</a:t>
            </a:r>
          </a:p>
          <a:p>
            <a:pPr marL="914400" lvl="1" indent="-514350">
              <a:buFont typeface="+mj-lt"/>
              <a:buAutoNum type="alphaLcParenR"/>
            </a:pPr>
            <a:r>
              <a:rPr lang="en-US" dirty="0" smtClean="0"/>
              <a:t>I don’t believe it!</a:t>
            </a:r>
          </a:p>
        </p:txBody>
      </p:sp>
    </p:spTree>
    <p:extLst>
      <p:ext uri="{BB962C8B-B14F-4D97-AF65-F5344CB8AC3E}">
        <p14:creationId xmlns:p14="http://schemas.microsoft.com/office/powerpoint/2010/main" val="330896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a:bodyPr>
          <a:lstStyle/>
          <a:p>
            <a:r>
              <a:rPr lang="en-US" dirty="0" smtClean="0"/>
              <a:t>Famous People</a:t>
            </a:r>
            <a:br>
              <a:rPr lang="en-US" dirty="0" smtClean="0"/>
            </a:br>
            <a:r>
              <a:rPr lang="en-US" dirty="0" smtClean="0">
                <a:solidFill>
                  <a:schemeClr val="accent5"/>
                </a:solidFill>
              </a:rPr>
              <a:t>Biographies</a:t>
            </a:r>
            <a:endParaRPr lang="en-US" dirty="0">
              <a:solidFill>
                <a:schemeClr val="accent5"/>
              </a:solidFill>
            </a:endParaRPr>
          </a:p>
        </p:txBody>
      </p:sp>
      <p:sp>
        <p:nvSpPr>
          <p:cNvPr id="5" name="Text Placeholder 4"/>
          <p:cNvSpPr>
            <a:spLocks noGrp="1"/>
          </p:cNvSpPr>
          <p:nvPr>
            <p:ph type="body" idx="1"/>
            <p:custDataLst>
              <p:tags r:id="rId2"/>
            </p:custDataLst>
          </p:nvPr>
        </p:nvSpPr>
        <p:spPr>
          <a:xfrm>
            <a:off x="762000" y="2895600"/>
            <a:ext cx="7772400" cy="1500187"/>
          </a:xfrm>
        </p:spPr>
        <p:txBody>
          <a:bodyPr/>
          <a:lstStyle/>
          <a:p>
            <a:endParaRPr lang="en-US" dirty="0"/>
          </a:p>
        </p:txBody>
      </p:sp>
      <p:sp>
        <p:nvSpPr>
          <p:cNvPr id="6" name="Slide Number Placeholder 5"/>
          <p:cNvSpPr>
            <a:spLocks noGrp="1"/>
          </p:cNvSpPr>
          <p:nvPr>
            <p:ph type="sldNum" sz="quarter" idx="12"/>
            <p:custDataLst>
              <p:tags r:id="rId3"/>
            </p:custDataLst>
          </p:nvPr>
        </p:nvSpPr>
        <p:spPr/>
        <p:txBody>
          <a:bodyPr/>
          <a:lstStyle/>
          <a:p>
            <a:fld id="{3F8FD467-8539-4C68-8397-87CE2AA2A606}" type="slidenum">
              <a:rPr lang="en-US" smtClean="0"/>
              <a:pPr/>
              <a:t>28</a:t>
            </a:fld>
            <a:endParaRPr lang="en-US"/>
          </a:p>
        </p:txBody>
      </p:sp>
    </p:spTree>
    <p:extLst>
      <p:ext uri="{BB962C8B-B14F-4D97-AF65-F5344CB8AC3E}">
        <p14:creationId xmlns:p14="http://schemas.microsoft.com/office/powerpoint/2010/main" val="1672998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62000" y="274638"/>
            <a:ext cx="8229600" cy="1143000"/>
          </a:xfrm>
        </p:spPr>
        <p:txBody>
          <a:bodyPr/>
          <a:lstStyle/>
          <a:p>
            <a:r>
              <a:rPr lang="en-US" dirty="0" smtClean="0"/>
              <a:t>Turn-of-the-century mood</a:t>
            </a:r>
            <a:endParaRPr lang="en-US" dirty="0"/>
          </a:p>
        </p:txBody>
      </p:sp>
      <p:sp>
        <p:nvSpPr>
          <p:cNvPr id="3" name="Content Placeholder 2"/>
          <p:cNvSpPr>
            <a:spLocks noGrp="1"/>
          </p:cNvSpPr>
          <p:nvPr>
            <p:ph idx="1"/>
            <p:custDataLst>
              <p:tags r:id="rId2"/>
            </p:custDataLst>
          </p:nvPr>
        </p:nvSpPr>
        <p:spPr>
          <a:xfrm>
            <a:off x="457200" y="1447800"/>
            <a:ext cx="8229600" cy="4525963"/>
          </a:xfrm>
        </p:spPr>
        <p:txBody>
          <a:bodyPr>
            <a:normAutofit/>
          </a:bodyPr>
          <a:lstStyle/>
          <a:p>
            <a:r>
              <a:rPr lang="en-US" dirty="0" smtClean="0"/>
              <a:t>1880-1910 a time of immense             optimism and faith in humanity</a:t>
            </a:r>
          </a:p>
          <a:p>
            <a:r>
              <a:rPr lang="en-US" dirty="0" smtClean="0"/>
              <a:t>Nothing can go wrong in the coming century!*</a:t>
            </a:r>
          </a:p>
          <a:p>
            <a:endParaRPr lang="en-US" dirty="0"/>
          </a:p>
          <a:p>
            <a:endParaRPr lang="en-US" dirty="0" smtClean="0"/>
          </a:p>
        </p:txBody>
      </p:sp>
      <p:sp>
        <p:nvSpPr>
          <p:cNvPr id="4" name="AutoShape 2"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3"/>
            </p:custDataLst>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4"/>
            </p:custDataLst>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A bicycle with wings attached to its frame for an early attempt at a flying machine, circa 1900."/>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4953000" y="3505200"/>
            <a:ext cx="3810000" cy="29622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078" name="Picture 6" descr="http://t1.gstatic.com/images?q=tbn:ANd9GcTEtQ3X0ZZ1YtP4brFTWTsyidCOpWXZZ4pLJe2rsr6LgAmY1JSb"/>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6610350" y="381000"/>
            <a:ext cx="2457450" cy="18573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080" name="Picture 8" descr="exposition universelle de 1900"/>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838200" y="3266090"/>
            <a:ext cx="2438400" cy="336331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17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More Transition Function</a:t>
            </a:r>
            <a:endParaRPr lang="en-US" dirty="0"/>
          </a:p>
        </p:txBody>
      </p:sp>
      <p:sp>
        <p:nvSpPr>
          <p:cNvPr id="3" name="Content Placeholder 2"/>
          <p:cNvSpPr>
            <a:spLocks noGrp="1"/>
          </p:cNvSpPr>
          <p:nvPr>
            <p:ph idx="1"/>
            <p:custDataLst>
              <p:tags r:id="rId2"/>
            </p:custDataLst>
          </p:nvPr>
        </p:nvSpPr>
        <p:spPr>
          <a:xfrm>
            <a:off x="457200" y="1600200"/>
            <a:ext cx="8229600" cy="4724400"/>
          </a:xfrm>
        </p:spPr>
        <p:txBody>
          <a:bodyPr>
            <a:normAutofit/>
          </a:bodyPr>
          <a:lstStyle/>
          <a:p>
            <a:pPr marL="400050" lvl="1" indent="0">
              <a:buNone/>
            </a:pPr>
            <a:r>
              <a:rPr lang="en-US" sz="3200" dirty="0" smtClean="0"/>
              <a:t>(a) TRUE</a:t>
            </a:r>
          </a:p>
          <a:p>
            <a:pPr marL="400050" lvl="1" indent="0">
              <a:buNone/>
            </a:pPr>
            <a:r>
              <a:rPr lang="en-US" sz="3200" dirty="0" smtClean="0"/>
              <a:t>(b) FALSE</a:t>
            </a:r>
          </a:p>
          <a:p>
            <a:endParaRPr lang="en-US" sz="4000" dirty="0" smtClean="0"/>
          </a:p>
          <a:p>
            <a:pPr marL="457200" lvl="1" indent="0">
              <a:buNone/>
            </a:pPr>
            <a:r>
              <a:rPr lang="en-US" sz="3200" dirty="0" smtClean="0"/>
              <a:t>x0q</a:t>
            </a:r>
            <a:r>
              <a:rPr lang="en-US" sz="3200" baseline="-25000" dirty="0" smtClean="0"/>
              <a:t>1</a:t>
            </a:r>
            <a:r>
              <a:rPr lang="en-US" sz="3200" dirty="0" smtClean="0"/>
              <a:t>11y  yields x0q</a:t>
            </a:r>
            <a:r>
              <a:rPr lang="en-US" sz="3200" baseline="-25000" dirty="0" smtClean="0"/>
              <a:t>2</a:t>
            </a:r>
            <a:r>
              <a:rPr lang="en-US" sz="3200" dirty="0" smtClean="0"/>
              <a:t>11y can never happen in any Turing Machine</a:t>
            </a:r>
            <a:endParaRPr lang="en-US" sz="3200" dirty="0"/>
          </a:p>
        </p:txBody>
      </p:sp>
      <p:sp>
        <p:nvSpPr>
          <p:cNvPr id="4" name="Slide Number Placeholder 3"/>
          <p:cNvSpPr>
            <a:spLocks noGrp="1"/>
          </p:cNvSpPr>
          <p:nvPr>
            <p:ph type="sldNum" sz="quarter" idx="12"/>
            <p:custDataLst>
              <p:tags r:id="rId3"/>
            </p:custDataLst>
          </p:nvPr>
        </p:nvSpPr>
        <p:spPr/>
        <p:txBody>
          <a:bodyPr/>
          <a:lstStyle/>
          <a:p>
            <a:fld id="{3F8FD467-8539-4C68-8397-87CE2AA2A606}" type="slidenum">
              <a:rPr lang="en-US" smtClean="0"/>
              <a:pPr/>
              <a:t>3</a:t>
            </a:fld>
            <a:endParaRPr lang="en-US"/>
          </a:p>
        </p:txBody>
      </p:sp>
    </p:spTree>
    <p:extLst>
      <p:ext uri="{BB962C8B-B14F-4D97-AF65-F5344CB8AC3E}">
        <p14:creationId xmlns:p14="http://schemas.microsoft.com/office/powerpoint/2010/main" val="126303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114301"/>
            <a:ext cx="8229600" cy="1143000"/>
          </a:xfrm>
        </p:spPr>
        <p:txBody>
          <a:bodyPr/>
          <a:lstStyle/>
          <a:p>
            <a:r>
              <a:rPr lang="en-US" dirty="0" smtClean="0"/>
              <a:t>David Hilbert (1862-1943)</a:t>
            </a:r>
            <a:endParaRPr lang="en-US" dirty="0"/>
          </a:p>
        </p:txBody>
      </p:sp>
      <p:sp>
        <p:nvSpPr>
          <p:cNvPr id="3" name="Content Placeholder 2"/>
          <p:cNvSpPr>
            <a:spLocks noGrp="1"/>
          </p:cNvSpPr>
          <p:nvPr>
            <p:ph idx="1"/>
            <p:custDataLst>
              <p:tags r:id="rId2"/>
            </p:custDataLst>
          </p:nvPr>
        </p:nvSpPr>
        <p:spPr>
          <a:xfrm>
            <a:off x="381000" y="1341437"/>
            <a:ext cx="8229600" cy="4525963"/>
          </a:xfrm>
        </p:spPr>
        <p:txBody>
          <a:bodyPr>
            <a:normAutofit/>
          </a:bodyPr>
          <a:lstStyle/>
          <a:p>
            <a:r>
              <a:rPr lang="en-US" sz="2800" dirty="0" smtClean="0"/>
              <a:t>Spoke at the International Congress of Mathematicians in 1900 in Paris</a:t>
            </a:r>
          </a:p>
          <a:p>
            <a:pPr lvl="1"/>
            <a:r>
              <a:rPr lang="en-US" sz="2400" dirty="0" smtClean="0">
                <a:solidFill>
                  <a:schemeClr val="accent5"/>
                </a:solidFill>
              </a:rPr>
              <a:t>Outlined 23 open problems in mathematics</a:t>
            </a:r>
          </a:p>
          <a:p>
            <a:pPr lvl="1"/>
            <a:r>
              <a:rPr lang="en-US" sz="2400" dirty="0" smtClean="0"/>
              <a:t>Foundation of much of the next century of math research</a:t>
            </a:r>
          </a:p>
          <a:p>
            <a:pPr lvl="1"/>
            <a:endParaRPr lang="en-US" sz="2400" dirty="0" smtClean="0"/>
          </a:p>
        </p:txBody>
      </p:sp>
      <p:sp>
        <p:nvSpPr>
          <p:cNvPr id="4" name="AutoShape 2"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3"/>
            </p:custDataLst>
          </p:nvPr>
        </p:nvSpPr>
        <p:spPr bwMode="auto">
          <a:xfrm>
            <a:off x="155575" y="-304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4"/>
            </p:custDataLst>
          </p:nvPr>
        </p:nvSpPr>
        <p:spPr bwMode="auto">
          <a:xfrm>
            <a:off x="307975" y="-152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scienceworld.wolfram.com/biography/pics/Hilbert.jpg"/>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76200" y="3382962"/>
            <a:ext cx="2667000" cy="323850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custDataLst>
              <p:tags r:id="rId6"/>
            </p:custDataLst>
          </p:nvPr>
        </p:nvSpPr>
        <p:spPr>
          <a:xfrm>
            <a:off x="2362200" y="5105400"/>
            <a:ext cx="3390900" cy="1524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2000" dirty="0" smtClean="0"/>
              <a:t>“We must know! We will know!” </a:t>
            </a:r>
          </a:p>
          <a:p>
            <a:pPr marL="457200" lvl="1" indent="0">
              <a:buNone/>
            </a:pPr>
            <a:r>
              <a:rPr lang="en-US" sz="2000" dirty="0" smtClean="0"/>
              <a:t>“No one shall expel us from the Paradise Cantor created!”</a:t>
            </a:r>
          </a:p>
        </p:txBody>
      </p:sp>
      <p:pic>
        <p:nvPicPr>
          <p:cNvPr id="1036" name="Picture 12" descr="http://farm5.static.flickr.com/4095/4890055990_ecb9fa1187.jpg"/>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5867400" y="3420014"/>
            <a:ext cx="3505200" cy="472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805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304800"/>
            <a:ext cx="8229600" cy="1143000"/>
          </a:xfrm>
        </p:spPr>
        <p:txBody>
          <a:bodyPr>
            <a:normAutofit fontScale="90000"/>
          </a:bodyPr>
          <a:lstStyle/>
          <a:p>
            <a:r>
              <a:rPr lang="en-US" dirty="0" smtClean="0"/>
              <a:t>Mechanizing Hilbert’s              Theorem-Proving Program</a:t>
            </a:r>
            <a:endParaRPr lang="en-US" dirty="0"/>
          </a:p>
        </p:txBody>
      </p:sp>
      <p:sp>
        <p:nvSpPr>
          <p:cNvPr id="4" name="AutoShape 2"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2"/>
            </p:custDataLst>
          </p:nvPr>
        </p:nvSpPr>
        <p:spPr bwMode="auto">
          <a:xfrm>
            <a:off x="155575" y="-304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3"/>
            </p:custDataLst>
          </p:nvPr>
        </p:nvSpPr>
        <p:spPr bwMode="auto">
          <a:xfrm>
            <a:off x="307975" y="-152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scienceworld.wolfram.com/biography/pics/Hilbert.jpg"/>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100331" y="76200"/>
            <a:ext cx="1499869" cy="182127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custDataLst>
              <p:tags r:id="rId5"/>
            </p:custDataLst>
          </p:nvPr>
        </p:nvSpPr>
        <p:spPr>
          <a:xfrm>
            <a:off x="381000" y="2141537"/>
            <a:ext cx="8302625" cy="44116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accent5"/>
                </a:solidFill>
              </a:rPr>
              <a:t>A major part of Hilbert’s program (#2 on the list of 23) was to formalize all of math into: </a:t>
            </a:r>
          </a:p>
          <a:p>
            <a:pPr marL="971550" lvl="1" indent="-514350">
              <a:buFont typeface="+mj-lt"/>
              <a:buAutoNum type="arabicPeriod"/>
            </a:pPr>
            <a:r>
              <a:rPr lang="en-US" dirty="0">
                <a:solidFill>
                  <a:schemeClr val="accent5"/>
                </a:solidFill>
              </a:rPr>
              <a:t>A</a:t>
            </a:r>
            <a:r>
              <a:rPr lang="en-US" dirty="0" smtClean="0">
                <a:solidFill>
                  <a:schemeClr val="accent5"/>
                </a:solidFill>
              </a:rPr>
              <a:t> finite set of axioms</a:t>
            </a:r>
          </a:p>
          <a:p>
            <a:pPr marL="971550" lvl="1" indent="-514350">
              <a:buFont typeface="+mj-lt"/>
              <a:buAutoNum type="arabicPeriod"/>
            </a:pPr>
            <a:r>
              <a:rPr lang="en-US" dirty="0">
                <a:solidFill>
                  <a:schemeClr val="accent5"/>
                </a:solidFill>
              </a:rPr>
              <a:t>A</a:t>
            </a:r>
            <a:r>
              <a:rPr lang="en-US" dirty="0" smtClean="0">
                <a:solidFill>
                  <a:schemeClr val="accent5"/>
                </a:solidFill>
              </a:rPr>
              <a:t> system for proving all mathematical statements true or false from those axioms</a:t>
            </a:r>
          </a:p>
          <a:p>
            <a:r>
              <a:rPr lang="en-US" dirty="0" smtClean="0"/>
              <a:t>Alonzo Church, Alan Turing, and others, set to work on ways that this theorem-proving could be systematically implemented, even automated</a:t>
            </a:r>
          </a:p>
          <a:p>
            <a:pPr lvl="1"/>
            <a:r>
              <a:rPr lang="en-US" dirty="0" smtClean="0"/>
              <a:t>Imagine an </a:t>
            </a:r>
            <a:r>
              <a:rPr lang="en-US" i="1" dirty="0" smtClean="0"/>
              <a:t>enumerator</a:t>
            </a:r>
            <a:r>
              <a:rPr lang="en-US" dirty="0" smtClean="0"/>
              <a:t> that prints out every mathematical truth!</a:t>
            </a:r>
          </a:p>
          <a:p>
            <a:pPr lvl="1"/>
            <a:r>
              <a:rPr lang="en-US" dirty="0" smtClean="0"/>
              <a:t>Soon all truth and knowledge will just flow effortlessly into humanity’s hands…</a:t>
            </a:r>
          </a:p>
        </p:txBody>
      </p:sp>
    </p:spTree>
    <p:extLst>
      <p:ext uri="{BB962C8B-B14F-4D97-AF65-F5344CB8AC3E}">
        <p14:creationId xmlns:p14="http://schemas.microsoft.com/office/powerpoint/2010/main" val="4194059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6200" y="457200"/>
            <a:ext cx="6394450" cy="1143000"/>
          </a:xfrm>
        </p:spPr>
        <p:txBody>
          <a:bodyPr>
            <a:normAutofit/>
          </a:bodyPr>
          <a:lstStyle/>
          <a:p>
            <a:r>
              <a:rPr lang="en-US" dirty="0"/>
              <a:t>Kurt </a:t>
            </a:r>
            <a:r>
              <a:rPr lang="en-US" dirty="0" smtClean="0"/>
              <a:t>Gödel (1906-1978)</a:t>
            </a:r>
            <a:endParaRPr lang="en-US" dirty="0"/>
          </a:p>
        </p:txBody>
      </p:sp>
      <p:sp>
        <p:nvSpPr>
          <p:cNvPr id="4" name="AutoShape 2"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2"/>
            </p:custDataLst>
          </p:nvPr>
        </p:nvSpPr>
        <p:spPr bwMode="auto">
          <a:xfrm>
            <a:off x="155575" y="-304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3"/>
            </p:custDataLst>
          </p:nvPr>
        </p:nvSpPr>
        <p:spPr bwMode="auto">
          <a:xfrm>
            <a:off x="307975" y="-152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txBox="1">
            <a:spLocks/>
          </p:cNvSpPr>
          <p:nvPr>
            <p:custDataLst>
              <p:tags r:id="rId4"/>
            </p:custDataLst>
          </p:nvPr>
        </p:nvSpPr>
        <p:spPr>
          <a:xfrm>
            <a:off x="152401" y="1752600"/>
            <a:ext cx="5791200" cy="40386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Just months after Hilbert declares, “We must know! We will know!”…</a:t>
            </a:r>
          </a:p>
          <a:p>
            <a:r>
              <a:rPr lang="en-US" dirty="0" smtClean="0">
                <a:solidFill>
                  <a:schemeClr val="accent5"/>
                </a:solidFill>
              </a:rPr>
              <a:t>Gödel decimates Hilbert’s program with his </a:t>
            </a:r>
            <a:r>
              <a:rPr lang="en-US" i="1" dirty="0" smtClean="0">
                <a:solidFill>
                  <a:schemeClr val="accent5"/>
                </a:solidFill>
              </a:rPr>
              <a:t>Incompleteness Theorems</a:t>
            </a:r>
          </a:p>
          <a:p>
            <a:pPr lvl="1"/>
            <a:r>
              <a:rPr lang="en-US" dirty="0" smtClean="0"/>
              <a:t>There will always be true statements about numbers that can’t be proved within the system of axioms</a:t>
            </a:r>
          </a:p>
          <a:p>
            <a:pPr lvl="1"/>
            <a:r>
              <a:rPr lang="en-US" dirty="0" smtClean="0"/>
              <a:t>The system cannot demonstrate its own consistency</a:t>
            </a:r>
          </a:p>
          <a:p>
            <a:pPr lvl="1"/>
            <a:endParaRPr lang="en-US" dirty="0" smtClean="0"/>
          </a:p>
        </p:txBody>
      </p:sp>
      <p:sp>
        <p:nvSpPr>
          <p:cNvPr id="3" name="Rectangle 2"/>
          <p:cNvSpPr/>
          <p:nvPr>
            <p:custDataLst>
              <p:tags r:id="rId5"/>
            </p:custDataLst>
          </p:nvPr>
        </p:nvSpPr>
        <p:spPr>
          <a:xfrm>
            <a:off x="6815328" y="6211669"/>
            <a:ext cx="2023872" cy="646331"/>
          </a:xfrm>
          <a:prstGeom prst="rect">
            <a:avLst/>
          </a:prstGeom>
        </p:spPr>
        <p:txBody>
          <a:bodyPr wrap="square">
            <a:spAutoFit/>
          </a:bodyPr>
          <a:lstStyle/>
          <a:p>
            <a:r>
              <a:rPr lang="en-US" dirty="0" smtClean="0"/>
              <a:t>Gödel with Einstein (Princeton, 1950)</a:t>
            </a:r>
            <a:endParaRPr lang="en-US" dirty="0"/>
          </a:p>
        </p:txBody>
      </p:sp>
      <p:pic>
        <p:nvPicPr>
          <p:cNvPr id="4100" name="Picture 4" descr="http://www-history.mcs.st-and.ac.uk/BigPictures/Godel_3.jpeg"/>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rcRect/>
          <a:stretch>
            <a:fillRect/>
          </a:stretch>
        </p:blipFill>
        <p:spPr bwMode="auto">
          <a:xfrm>
            <a:off x="6096000" y="533400"/>
            <a:ext cx="2971800" cy="400242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4419600" y="4902200"/>
            <a:ext cx="2362200" cy="195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606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301750" y="152400"/>
            <a:ext cx="6394450" cy="1143000"/>
          </a:xfrm>
        </p:spPr>
        <p:txBody>
          <a:bodyPr>
            <a:normAutofit/>
          </a:bodyPr>
          <a:lstStyle/>
          <a:p>
            <a:r>
              <a:rPr lang="en-US" dirty="0" smtClean="0">
                <a:solidFill>
                  <a:schemeClr val="accent5"/>
                </a:solidFill>
              </a:rPr>
              <a:t>Church-Turing Thesis</a:t>
            </a:r>
            <a:endParaRPr lang="en-US" dirty="0">
              <a:solidFill>
                <a:schemeClr val="accent5"/>
              </a:solidFill>
            </a:endParaRPr>
          </a:p>
        </p:txBody>
      </p:sp>
      <p:sp>
        <p:nvSpPr>
          <p:cNvPr id="4" name="AutoShape 2"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2"/>
            </p:custDataLst>
          </p:nvPr>
        </p:nvSpPr>
        <p:spPr bwMode="auto">
          <a:xfrm>
            <a:off x="155575" y="-304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3"/>
            </p:custDataLst>
          </p:nvPr>
        </p:nvSpPr>
        <p:spPr bwMode="auto">
          <a:xfrm>
            <a:off x="307975" y="-152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txBox="1">
            <a:spLocks/>
          </p:cNvSpPr>
          <p:nvPr>
            <p:custDataLst>
              <p:tags r:id="rId4"/>
            </p:custDataLst>
          </p:nvPr>
        </p:nvSpPr>
        <p:spPr>
          <a:xfrm>
            <a:off x="685801" y="1447800"/>
            <a:ext cx="7619999" cy="5029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To implement Hilbert’s theorem-proving:</a:t>
            </a:r>
          </a:p>
          <a:p>
            <a:pPr lvl="1"/>
            <a:r>
              <a:rPr lang="en-US" dirty="0" smtClean="0"/>
              <a:t>Church and Turing, without knowledge of each other, independently prove that a mechanized algorithm or computer approach to computation cannot calculate all numbers</a:t>
            </a:r>
          </a:p>
          <a:p>
            <a:pPr lvl="1"/>
            <a:r>
              <a:rPr lang="en-US" dirty="0" smtClean="0"/>
              <a:t>Alonzo Church devised a </a:t>
            </a:r>
            <a:r>
              <a:rPr lang="el-GR" dirty="0" smtClean="0"/>
              <a:t>λ</a:t>
            </a:r>
            <a:r>
              <a:rPr lang="en-US" dirty="0" smtClean="0"/>
              <a:t>-calculus definition of algorithm</a:t>
            </a:r>
          </a:p>
          <a:p>
            <a:pPr lvl="1"/>
            <a:r>
              <a:rPr lang="en-US" dirty="0" smtClean="0"/>
              <a:t>Alan Turing proposed a Turing Machine definition of algorithm</a:t>
            </a:r>
          </a:p>
          <a:p>
            <a:pPr lvl="2"/>
            <a:r>
              <a:rPr lang="en-US" dirty="0" smtClean="0"/>
              <a:t>‘Reject’ false theorems, ‘Accept’ true theorems</a:t>
            </a:r>
          </a:p>
          <a:p>
            <a:pPr lvl="1"/>
            <a:r>
              <a:rPr lang="en-US" dirty="0" smtClean="0">
                <a:solidFill>
                  <a:schemeClr val="accent5"/>
                </a:solidFill>
              </a:rPr>
              <a:t>It is shown that these two independent approaches are equivalent in power</a:t>
            </a:r>
          </a:p>
        </p:txBody>
      </p:sp>
    </p:spTree>
    <p:extLst>
      <p:ext uri="{BB962C8B-B14F-4D97-AF65-F5344CB8AC3E}">
        <p14:creationId xmlns:p14="http://schemas.microsoft.com/office/powerpoint/2010/main" val="2512455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301750" y="152400"/>
            <a:ext cx="6394450" cy="1143000"/>
          </a:xfrm>
        </p:spPr>
        <p:txBody>
          <a:bodyPr>
            <a:normAutofit/>
          </a:bodyPr>
          <a:lstStyle/>
          <a:p>
            <a:r>
              <a:rPr lang="en-US" dirty="0" smtClean="0"/>
              <a:t>How Does the Story End?</a:t>
            </a:r>
            <a:endParaRPr lang="en-US" dirty="0"/>
          </a:p>
        </p:txBody>
      </p:sp>
      <p:sp>
        <p:nvSpPr>
          <p:cNvPr id="4" name="AutoShape 2"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2"/>
            </p:custDataLst>
          </p:nvPr>
        </p:nvSpPr>
        <p:spPr bwMode="auto">
          <a:xfrm>
            <a:off x="155575" y="-304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g;base64,/9j/4AAQSkZJRgABAQAAAQABAAD/2wCEAAkGBhQSERQUExQWFRUUGBgYGRgYGRwYIBgXGBsXFxgXGBgYHCYgGBkjGhgUHzAgIycpLSwsGB4xNTAqNSYrLCkBCQoKBQUFDQUFDSkYEhgpKSkpKSkpKSkpKSkpKSkpKSkpKSkpKSkpKSkpKSkpKSkpKSkpKSkpKSkpKSkpKSkpKf/AABEIAPkAygMBIgACEQEDEQH/xAAcAAABBQEBAQAAAAAAAAAAAAAEAgMFBgcBAAj/xABFEAABAgMFBAgFAgUBBQkAAAABAhEAAyEEMUFR8AUSYXEGBxOBkaGxwSIy0eHxQlIUI2JykoIzNENzsggVJDVEg8LD0v/EABQBAQAAAAAAAAAAAAAAAAAAAAD/xAAUEQEAAAAAAAAAAAAAAAAAAAAA/9oADAMBAAIRAxEAPwC5qluMmjiZVXOtPD7tC0sa+EAxuNptUhpScfDvh5Yb7Ze0MTFcPvzgObhz7oUoHP217R5vPXfHWZ4AZT+8cCcH1x1WHlAAUv14tnDChlffT2gCJeD4VjylhtDXKHbJYVrFaBsaUzbCDEbOTjXGuqCAjkTXp61bw9IVuKwfwPh9ol5UgAlgKarqsEgN9ICAXKWHcXD7Qyp2u1nq+Jy1E336y7ojZgJFaUw9j75wAyKvHgrj3ekemS720/oIAm20prhx1TlASkuXn3a00LCGqAz6POArHtFKi1xyOvSJJCa6w9TAdTeOOtGHyKa13wyrLXBj73Qsm78PrOASgU+keVQa0I6i7nrRzhC1+/0gEb70bx1+IaVg+tYw430NNeEImiuvDiYBCRhg+ceKeCvCHAgRwyU5J/yVAEgPdyhKpp1r8Qpr9cITNRdANKVRzDQINdV9oWuZeGuhveYwChfTXOEqfhrD7Qz2zazhcuY4ugFdiSWA4a1SJWzbMCKlidfeEbGs9Ss8h3xIrQSQctV+kBzc99cY4ZbPD26YSoUgGEjuGtPBDUwhBTX1jwVVoBiYhwQ7wFaJVzd+MSEwU+v2hlUs1GtcICItJIfjp4h7QgqfhqmqxYZ0qhvPdlERbLOS5FMaa84CDtEtjTywib2BtcqG4uih5iI61S6V1rOA7PMKJiVdxwofSAuoVlV9aGEOmc+GGn1SBpQu1+IdSWvgFom3OO/3+8JmKro+GqwpiTrD1jykaHt7QCCj8XQyoV1zDQ8UZcPq8dKa8NeR8XgEAPfjrQzjxTyh8oDVw1WFgD+rXdANoDPDcwVpqkElLQgpfTQAU9Jv0H9eUDkUF8SS0wBOILj8PADkQoFoc3Phv5d1ISDr8+sBZNmoaUnjnDzvCLOhkJvuDQ+mUa60IBoni8dD3RAbd6wLFZHCpnaLH6JfxEHiRRPjFA2t14Ta9hIQgYKX8Z4UDCA1zsqmPLWlIqQkcSB63x88bQ6x7fNPxWlaRkhkDuYPFbtW0JkxRK5i157yifUwH01adv2aWPitEoCt8xPsYFndMbEkf71Jc/1j6x8wTJjw0pUB9OjpDZpny2iSaYLTd4+kN2q0pLsoF+Ir4R8xQ7JtSkkEKIbjAfQNqmBQdKgriCDzux8oj5sgs9depjKtgdNZ9lBSkhSCpylV1b2N4i+bH6w7NaGSsGUs5lwTzHvAaHsxe9KScbuWvOCtzWu+BujwBSWOL0xfF/eJbsq3Y67r++AaCaa8PtHMta9oLpoYawhgobiMfSAaXhrnCECsOqD1+/5hKGwz1f65QCd4+f41iIcE7h5CGlHw1p4Syf6fA/WAJAfwhRPlWHAmEKSzDP2ygGrQl6tWBeyapg1VR9DCChxrQgI6ahsacsfrDKqHPzrBk5GGHh+PrDKkGj44QFjsc4dilSiAAlyXoALy+AjEesHrUmWmYuTZVlEgHdcUMzMk5cBB3Wt05mS5SbFLdIUl5in+YYIDXDPOMnsp8IA1Mx7y7CvM1EJKnbDWMIlzHIAFD3BoUZZf4i3AUpzgGpixWGDODn7wV/D1uGsoSqXcA1HyugBVzAc4aUcIOlbOUr5UqJ/pD+DCDJ3Re0qNLNMF1AhXk7mAgo8IkZ/R+0IfekzBzQfpAkyxrT8ySOYb1gErbC7jCUqrDqJSdwkqZQNEteM3hgQGr9TvSpYnfw0xRUFAlD4EYVwbwjYDidcY+Z+h9sMu2WdWSx5kAv4x9KoU7V5QC9861+Y8Jl+fprzhtL/jVOfdHlK1rCA6qZl5ekNqWHcXeuvIw0tT619Y9vkAe/Dh7QHu2x5mFdvx8oY3ues8zwh0Tjl5/aAMf6QhSoVNpA0yY9PbXhAOBeLwkTaX6+kMClH1jHU6+sB2afu4hlIzhxcp4ROoIDH+uCR/4hCv6G8zFKsVl3hUE5DCNG6xdmLtNpkypaSpZFAkPefIRaOjPU7LlpSq1K31XlCaAHJSr1cg0Bl2yej820kCVKUsuzJGGZNwEX7YvUussbRMEsftR8R5PcPONWsFilyUhEpCUJySAPS8wR2cBTrF1W2CXfLUs5rUT5BhE7Zei9ll/LZ5Qp+wHvcjziWTLhYEALIsqE/KhKeSQOGEPgD2hahCkpgGlyh584FtGzJMz4Vypa/7kg+0GLPlDYD68PtAVi39Vmzp3zWdKf8Alko9IgrT1B2FXyrno/1BXqI0kCF7sBkUzqDSlQVKtKgQQWUl2N+BjRJez1pA/UwY1v4Npol1JMcAYvARJlF6j768oamga5XxPEUiO2jaZCA8xaEtiSA3jfARhp461jDKrta+sBWnpdYX3RaEkvgCa8wI4jpHZVMEzHwYBTnxGeMAWuXjyFOOqQ8lR4f5N5YQvc9H1kI92Y0BAPzpvCGQu+EzppvEJlkjCA6ZOcdCK608OJU8KSGvgGQO+G1SySwBJ9eP3glMkrUyavf9+ES1jsYTXHP6cIATZWwkSlqmMDMXQqOA/aMhnnEhNRD4TCVpwgGSGHLVIUlVID2rtiTZUb8+aiWkfuIHcAanujPNudfVllEps8tdoI/V/s09z1I7oDT7qwgq1q+MAt3XzblOJaZMsYMneI71fSIWf1t7TUP943f7UpHtAfTSWhW7WPldfWRtE/8ArJvcW9BAk7phbZnzWqef/cV9YD6wmTUi8gcyB64QJM25Z0fNOlJpitI94+S5u0Jq6rmLV/con1MJHE3+YgPqK09ZWz5d9qln+11P/iIibZ12WFNEdrM5JbzVfHzrLWXGrofZxl+MYDY9o9foA/lWYEsKqXddQgC+KzbOu+3LJ3Oylj+lLkd6yYobXvXlAm7f+YCzW7pzbJz9paJpBw3mA5AUiPFpUuqiSeJMASpW8NX8coOs6a3XZfSAl7FLYAvVotfR9CjNlgYqB5VcvFWs0pma+uvtGl9BtkFI7ZY/tf19YC5rHiQ92uENHv8AD7Qm0THGtUjjD+ruf6QD6ZeVGxaEdhnRvSJBcptcoG3D3m6AHfQ8YIslkUvlmYIsOy3qs9w1SDrTbZcpLzFolpH7lJSw7zAdk2MJDDxzeHeyEUna3XPs2RQTjOVlKSVV4qLCKF0h/wC0JOWCmySRKyXMO8rmEigPN4Dadq7Xk2aWZk+YmWgfqUW8BeTyjGemnXypRVLsCd0XdssV5oTcOZrGWbZ2/Pta9+0TVzVZqLtwAuA4CI+AL2jtWbPWVzpi5ijisk+GUCQ5Js6llkpKicAHPhEgro5aEjeMpSQcSC3pAB2axqXdBidhqIcEeI+sIR8JYuAaFuI9Xi79GOjFnnyitA376qvB9hAV+ybAlD51J/yxBzeHZmy5aSQAkg/qd+LXxKbcTKsiay0qyDYxEbD2em0LClkSkVfdFyffugG/4JA3gAnC4P3uYQnZ43qpDcu7uwi8bO/hbMjel2dK0/EO1nL3EndvAABMRh28ianfVJ7NG8zpIUB5P3wFXm7MbBru/wCkeVY3AAAvriaxN2tad8JINapN4Uk4pPlWsFI2Oe76wFemWbdSxGFM+fGIqZLLnB84t1rsNQ7UOPGkAStmJqVF2JbO/wC0BDWayra67urEvs6xlagwqeEG2iy76SBQ1jSegHR+X2KZqkgqPk2WUAB0Y6CktMnBheEnPiPaLx2TUAYa8YNKw3L6QOpVa3XfQesAHMSfPXPmY4Acj3E+UOWhQ1r8QxvcU/5QFhWCYzLp/wBaNosFpMiQiW4CTvrBUS+Qdg0am2GnjFevfZZEyRPF26UE8i45UeAqm1etnaU53tK0DKWBLb/GvnFWtu0Jk1RVMWpZP7lFXrA8cgPR6PR6A9D1ns5UUjMgcnxhoJi+7A6Nb0hM5SCxG8GZzeAyXfg8BD2OZM3uzs4UiWFMVIYLW15K8KYCFW3YNoCwlAWQS4mb5NP6qsIvGz7PKly2MspUf0kV/EOIsylD4ZbcVF/BI5wFPVsJRUUqIWkgfH+oEC/exD55xoPQTYQlSPhBq5JOJz8IDlWJCEXFUxR3EAVdZu7gKxoWydndlKCbyEh7sh7wGSdL9mmaFhhvI+JI4A3eAhrYUpMxCf5Ye4nlwxxpEt0gmqTPUpmr5c4A2ZYZiFGZIO8MUZYsOD1gLLNSJsrs1y5akMAAButybGIhdkCEBCUpSA7AVJPM6ESJ20lQIVLmJUKVQamlAcoEs8tJmgqQtYeqSopBA5QA1hsYmfCwKQSSSHZ2qk4AnHhBFrliWCw4ZVurE0FS00ACSouQHIGQrUgDOIPbALnhXPk2cBDTKk1o2vakRZtbzdzdcJ/6ol0ngc4C3UmaSfLzgClyGS/KNU6FStyyIcX1HOtfvGeSUdomWhqqLed/KNcs9kEuWlA/SG8PvAIJAD+H21wgWeup/Gh7w/MYi6uvzA06aBrw8oAWYS2vP6Q1/FEUrD6lCkI3+I8YCznGIPpb0cRbJC5S/wBVxyIuIiceEKFDAfMvSDoFabMsvLKkC5SQ4+sVxUhQoUnjSPrMyARWoPtdAU/YMhY+KSg9wrxgPlcyiMI4Ex9MK6CWQ/8ABT4D6QHaOrmyH/hAXVZrsRAYbsbZpXLmKIcXfgxo/V7Zmk7qkjeSaYkAYcb7olNqdCUSEHskug3gevD3grozsjsWJBO+McCbgcoAy0bC7ZWb3P7HOHLH0EqB2iqcS3ccYsezJDAkgd9O4CJFcwJS+vD2gImzbGkySEoSCu9zVsy50Hg4WMlBrfx13xE2ObPmC0LkpTvXIK6AnJ8YhJW17WmSvtQnfDgbrsc78sKwET00QgFSXDjWjEHsvaBs5RMwuUMwdd8VbpNt6ZMmlid5y/N4a2NYZsyZuzJikihIU9QDxgNosc+XODgOeXDVIFtAShdzhtNqkL2HaZaZYTvJdme57oD2vaHLg0wN98ByetJBUA1ftrKK1tCa4cm71fPnEtKJKWwN3d6xB2mWe0Z9XvABKWUsDec/SJWXZx2YLDjzhiydHZto3ly33pI3939yXYgd3pEls6SqaEy0JJUSA1aC6uTecBZer/o+5/iF1CaJDCpzbFou01Q41/MI2fZBKlJli5IA13wmaXJv1rugBJyafTVOZgKcrWrhEktD9/31wgKdIf1gAnrrXdHCf7vAQqZLY3fjhqsNdl/d3EQFvCI7uius4bA1xh3fMAxOlPDcqVwghUI3da9IBKk0PfCSnWvWHmhEAFPs29Qi8a/MBTEpTLIJA3R4gYh8ImVSqRH26xhQYimr4BzZdp35aVC5QHpXlHdrTkpRUmpal/hDOziG3bim7KIvpOopSC4c3cvYYwCrVtxpe6wSmgSAceJiMNuBkTDMSEpUyRgd0n4l8HHh3xTdp9J1rWmWJRmEXITjWhU1wOUTaOjO0bR8S0BIUAkpKwAE4BgOUA/JsNm7ApmJSSFKAUQHLBvmirWqalBICgkpDpZRJCaOOXOLRbure2Wgp7abLQlAAZLmg8BFf2p1a9mSTNWpRGDCjMw4XQBOzLVKHzzTvG6jX4jhSCrTaCLyCMKMxFW1fFXs3Qhbg9oQxcPzzyi1SNl/ydx/5iAkpBe7NIuAaAFRai1M34XUH2gCexO8aM5B4j1EPzUbhqXa8ca0pnEVbLRUioJOucBe+qwk2iaqh/lj/qGuEaEZCQSUpAxLBvMcYz/qmYzJuYQn1LxoqxU6wgGjCFY4/TH8R1esIQpbXQA02+uf45wDPmueWtGJGar00IjZla4ZtfryMAwtV58Pt9YDUQ/6YfmHWr4HKNaEBcimFJTHifKOBUAlQvEKly2hTw6RANhArCVa17QtWsYaXAKK6a0YYnJBFcY7vU8o5Mlvr2xgAZKGWfGObasiTKKlB2D+F/dDk90qCu/w9Y9tNJUkbo+b80eAD6L7Ckype+EDfWSonEZDg0T08FqHwy9oDkTUoQE3M5LYE3V4wb2RIbhowAn8L+5RJLkB7xTTRA9LJe4sKA+HHhkdUEWe0WYlSDX4QoX5iAtuWUTZRJwH2L58oDPhbiSSb6vdhi+PtBe0pY7JMwEOEkqAwHfhpohrZs8II+PkcOAP0iNt22ClLTF/Cn4Q3xPwd68HgE7Q2gFOSwJcHj9Dxit2/aAK90M4x4ZccYj7TtAuSCQVYZOIaschc5aUoDqUWAzfGkBZEben2bcnyFEBJYkVBuISoRtXQ7pci32cLAaYlgtPHMcD5RQNtdERZtkKSpiuilHjk+QiqdWnSv8AhLSlSj/LV8K+RxbgYD6CWlhWB1oOqfiCwtK0hSS6VVBGIOMNTDTL38YACeaV4/d4AnqvbHTU9MolLQmn09vrEdPTjAAqN9+fP6+jQ0/P/KHFTAQdd3DlAygHNR4geUBe1ohKUiFy0+eqQrdgObues44FUjjRwnLlAdJPpDZGtXQp63tCN3XvAKS3OPFDco4VZQ3OnBIdRAAxeARa0gJJNAAX5CI7Ydu7azJngDd31gcgWHOKd066wkGWqRIO8VBlKGXOLl1a2Yf91yAahQUf8lKgOqPZuVElKi4OVcRB52qkLFaN607yIfXs4gFNFJ43tkftFPtkibIUqYFEht1jlgfO6AsA20hM9Usne3mKchTPxiHm9Ii04gMhlM+BALDkw84qs7bLzUr/AFIUH3qZvW7EUwiF6XdOHlmTKvG8l8HWHGFWY14gQDM/a3aSlzCWKahizXgUx+8Ua17VUTupJ3b2OeLPCUzpimlpdRP6U1JPdFy6LdU02cQu0Hs0U+EVUQ30gKpsXYs61zOzkIK1qPcBiVG4CN56D9XkuwoBIC5xHxLyzCcucTPR3o5Ks0vckywgY0cnio5xOhG6MvtxgM863bcmTYikn4ph3QOcYBKmVYUi59aXS3+Mti0oLypZKU8SKb3GsUmA1bq86zjZwmRPrKoATejlmHwjY+0TMSCghSTcRUcI+S0zC91aRYtg9N7TZT8ExQA/SS4woxwgPoqaMNaOcRlolFxlXXCK50a605doZE8bi8xUHidNFvUxDguL3vz8YCIm2dhc2tPAhH9J8BEzamo3DX3gE2c/tHiYC4p1zjsKSmsdIgGVIaEKlU1fBQRA1stkuWHWtKQMVED1gFS5cI3WMU7bnW1ZZIIlvNUP23BszGc7e62LVNcJ/lJOV5EBqHSfp5Z7GCHCphdkipB1jGPdI+nU+1lTlk/tBo2ZirrtKpiyoqK3JqamudYVKWRhS65n5wBslZ3SSTQX91zZxu3U1toTtnolv8UlxzSSSD4uIwKctpZzrdgO+NF6qLWqSpg9AL8UqG81IDdYZn2ZKrxHrJaQtINxOGUPKgKTt7oEiZVJSHP6qMc6XxVJnUtLWveM6Yp/9I+p5xrFrs4IGYP5hcpAgKTsLq6lWb5EJHEavizSNnhIZrtN94k9yEzGAJUQAA5JoABeSTcIBEtAAjOuuHp0LLZzZpSv504MWNUIxJyJhrp/1tiQDLshBVUFZFAbvgrhWpjBrdb5k5apkxZWpRdRUbzeXgB5quP5joRy1SEmFA5/iAVutlWkKTy4whUtq14azjqZZLjKp8vKALlLa578O6Lz0S6wJshkLJWjIm7lGfomcfu/tBcpT4M0B9C7L2zJtKQpCg/7cXESG7y8DHz5s7aUyUoFKm48sItSOsa1MPjPlAbtbNpypX+0WlPMt6xUtsda1lkuEHtFDK7xjHbbteZaFKWtalVqTdXhEbaLhwv9YC9bX65bTMJEoCUMxU+JpFE2htydPUTNmKUf6ifxAqi+DA4GtM4YmzB9Dww+sAqdaCH019zQHMmlZYVOsYTPmvq/OCtnyQASaC7LvugHZMgoSGvxPOl/fD0tF9LsfviYcl1Jago3deTHgtuJNw1hADW1XwMMg9dXxdti2zsZlmVXcnSkjMOinuIpm0XTLNzqYnN+GVI0/oPsBM+x2YTHZRUgHJ00I40FMYDS9ibR3paXd/EnC/H0iX/jg7GKdMXMsKUoJSrAK+2PLMwBP6Sn5VMQNNS88KQF42vtyXIlqWt6BwBergl74j5vTKSlCVEKqASAHKQQ9WMV6RtpM/4FOoj5RvNxILkAEZ1YQ9atmpmqdwpJvD0pShwFGJDcxASU/p8ht6XLWtGKvlr/AEg31x9YgNu9NUTpHaBe6ggsk0+JN6SKuoGjcjcTBNulhEtZKmSlJelQOGfv/VhjHSHaYK1JlvuFT34mhPCAjukVuM6ZvMAHYAZaa+IqZZlBRofHlEluOp/Dnf4w7aJZKErd3Fedx8xARJs5yu43feGylqEcvGDJYpR+TwsSQGe98rtVgBZsrnW4e8clLd+LeEOWu+p4ekIspMAvsuZ8/CCpCQ+PPDXrCEHBq394e+HCa3NjlAFIrdeND0jxkHh5/WHbImmDF38cII3OXj9oD2zlAywo0r7jzhq2m9r9UrdSjR3ZEz+WR+0nKusoRtKdcaCtHu1xgI+YpiT7NEfapsEz5pJZ3vb6e8CTL2N8BySgm64ZxL9sN13F1w4emEA2QM2TQ2qUkm6r/iANVMcskgjEauguSgboOJZzrCBrHZt0boqog14ljc8G2eV8OD8NaaAD2upktUm7ujd+rywts6xn+sF+YMYRtigZ6i4DLOPoDopO7PYtlmftEtR/yYk9zwD/AE0RvKYZCpuGeN2bNxJdozTbBUJolB+0JYXOxoBhu1w+EcDGl7ZtyCkzCWDlQOTUChR34hzd8QiC2LsEqUbStLLmH4LvhQbgwdiq+jqa8G+Ad2LsAIQm8KWPjL4/subuZ80ktExZpTexGLUvrdnhmiHUSWDX+bjICobgxGaUxVemnSv+FQUSy8xd+SEG5jWpwqWwOEBC9Y/SkMqRL+UfORiafCPU58bzm+/vUJ4j8vBNvtBWSWIpcfvA0mS+Aq1TeMYB+y2fE/Wt0D7TtSkJAHykqFRjf7mDETbgC2D8uEJt6N+UpLXAKFMRWmdHgBLFKnLSFJCQMOJj1pMwFiQ7OaaLwVsK0/yr/lpXCvnDFtnBRPnygIqr5nv8Yfs8upLYY910eQpy3HGC5SRdVzn5e8A4gYhr6+ecOKTdiGL8OEIE9qVzduEPpVRmuqdYwDdlmCgxyF+JiTTcK+X2iHSd01Ix9aQem2AABjrvgGNjzXSoXMXPmad4hO0mHg4wd73gXYl6+6CdrYf6vWAi1KrR8KQmYoMM/wAR2bcOX0hubf3mAIs6WS7F/thHZBoFKrXHhkTDn6O/6w0q5HM+8AWibXfNTdQ0h6RNIJe71e5myiPsuEGD5oBvaiXSOeP4j6K6BWZNo2JIlvRclSHyLqD9xYx887R+RP8Ad7CPobqh/wDKbPyPqYCAkyRaOzQsndlFly2LKmIJBSzfFUPcunOLZLmAgXM3MNi14anEDJMViX/vO0v+en/64tE79X/Ol+kBDdK+kKbLKqXUflSavkcacf8AFWEYntLaK5s0qKnKySo5nEnOLt1nfMOZ9Yzqb8xgObrm+mHdxe6FyktdcbxnyJhMr5T/AKYblfIn+4epgDkoFainc2MdtKkoZRpu+31Bji7j3RFbXu/1fSA9syYwUWd8G5RwzQXd6w3Y/k7/AP8AMekY6zgF8vY+fhD6ZgvxbyygFHy64QQcf7TAEFuVPbDlHppLUd/Ixz6H/wCUdnf7NPM+0AwFfE2Pdp4mU2YEPvs/ExCD5v8AV7ROSflTyHpAf//Z"/>
          <p:cNvSpPr>
            <a:spLocks noChangeAspect="1" noChangeArrowheads="1"/>
          </p:cNvSpPr>
          <p:nvPr>
            <p:custDataLst>
              <p:tags r:id="rId3"/>
            </p:custDataLst>
          </p:nvPr>
        </p:nvSpPr>
        <p:spPr bwMode="auto">
          <a:xfrm>
            <a:off x="307975" y="-152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txBox="1">
            <a:spLocks/>
          </p:cNvSpPr>
          <p:nvPr>
            <p:custDataLst>
              <p:tags r:id="rId4"/>
            </p:custDataLst>
          </p:nvPr>
        </p:nvSpPr>
        <p:spPr>
          <a:xfrm>
            <a:off x="533400" y="1447800"/>
            <a:ext cx="8077199" cy="5181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Too bad </a:t>
            </a:r>
            <a:r>
              <a:rPr lang="en-US" dirty="0"/>
              <a:t>Gödel </a:t>
            </a:r>
            <a:r>
              <a:rPr lang="en-US" dirty="0" smtClean="0"/>
              <a:t>proved that the whole thing is a waste because Church and Turing’s models could never fulfill mathematicians’ desire for a complete, consistent theoretical framework.</a:t>
            </a:r>
            <a:endParaRPr lang="en-US" dirty="0"/>
          </a:p>
          <a:p>
            <a:r>
              <a:rPr lang="en-US" dirty="0"/>
              <a:t>N</a:t>
            </a:r>
            <a:r>
              <a:rPr lang="en-US" dirty="0" smtClean="0"/>
              <a:t>obody ever cared about Turing Machines ever again.</a:t>
            </a:r>
          </a:p>
          <a:p>
            <a:r>
              <a:rPr lang="en-US" dirty="0" smtClean="0"/>
              <a:t>THE END.</a:t>
            </a:r>
          </a:p>
          <a:p>
            <a:endParaRPr lang="en-US" dirty="0"/>
          </a:p>
          <a:p>
            <a:r>
              <a:rPr lang="en-US" dirty="0" smtClean="0">
                <a:solidFill>
                  <a:schemeClr val="accent1"/>
                </a:solidFill>
              </a:rPr>
              <a:t>No! We found a way to cast a limitless supply of things humans want to do as </a:t>
            </a:r>
            <a:r>
              <a:rPr lang="en-US" b="1" dirty="0" smtClean="0">
                <a:solidFill>
                  <a:schemeClr val="accent1"/>
                </a:solidFill>
              </a:rPr>
              <a:t>math</a:t>
            </a:r>
            <a:r>
              <a:rPr lang="en-US" i="1" dirty="0" smtClean="0">
                <a:solidFill>
                  <a:schemeClr val="accent1"/>
                </a:solidFill>
              </a:rPr>
              <a:t> </a:t>
            </a:r>
            <a:r>
              <a:rPr lang="en-US" dirty="0" smtClean="0">
                <a:solidFill>
                  <a:schemeClr val="accent1"/>
                </a:solidFill>
              </a:rPr>
              <a:t>problems that TMs </a:t>
            </a:r>
            <a:r>
              <a:rPr lang="en-US" b="1" i="1" dirty="0" smtClean="0">
                <a:solidFill>
                  <a:schemeClr val="accent1"/>
                </a:solidFill>
              </a:rPr>
              <a:t>can</a:t>
            </a:r>
            <a:r>
              <a:rPr lang="en-US" dirty="0" smtClean="0">
                <a:solidFill>
                  <a:schemeClr val="accent1"/>
                </a:solidFill>
              </a:rPr>
              <a:t> solve</a:t>
            </a:r>
          </a:p>
          <a:p>
            <a:r>
              <a:rPr lang="en-US" dirty="0" smtClean="0"/>
              <a:t>Netflix streaming, Facebook, iTunes, Angry Birds, </a:t>
            </a:r>
            <a:r>
              <a:rPr lang="en-US" i="1" dirty="0" smtClean="0"/>
              <a:t>Toy Story </a:t>
            </a:r>
            <a:r>
              <a:rPr lang="en-US" dirty="0" smtClean="0"/>
              <a:t>and </a:t>
            </a:r>
            <a:r>
              <a:rPr lang="en-US" i="1" dirty="0" smtClean="0"/>
              <a:t>Finding </a:t>
            </a:r>
            <a:r>
              <a:rPr lang="en-US" i="1" dirty="0" err="1" smtClean="0"/>
              <a:t>Nemo</a:t>
            </a:r>
            <a:r>
              <a:rPr lang="en-US" dirty="0" smtClean="0"/>
              <a:t>, Skype, </a:t>
            </a:r>
            <a:r>
              <a:rPr lang="en-US" dirty="0" err="1" smtClean="0"/>
              <a:t>etc</a:t>
            </a:r>
            <a:r>
              <a:rPr lang="en-US" dirty="0" smtClean="0"/>
              <a:t>, </a:t>
            </a:r>
            <a:r>
              <a:rPr lang="en-US" dirty="0" err="1" smtClean="0"/>
              <a:t>etc</a:t>
            </a:r>
            <a:r>
              <a:rPr lang="en-US" dirty="0" smtClean="0"/>
              <a:t>—</a:t>
            </a:r>
            <a:r>
              <a:rPr lang="en-US" dirty="0" smtClean="0">
                <a:solidFill>
                  <a:schemeClr val="accent5"/>
                </a:solidFill>
              </a:rPr>
              <a:t>all just mathematical calculations on 0’s and 1’s!</a:t>
            </a:r>
          </a:p>
        </p:txBody>
      </p:sp>
    </p:spTree>
    <p:extLst>
      <p:ext uri="{BB962C8B-B14F-4D97-AF65-F5344CB8AC3E}">
        <p14:creationId xmlns:p14="http://schemas.microsoft.com/office/powerpoint/2010/main" val="323293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a:bodyPr>
          <a:lstStyle/>
          <a:p>
            <a:r>
              <a:rPr lang="en-US" dirty="0" smtClean="0"/>
              <a:t>TM VARIANTS</a:t>
            </a:r>
            <a:br>
              <a:rPr lang="en-US" dirty="0" smtClean="0"/>
            </a:br>
            <a:r>
              <a:rPr lang="en-US" dirty="0" smtClean="0">
                <a:solidFill>
                  <a:schemeClr val="accent5"/>
                </a:solidFill>
              </a:rPr>
              <a:t>3.2</a:t>
            </a:r>
            <a:endParaRPr lang="en-US" dirty="0">
              <a:solidFill>
                <a:schemeClr val="accent5"/>
              </a:solidFill>
            </a:endParaRPr>
          </a:p>
        </p:txBody>
      </p:sp>
      <p:sp>
        <p:nvSpPr>
          <p:cNvPr id="5" name="Text Placeholder 4"/>
          <p:cNvSpPr>
            <a:spLocks noGrp="1"/>
          </p:cNvSpPr>
          <p:nvPr>
            <p:ph type="body" idx="1"/>
            <p:custDataLst>
              <p:tags r:id="rId2"/>
            </p:custDataLst>
          </p:nvPr>
        </p:nvSpPr>
        <p:spPr/>
        <p:txBody>
          <a:bodyPr/>
          <a:lstStyle/>
          <a:p>
            <a:r>
              <a:rPr lang="en-US" dirty="0" smtClean="0"/>
              <a:t>Variety is the spice of life</a:t>
            </a:r>
            <a:endParaRPr lang="en-US" dirty="0"/>
          </a:p>
        </p:txBody>
      </p:sp>
      <p:sp>
        <p:nvSpPr>
          <p:cNvPr id="6" name="Slide Number Placeholder 5"/>
          <p:cNvSpPr>
            <a:spLocks noGrp="1"/>
          </p:cNvSpPr>
          <p:nvPr>
            <p:ph type="sldNum" sz="quarter" idx="12"/>
            <p:custDataLst>
              <p:tags r:id="rId3"/>
            </p:custDataLst>
          </p:nvPr>
        </p:nvSpPr>
        <p:spPr/>
        <p:txBody>
          <a:bodyPr/>
          <a:lstStyle/>
          <a:p>
            <a:fld id="{3F8FD467-8539-4C68-8397-87CE2AA2A606}" type="slidenum">
              <a:rPr lang="en-US" smtClean="0"/>
              <a:pPr/>
              <a:t>4</a:t>
            </a:fld>
            <a:endParaRPr lang="en-US"/>
          </a:p>
        </p:txBody>
      </p:sp>
    </p:spTree>
    <p:extLst>
      <p:ext uri="{BB962C8B-B14F-4D97-AF65-F5344CB8AC3E}">
        <p14:creationId xmlns:p14="http://schemas.microsoft.com/office/powerpoint/2010/main" val="1897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US" dirty="0" smtClean="0"/>
              <a:t>TM that can stay in place</a:t>
            </a:r>
            <a:endParaRPr lang="en-US" dirty="0"/>
          </a:p>
        </p:txBody>
      </p:sp>
      <p:sp>
        <p:nvSpPr>
          <p:cNvPr id="5" name="Content Placeholder 4"/>
          <p:cNvSpPr>
            <a:spLocks noGrp="1"/>
          </p:cNvSpPr>
          <p:nvPr>
            <p:ph idx="1"/>
            <p:custDataLst>
              <p:tags r:id="rId2"/>
            </p:custDataLst>
          </p:nvPr>
        </p:nvSpPr>
        <p:spPr>
          <a:xfrm>
            <a:off x="457200" y="1371600"/>
            <a:ext cx="8229600" cy="5029200"/>
          </a:xfrm>
        </p:spPr>
        <p:txBody>
          <a:bodyPr>
            <a:normAutofit/>
          </a:bodyPr>
          <a:lstStyle/>
          <a:p>
            <a:pPr marL="342900" lvl="1" indent="-342900">
              <a:buFont typeface="Arial" pitchFamily="34" charset="0"/>
              <a:buChar char="•"/>
            </a:pPr>
            <a:r>
              <a:rPr lang="en-US" dirty="0" smtClean="0"/>
              <a:t>New transition function:</a:t>
            </a:r>
          </a:p>
          <a:p>
            <a:pPr marL="742950" lvl="2" indent="-342900"/>
            <a:r>
              <a:rPr lang="el-GR" dirty="0" smtClean="0"/>
              <a:t>δ</a:t>
            </a:r>
            <a:r>
              <a:rPr lang="en-US" dirty="0"/>
              <a:t>: Q x </a:t>
            </a:r>
            <a:r>
              <a:rPr lang="el-GR" dirty="0"/>
              <a:t>Γ</a:t>
            </a:r>
            <a:r>
              <a:rPr lang="en-US" dirty="0"/>
              <a:t> -&gt; </a:t>
            </a:r>
            <a:r>
              <a:rPr lang="en-US" dirty="0" smtClean="0"/>
              <a:t>Q </a:t>
            </a:r>
            <a:r>
              <a:rPr lang="en-US" dirty="0"/>
              <a:t>x </a:t>
            </a:r>
            <a:r>
              <a:rPr lang="el-GR" dirty="0" smtClean="0"/>
              <a:t>Γ</a:t>
            </a:r>
            <a:r>
              <a:rPr lang="en-US" dirty="0" smtClean="0"/>
              <a:t> </a:t>
            </a:r>
            <a:r>
              <a:rPr lang="en-US" dirty="0"/>
              <a:t>x {L,R,S</a:t>
            </a:r>
            <a:r>
              <a:rPr lang="en-US" dirty="0" smtClean="0"/>
              <a:t>}</a:t>
            </a:r>
            <a:endParaRPr lang="en-US" dirty="0"/>
          </a:p>
          <a:p>
            <a:pPr marL="342900" lvl="1" indent="-342900">
              <a:buFont typeface="Arial" pitchFamily="34" charset="0"/>
              <a:buChar char="•"/>
            </a:pPr>
            <a:r>
              <a:rPr lang="en-US" dirty="0"/>
              <a:t>Can we prove that “</a:t>
            </a:r>
            <a:r>
              <a:rPr lang="en-US" dirty="0">
                <a:solidFill>
                  <a:schemeClr val="accent5"/>
                </a:solidFill>
              </a:rPr>
              <a:t>it does not change the power</a:t>
            </a:r>
            <a:r>
              <a:rPr lang="en-US" dirty="0" smtClean="0">
                <a:solidFill>
                  <a:schemeClr val="accent5"/>
                </a:solidFill>
              </a:rPr>
              <a:t>!</a:t>
            </a:r>
            <a:r>
              <a:rPr lang="en-US" dirty="0" smtClean="0"/>
              <a:t>”?</a:t>
            </a:r>
          </a:p>
          <a:p>
            <a:pPr marL="342900" lvl="1" indent="-342900">
              <a:buFont typeface="Arial" pitchFamily="34" charset="0"/>
              <a:buChar char="•"/>
            </a:pPr>
            <a:r>
              <a:rPr lang="en-US" dirty="0" smtClean="0"/>
              <a:t>Given: the transition diagram for a TM with {L,R} Want to show: construct an equivalent TM that only uses {L,R}</a:t>
            </a:r>
          </a:p>
          <a:p>
            <a:pPr marL="342900" lvl="1" indent="-342900">
              <a:buFont typeface="Arial" pitchFamily="34" charset="0"/>
              <a:buChar char="•"/>
            </a:pPr>
            <a:r>
              <a:rPr lang="en-US" dirty="0" smtClean="0"/>
              <a:t>Proof idea/example:</a:t>
            </a:r>
          </a:p>
        </p:txBody>
      </p:sp>
    </p:spTree>
    <p:extLst>
      <p:ext uri="{BB962C8B-B14F-4D97-AF65-F5344CB8AC3E}">
        <p14:creationId xmlns:p14="http://schemas.microsoft.com/office/powerpoint/2010/main" val="85679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US" dirty="0" smtClean="0"/>
              <a:t>Multi-tape TM</a:t>
            </a:r>
            <a:endParaRPr lang="en-US" dirty="0"/>
          </a:p>
        </p:txBody>
      </p:sp>
      <p:sp>
        <p:nvSpPr>
          <p:cNvPr id="5" name="Content Placeholder 4"/>
          <p:cNvSpPr>
            <a:spLocks noGrp="1"/>
          </p:cNvSpPr>
          <p:nvPr>
            <p:ph idx="1"/>
            <p:custDataLst>
              <p:tags r:id="rId2"/>
            </p:custDataLst>
          </p:nvPr>
        </p:nvSpPr>
        <p:spPr>
          <a:xfrm>
            <a:off x="457200" y="1600200"/>
            <a:ext cx="8229600" cy="5029200"/>
          </a:xfrm>
        </p:spPr>
        <p:txBody>
          <a:bodyPr>
            <a:normAutofit/>
          </a:bodyPr>
          <a:lstStyle/>
          <a:p>
            <a:pPr marL="342900" lvl="1" indent="-342900">
              <a:buFont typeface="Arial" pitchFamily="34" charset="0"/>
              <a:buChar char="•"/>
            </a:pPr>
            <a:endParaRPr lang="en-US" dirty="0" smtClean="0"/>
          </a:p>
        </p:txBody>
      </p:sp>
    </p:spTree>
    <p:extLst>
      <p:ext uri="{BB962C8B-B14F-4D97-AF65-F5344CB8AC3E}">
        <p14:creationId xmlns:p14="http://schemas.microsoft.com/office/powerpoint/2010/main" val="402371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US" dirty="0" smtClean="0"/>
              <a:t>Multi-tape TM</a:t>
            </a:r>
            <a:endParaRPr lang="en-US" dirty="0"/>
          </a:p>
        </p:txBody>
      </p:sp>
      <p:sp>
        <p:nvSpPr>
          <p:cNvPr id="5" name="Content Placeholder 4"/>
          <p:cNvSpPr>
            <a:spLocks noGrp="1"/>
          </p:cNvSpPr>
          <p:nvPr>
            <p:ph idx="1"/>
            <p:custDataLst>
              <p:tags r:id="rId2"/>
            </p:custDataLst>
          </p:nvPr>
        </p:nvSpPr>
        <p:spPr>
          <a:xfrm>
            <a:off x="457200" y="1219200"/>
            <a:ext cx="8229600" cy="5029200"/>
          </a:xfrm>
        </p:spPr>
        <p:txBody>
          <a:bodyPr>
            <a:normAutofit/>
          </a:bodyPr>
          <a:lstStyle/>
          <a:p>
            <a:pPr marL="0" lvl="1" indent="0">
              <a:buNone/>
            </a:pPr>
            <a:endParaRPr lang="en-US" dirty="0"/>
          </a:p>
          <a:p>
            <a:pPr marL="0" lvl="1" indent="0">
              <a:buNone/>
            </a:pPr>
            <a:r>
              <a:rPr lang="en-US" dirty="0" smtClean="0"/>
              <a:t>What should the transition function for a k-tape TM look like?</a:t>
            </a:r>
          </a:p>
          <a:p>
            <a:pPr marL="514350" lvl="1" indent="-514350">
              <a:buFont typeface="+mj-lt"/>
              <a:buAutoNum type="alphaLcParenR"/>
            </a:pPr>
            <a:r>
              <a:rPr lang="el-GR" dirty="0" smtClean="0"/>
              <a:t>δ</a:t>
            </a:r>
            <a:r>
              <a:rPr lang="en-US" dirty="0" smtClean="0"/>
              <a:t>: Q x </a:t>
            </a:r>
            <a:r>
              <a:rPr lang="el-GR" dirty="0" smtClean="0"/>
              <a:t>Γ</a:t>
            </a:r>
            <a:r>
              <a:rPr lang="en-US" dirty="0" smtClean="0"/>
              <a:t> -&gt; </a:t>
            </a:r>
            <a:r>
              <a:rPr lang="en-US" dirty="0" err="1" smtClean="0"/>
              <a:t>Q</a:t>
            </a:r>
            <a:r>
              <a:rPr lang="en-US" baseline="30000" dirty="0" err="1" smtClean="0"/>
              <a:t>k</a:t>
            </a:r>
            <a:r>
              <a:rPr lang="en-US" dirty="0" smtClean="0"/>
              <a:t> </a:t>
            </a:r>
            <a:r>
              <a:rPr lang="en-US" dirty="0"/>
              <a:t>x </a:t>
            </a:r>
            <a:r>
              <a:rPr lang="el-GR" dirty="0" smtClean="0"/>
              <a:t>Γ</a:t>
            </a:r>
            <a:r>
              <a:rPr lang="en-US" baseline="30000" dirty="0" smtClean="0"/>
              <a:t>k</a:t>
            </a:r>
            <a:r>
              <a:rPr lang="en-US" dirty="0" smtClean="0"/>
              <a:t> </a:t>
            </a:r>
            <a:r>
              <a:rPr lang="en-US" dirty="0"/>
              <a:t>x {</a:t>
            </a:r>
            <a:r>
              <a:rPr lang="en-US" dirty="0" smtClean="0"/>
              <a:t>L,R,S}</a:t>
            </a:r>
            <a:r>
              <a:rPr lang="en-US" baseline="30000" dirty="0" smtClean="0"/>
              <a:t>k</a:t>
            </a:r>
          </a:p>
          <a:p>
            <a:pPr marL="514350" lvl="1" indent="-514350">
              <a:buFont typeface="+mj-lt"/>
              <a:buAutoNum type="alphaLcParenR"/>
            </a:pPr>
            <a:r>
              <a:rPr lang="el-GR" dirty="0"/>
              <a:t>δ</a:t>
            </a:r>
            <a:r>
              <a:rPr lang="en-US" dirty="0"/>
              <a:t>: </a:t>
            </a:r>
            <a:r>
              <a:rPr lang="en-US" dirty="0" err="1" smtClean="0"/>
              <a:t>Q</a:t>
            </a:r>
            <a:r>
              <a:rPr lang="en-US" baseline="30000" dirty="0" err="1"/>
              <a:t>k</a:t>
            </a:r>
            <a:r>
              <a:rPr lang="en-US" dirty="0" smtClean="0"/>
              <a:t> </a:t>
            </a:r>
            <a:r>
              <a:rPr lang="en-US" dirty="0"/>
              <a:t>x </a:t>
            </a:r>
            <a:r>
              <a:rPr lang="el-GR" dirty="0"/>
              <a:t>Γ</a:t>
            </a:r>
            <a:r>
              <a:rPr lang="en-US" baseline="30000" dirty="0"/>
              <a:t>k</a:t>
            </a:r>
            <a:r>
              <a:rPr lang="en-US" dirty="0"/>
              <a:t> -&gt; </a:t>
            </a:r>
            <a:r>
              <a:rPr lang="en-US" dirty="0" err="1" smtClean="0"/>
              <a:t>Q</a:t>
            </a:r>
            <a:r>
              <a:rPr lang="en-US" baseline="30000" dirty="0" err="1" smtClean="0"/>
              <a:t>k</a:t>
            </a:r>
            <a:r>
              <a:rPr lang="en-US" dirty="0" smtClean="0"/>
              <a:t> </a:t>
            </a:r>
            <a:r>
              <a:rPr lang="en-US" dirty="0"/>
              <a:t>x </a:t>
            </a:r>
            <a:r>
              <a:rPr lang="el-GR" dirty="0"/>
              <a:t>Γ</a:t>
            </a:r>
            <a:r>
              <a:rPr lang="en-US" baseline="30000" dirty="0"/>
              <a:t>k</a:t>
            </a:r>
            <a:r>
              <a:rPr lang="en-US" dirty="0"/>
              <a:t> x {</a:t>
            </a:r>
            <a:r>
              <a:rPr lang="en-US" dirty="0" smtClean="0"/>
              <a:t>L,R,S}</a:t>
            </a:r>
            <a:r>
              <a:rPr lang="en-US" baseline="30000" dirty="0" smtClean="0"/>
              <a:t>k</a:t>
            </a:r>
          </a:p>
          <a:p>
            <a:pPr marL="514350" lvl="1" indent="-514350">
              <a:buFont typeface="+mj-lt"/>
              <a:buAutoNum type="alphaLcParenR"/>
            </a:pPr>
            <a:r>
              <a:rPr lang="el-GR" dirty="0" smtClean="0"/>
              <a:t>δ</a:t>
            </a:r>
            <a:r>
              <a:rPr lang="en-US" dirty="0"/>
              <a:t>: </a:t>
            </a:r>
            <a:r>
              <a:rPr lang="en-US" dirty="0" smtClean="0"/>
              <a:t>Q </a:t>
            </a:r>
            <a:r>
              <a:rPr lang="en-US" dirty="0"/>
              <a:t>x </a:t>
            </a:r>
            <a:r>
              <a:rPr lang="el-GR" dirty="0"/>
              <a:t>Γ</a:t>
            </a:r>
            <a:r>
              <a:rPr lang="en-US" baseline="30000" dirty="0"/>
              <a:t>k</a:t>
            </a:r>
            <a:r>
              <a:rPr lang="en-US" dirty="0"/>
              <a:t> -&gt; Q x </a:t>
            </a:r>
            <a:r>
              <a:rPr lang="el-GR" dirty="0"/>
              <a:t>Γ</a:t>
            </a:r>
            <a:r>
              <a:rPr lang="en-US" baseline="30000" dirty="0"/>
              <a:t>k</a:t>
            </a:r>
            <a:r>
              <a:rPr lang="en-US" dirty="0"/>
              <a:t> x {</a:t>
            </a:r>
            <a:r>
              <a:rPr lang="en-US" dirty="0" smtClean="0"/>
              <a:t>L,R,S}</a:t>
            </a:r>
            <a:r>
              <a:rPr lang="en-US" baseline="30000" dirty="0" smtClean="0"/>
              <a:t>k</a:t>
            </a:r>
            <a:endParaRPr lang="en-US" dirty="0" smtClean="0"/>
          </a:p>
          <a:p>
            <a:pPr marL="514350" lvl="1" indent="-514350">
              <a:buFont typeface="+mj-lt"/>
              <a:buAutoNum type="alphaLcParenR"/>
            </a:pPr>
            <a:r>
              <a:rPr lang="en-US" dirty="0" smtClean="0"/>
              <a:t>I don’t understand this at all</a:t>
            </a:r>
            <a:endParaRPr lang="en-US" dirty="0"/>
          </a:p>
        </p:txBody>
      </p:sp>
    </p:spTree>
    <p:extLst>
      <p:ext uri="{BB962C8B-B14F-4D97-AF65-F5344CB8AC3E}">
        <p14:creationId xmlns:p14="http://schemas.microsoft.com/office/powerpoint/2010/main" val="128027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fontScale="90000"/>
          </a:bodyPr>
          <a:lstStyle/>
          <a:p>
            <a:r>
              <a:rPr lang="en-US" dirty="0" smtClean="0"/>
              <a:t>Multi-tape TM:</a:t>
            </a:r>
            <a:br>
              <a:rPr lang="en-US" dirty="0" smtClean="0"/>
            </a:br>
            <a:r>
              <a:rPr lang="en-US" dirty="0" smtClean="0"/>
              <a:t>Same power as single-tape</a:t>
            </a:r>
            <a:endParaRPr lang="en-US" dirty="0"/>
          </a:p>
        </p:txBody>
      </p:sp>
      <p:sp>
        <p:nvSpPr>
          <p:cNvPr id="5" name="Content Placeholder 4"/>
          <p:cNvSpPr>
            <a:spLocks noGrp="1"/>
          </p:cNvSpPr>
          <p:nvPr>
            <p:ph idx="1"/>
            <p:custDataLst>
              <p:tags r:id="rId2"/>
            </p:custDataLst>
          </p:nvPr>
        </p:nvSpPr>
        <p:spPr>
          <a:xfrm>
            <a:off x="457200" y="1600200"/>
            <a:ext cx="8229600" cy="5029200"/>
          </a:xfrm>
        </p:spPr>
        <p:txBody>
          <a:bodyPr>
            <a:normAutofit/>
          </a:bodyPr>
          <a:lstStyle/>
          <a:p>
            <a:pPr marL="457200" lvl="1" indent="-457200"/>
            <a:r>
              <a:rPr lang="en-US" dirty="0" smtClean="0"/>
              <a:t>Remember how adding a second stack to PDA made it more powerful?</a:t>
            </a:r>
          </a:p>
          <a:p>
            <a:pPr marL="457200" lvl="1" indent="-457200"/>
            <a:r>
              <a:rPr lang="en-US" dirty="0" smtClean="0"/>
              <a:t>Turns out you can add </a:t>
            </a:r>
            <a:r>
              <a:rPr lang="en-US" i="1" dirty="0" smtClean="0"/>
              <a:t>as many tapes as you want (!) </a:t>
            </a:r>
            <a:r>
              <a:rPr lang="en-US" dirty="0" smtClean="0"/>
              <a:t>to a TM, and </a:t>
            </a:r>
            <a:r>
              <a:rPr lang="en-US" dirty="0" smtClean="0">
                <a:solidFill>
                  <a:schemeClr val="accent5"/>
                </a:solidFill>
              </a:rPr>
              <a:t>it does not change the power! </a:t>
            </a:r>
          </a:p>
          <a:p>
            <a:pPr marL="857250" lvl="2" indent="-457200"/>
            <a:r>
              <a:rPr lang="en-US" dirty="0" smtClean="0"/>
              <a:t>Theorem 3.13 in your book</a:t>
            </a:r>
          </a:p>
          <a:p>
            <a:pPr marL="857250" lvl="2" indent="-457200"/>
            <a:r>
              <a:rPr lang="en-US" dirty="0" smtClean="0"/>
              <a:t>Proof: Simulate a k-tape TM using a 1-tape TM.</a:t>
            </a:r>
          </a:p>
          <a:p>
            <a:pPr marL="857250" lvl="2" indent="-457200"/>
            <a:r>
              <a:rPr lang="en-US" dirty="0" smtClean="0"/>
              <a:t>(Similar proof concept to how we simulated NFA in a DFA to show that </a:t>
            </a:r>
            <a:r>
              <a:rPr lang="en-US" dirty="0" err="1" smtClean="0"/>
              <a:t>nondeterminism</a:t>
            </a:r>
            <a:r>
              <a:rPr lang="en-US" dirty="0" smtClean="0"/>
              <a:t> does not change the power of finite automata.)</a:t>
            </a:r>
          </a:p>
          <a:p>
            <a:pPr marL="457200" lvl="1" indent="-457200"/>
            <a:endParaRPr lang="en-US" dirty="0"/>
          </a:p>
        </p:txBody>
      </p:sp>
    </p:spTree>
    <p:extLst>
      <p:ext uri="{BB962C8B-B14F-4D97-AF65-F5344CB8AC3E}">
        <p14:creationId xmlns:p14="http://schemas.microsoft.com/office/powerpoint/2010/main" val="241557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a:xfrm>
            <a:off x="457200" y="685800"/>
            <a:ext cx="8229600" cy="1143000"/>
          </a:xfrm>
        </p:spPr>
        <p:txBody>
          <a:bodyPr>
            <a:normAutofit fontScale="90000"/>
          </a:bodyPr>
          <a:lstStyle/>
          <a:p>
            <a:r>
              <a:rPr lang="en-US" dirty="0" smtClean="0"/>
              <a:t>Multi-tape TM:</a:t>
            </a:r>
            <a:br>
              <a:rPr lang="en-US" dirty="0" smtClean="0"/>
            </a:br>
            <a:r>
              <a:rPr lang="en-US" dirty="0" smtClean="0"/>
              <a:t>They make your life </a:t>
            </a:r>
            <a:r>
              <a:rPr lang="en-US" i="1" dirty="0" smtClean="0"/>
              <a:t>easier,</a:t>
            </a:r>
            <a:r>
              <a:rPr lang="en-US" dirty="0" smtClean="0"/>
              <a:t> not harder! </a:t>
            </a:r>
            <a:endParaRPr lang="en-US" dirty="0"/>
          </a:p>
        </p:txBody>
      </p:sp>
      <p:sp>
        <p:nvSpPr>
          <p:cNvPr id="5" name="Content Placeholder 4"/>
          <p:cNvSpPr>
            <a:spLocks noGrp="1"/>
          </p:cNvSpPr>
          <p:nvPr>
            <p:ph idx="1"/>
            <p:custDataLst>
              <p:tags r:id="rId2"/>
            </p:custDataLst>
          </p:nvPr>
        </p:nvSpPr>
        <p:spPr>
          <a:xfrm>
            <a:off x="457200" y="2438400"/>
            <a:ext cx="8229600" cy="4191000"/>
          </a:xfrm>
        </p:spPr>
        <p:txBody>
          <a:bodyPr>
            <a:normAutofit/>
          </a:bodyPr>
          <a:lstStyle/>
          <a:p>
            <a:pPr marL="0" lvl="1" indent="0">
              <a:buNone/>
            </a:pPr>
            <a:r>
              <a:rPr lang="en-US" dirty="0" smtClean="0"/>
              <a:t>Q: When would you want to use a multi-tape TM?</a:t>
            </a:r>
          </a:p>
          <a:p>
            <a:pPr marL="0" lvl="1" indent="0">
              <a:buNone/>
            </a:pPr>
            <a:r>
              <a:rPr lang="en-US" dirty="0" smtClean="0"/>
              <a:t>A: When you want to have several work spaces without them interfering with each other</a:t>
            </a:r>
          </a:p>
          <a:p>
            <a:pPr marL="857250" lvl="2" indent="-457200"/>
            <a:r>
              <a:rPr lang="en-US" dirty="0" smtClean="0"/>
              <a:t>For example, you want to leave the input completely untouched, while working on a scratch version of it elsewhere</a:t>
            </a:r>
          </a:p>
          <a:p>
            <a:pPr marL="857250" lvl="2" indent="-457200"/>
            <a:r>
              <a:rPr lang="en-US" dirty="0" smtClean="0"/>
              <a:t>You can do it on a single tape, of course, but when you need to specify a TM for L to show that L is decidable (for example), it can be easier for you if you don’t have to worry about workspaces interfering</a:t>
            </a:r>
          </a:p>
          <a:p>
            <a:pPr marL="857250" lvl="2" indent="-457200"/>
            <a:endParaRPr lang="en-US" dirty="0"/>
          </a:p>
        </p:txBody>
      </p:sp>
    </p:spTree>
    <p:extLst>
      <p:ext uri="{BB962C8B-B14F-4D97-AF65-F5344CB8AC3E}">
        <p14:creationId xmlns:p14="http://schemas.microsoft.com/office/powerpoint/2010/main" val="5546328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13894</TotalTime>
  <Words>2202</Words>
  <Application>Microsoft Office PowerPoint</Application>
  <PresentationFormat>On-screen Show (4:3)</PresentationFormat>
  <Paragraphs>232</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Theory of Computation</vt:lpstr>
      <vt:lpstr>Turing Machine Transition Function</vt:lpstr>
      <vt:lpstr>More Transition Function</vt:lpstr>
      <vt:lpstr>TM VARIANTS 3.2</vt:lpstr>
      <vt:lpstr>TM that can stay in place</vt:lpstr>
      <vt:lpstr>Multi-tape TM</vt:lpstr>
      <vt:lpstr>Multi-tape TM</vt:lpstr>
      <vt:lpstr>Multi-tape TM: Same power as single-tape</vt:lpstr>
      <vt:lpstr>Multi-tape TM: They make your life easier, not harder! </vt:lpstr>
      <vt:lpstr>Nondeterministic TM: Same power as deterministic</vt:lpstr>
      <vt:lpstr>Nondeterministic TM: They make your life easier, not harder! </vt:lpstr>
      <vt:lpstr>Infinite Loops “Are We there YET?” </vt:lpstr>
      <vt:lpstr>A Given Turing Machine M, run on a given string w, has 3 possible outcomes:</vt:lpstr>
      <vt:lpstr>Infinite Looping</vt:lpstr>
      <vt:lpstr>Prove that there exists a TM that loops forever no matter what the input</vt:lpstr>
      <vt:lpstr>Languages and Models</vt:lpstr>
      <vt:lpstr>Smart Printers Enumerators</vt:lpstr>
      <vt:lpstr>3.18. Show that a language is decidable iff some enumerator enumerates the language in lexicographic order</vt:lpstr>
      <vt:lpstr>Lexicographic ordering</vt:lpstr>
      <vt:lpstr>3.18. Show that a language is decidable iff some enumerator enumerates the language in lexicographic order</vt:lpstr>
      <vt:lpstr>3.18. Show that a language is decidable iff some enumerator enumerates the language in lexicographic order</vt:lpstr>
      <vt:lpstr>3.18. Show that a language is decidable iff some enumerator enumerates the language in lexicographic order</vt:lpstr>
      <vt:lpstr>3.18. Show that a language is decidable iff some enumerator enumerates the language in lexicographic order</vt:lpstr>
      <vt:lpstr>3.18. Show that a language is decidable iff some enumerator enumerates the language in lexicographic order</vt:lpstr>
      <vt:lpstr>Lexicographic ordering</vt:lpstr>
      <vt:lpstr>Can the enumerator ever print “car”?</vt:lpstr>
      <vt:lpstr>Can the enumerator ever print “car”?</vt:lpstr>
      <vt:lpstr>Famous People Biographies</vt:lpstr>
      <vt:lpstr>Turn-of-the-century mood</vt:lpstr>
      <vt:lpstr>David Hilbert (1862-1943)</vt:lpstr>
      <vt:lpstr>Mechanizing Hilbert’s              Theorem-Proving Program</vt:lpstr>
      <vt:lpstr>Kurt Gödel (1906-1978)</vt:lpstr>
      <vt:lpstr>Church-Turing Thesis</vt:lpstr>
      <vt:lpstr>How Does the Story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105 Theory of Computability</dc:title>
  <dc:creator>Jane Doe</dc:creator>
  <cp:lastModifiedBy>HP-6</cp:lastModifiedBy>
  <cp:revision>142</cp:revision>
  <dcterms:created xsi:type="dcterms:W3CDTF">2010-06-24T18:44:16Z</dcterms:created>
  <dcterms:modified xsi:type="dcterms:W3CDTF">2012-09-21T23:38:13Z</dcterms:modified>
</cp:coreProperties>
</file>