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56" r:id="rId5"/>
    <p:sldId id="278" r:id="rId6"/>
    <p:sldId id="281" r:id="rId7"/>
    <p:sldId id="279" r:id="rId8"/>
    <p:sldId id="283" r:id="rId9"/>
    <p:sldId id="284" r:id="rId10"/>
    <p:sldId id="280" r:id="rId11"/>
    <p:sldId id="272" r:id="rId12"/>
    <p:sldId id="274" r:id="rId13"/>
    <p:sldId id="275" r:id="rId14"/>
    <p:sldId id="265" r:id="rId15"/>
    <p:sldId id="263" r:id="rId16"/>
    <p:sldId id="266" r:id="rId17"/>
    <p:sldId id="271" r:id="rId18"/>
    <p:sldId id="264" r:id="rId19"/>
    <p:sldId id="267" r:id="rId20"/>
    <p:sldId id="286" r:id="rId21"/>
    <p:sldId id="287" r:id="rId22"/>
    <p:sldId id="288" r:id="rId23"/>
    <p:sldId id="289" r:id="rId24"/>
    <p:sldId id="290" r:id="rId25"/>
    <p:sldId id="260" r:id="rId26"/>
    <p:sldId id="261" r:id="rId27"/>
    <p:sldId id="282" r:id="rId28"/>
    <p:sldId id="268" r:id="rId29"/>
    <p:sldId id="285" r:id="rId30"/>
    <p:sldId id="258" r:id="rId31"/>
  </p:sldIdLst>
  <p:sldSz cx="10058400" cy="7772400"/>
  <p:notesSz cx="7023100" cy="93091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2304"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dges, Allison A.  (ERPi)" initials="BAA(" lastIdx="1" clrIdx="0">
    <p:extLst/>
  </p:cmAuthor>
  <p:cmAuthor id="2" name="Jennifer Knowlden" initials="JK" lastIdx="1" clrIdx="1">
    <p:extLst>
      <p:ext uri="{19B8F6BF-5375-455C-9EA6-DF929625EA0E}">
        <p15:presenceInfo xmlns:p15="http://schemas.microsoft.com/office/powerpoint/2012/main" userId="S::jennifer.knowlden@halfaker.com::539489e5-76d4-4e43-8ffe-fecdca4bde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CC00"/>
    <a:srgbClr val="003F72"/>
    <a:srgbClr val="006993"/>
    <a:srgbClr val="772432"/>
    <a:srgbClr val="839097"/>
    <a:srgbClr val="193460"/>
    <a:srgbClr val="369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26" autoAdjust="0"/>
    <p:restoredTop sz="96357" autoAdjust="0"/>
  </p:normalViewPr>
  <p:slideViewPr>
    <p:cSldViewPr snapToGrid="0" snapToObjects="1">
      <p:cViewPr varScale="1">
        <p:scale>
          <a:sx n="80" d="100"/>
          <a:sy n="80" d="100"/>
        </p:scale>
        <p:origin x="90" y="102"/>
      </p:cViewPr>
      <p:guideLst>
        <p:guide orient="horz" pos="2304"/>
        <p:guide pos="31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762"/>
    </p:cViewPr>
  </p:sorterViewPr>
  <p:notesViewPr>
    <p:cSldViewPr snapToGrid="0" snapToObjects="1">
      <p:cViewPr varScale="1">
        <p:scale>
          <a:sx n="85" d="100"/>
          <a:sy n="85" d="100"/>
        </p:scale>
        <p:origin x="384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4C384-2DCF-4701-B273-D1E3863E2101}" type="doc">
      <dgm:prSet loTypeId="urn:microsoft.com/office/officeart/2009/3/layout/DescendingProcess" loCatId="process" qsTypeId="urn:microsoft.com/office/officeart/2005/8/quickstyle/simple5" qsCatId="simple" csTypeId="urn:microsoft.com/office/officeart/2005/8/colors/accent1_2" csCatId="accent1" phldr="1"/>
      <dgm:spPr/>
    </dgm:pt>
    <dgm:pt modelId="{A069A047-5952-4EFC-BF2F-7D1644E5860C}">
      <dgm:prSet phldrT="[Text]" custT="1"/>
      <dgm:spPr/>
      <dgm:t>
        <a:bodyPr/>
        <a:lstStyle/>
        <a:p>
          <a:r>
            <a:rPr lang="en-US" sz="1000" b="1" err="1"/>
            <a:t>VistA</a:t>
          </a:r>
          <a:r>
            <a:rPr lang="en-US" sz="1000" b="1"/>
            <a:t> </a:t>
          </a:r>
          <a:r>
            <a:rPr lang="en-US" sz="1000" b="1" err="1"/>
            <a:t>Globals</a:t>
          </a:r>
          <a:endParaRPr lang="en-US" sz="1000" b="1"/>
        </a:p>
      </dgm:t>
    </dgm:pt>
    <dgm:pt modelId="{C9636668-46F4-4BE3-A2A3-FD6811FC0E13}" type="parTrans" cxnId="{57CCBD8E-265B-48B0-94A5-99AECCE20E2D}">
      <dgm:prSet/>
      <dgm:spPr/>
      <dgm:t>
        <a:bodyPr/>
        <a:lstStyle/>
        <a:p>
          <a:endParaRPr lang="en-US"/>
        </a:p>
      </dgm:t>
    </dgm:pt>
    <dgm:pt modelId="{4271BDEC-84D8-4C61-A351-FE23368185D1}" type="sibTrans" cxnId="{57CCBD8E-265B-48B0-94A5-99AECCE20E2D}">
      <dgm:prSet/>
      <dgm:spPr/>
      <dgm:t>
        <a:bodyPr/>
        <a:lstStyle/>
        <a:p>
          <a:endParaRPr lang="en-US"/>
        </a:p>
      </dgm:t>
    </dgm:pt>
    <dgm:pt modelId="{0A116083-376C-40F9-97F2-1FD93F1B439F}">
      <dgm:prSet phldrT="[Text]" custT="1"/>
      <dgm:spPr/>
      <dgm:t>
        <a:bodyPr/>
        <a:lstStyle/>
        <a:p>
          <a:r>
            <a:rPr lang="en-US" sz="1000" b="1" dirty="0"/>
            <a:t>Caché Class</a:t>
          </a:r>
        </a:p>
      </dgm:t>
    </dgm:pt>
    <dgm:pt modelId="{EAD4DC6B-650E-4C61-9290-5F783AD6238D}" type="parTrans" cxnId="{537EA820-BACB-4475-889E-76852573F128}">
      <dgm:prSet/>
      <dgm:spPr/>
      <dgm:t>
        <a:bodyPr/>
        <a:lstStyle/>
        <a:p>
          <a:endParaRPr lang="en-US"/>
        </a:p>
      </dgm:t>
    </dgm:pt>
    <dgm:pt modelId="{A21612F8-48B0-41FC-97D9-D374B47D06D2}" type="sibTrans" cxnId="{537EA820-BACB-4475-889E-76852573F128}">
      <dgm:prSet/>
      <dgm:spPr/>
      <dgm:t>
        <a:bodyPr/>
        <a:lstStyle/>
        <a:p>
          <a:endParaRPr lang="en-US"/>
        </a:p>
      </dgm:t>
    </dgm:pt>
    <dgm:pt modelId="{F84AFB40-B18B-4861-9A48-852C4A85D58D}">
      <dgm:prSet phldrT="[Text]" custT="1"/>
      <dgm:spPr/>
      <dgm:t>
        <a:bodyPr/>
        <a:lstStyle/>
        <a:p>
          <a:r>
            <a:rPr lang="en-US" sz="1050" b="1" dirty="0"/>
            <a:t>Class Table</a:t>
          </a:r>
        </a:p>
      </dgm:t>
    </dgm:pt>
    <dgm:pt modelId="{7A2CD6E2-D39E-42A2-857A-7BF0CF6BA9CC}" type="parTrans" cxnId="{4EA1C50A-EF69-48E0-8712-0058BA1DCF2C}">
      <dgm:prSet/>
      <dgm:spPr/>
      <dgm:t>
        <a:bodyPr/>
        <a:lstStyle/>
        <a:p>
          <a:endParaRPr lang="en-US"/>
        </a:p>
      </dgm:t>
    </dgm:pt>
    <dgm:pt modelId="{BEEF31AA-813C-49FE-B628-9705D873ECBD}" type="sibTrans" cxnId="{4EA1C50A-EF69-48E0-8712-0058BA1DCF2C}">
      <dgm:prSet/>
      <dgm:spPr/>
      <dgm:t>
        <a:bodyPr/>
        <a:lstStyle/>
        <a:p>
          <a:endParaRPr lang="en-US"/>
        </a:p>
      </dgm:t>
    </dgm:pt>
    <dgm:pt modelId="{E029D6AA-BDE8-4058-9494-00E83CC14B66}">
      <dgm:prSet phldrT="[Text]"/>
      <dgm:spPr/>
      <dgm:t>
        <a:bodyPr/>
        <a:lstStyle/>
        <a:p>
          <a:r>
            <a:rPr lang="en-US" b="1"/>
            <a:t>Relational Output</a:t>
          </a:r>
        </a:p>
      </dgm:t>
    </dgm:pt>
    <dgm:pt modelId="{39FE9B00-6195-4474-B3D2-C9B5427C987E}" type="parTrans" cxnId="{E933D8C4-C928-45A9-B08B-2741327A8F34}">
      <dgm:prSet/>
      <dgm:spPr/>
      <dgm:t>
        <a:bodyPr/>
        <a:lstStyle/>
        <a:p>
          <a:endParaRPr lang="en-US"/>
        </a:p>
      </dgm:t>
    </dgm:pt>
    <dgm:pt modelId="{D49A73CD-9E8B-4AD1-8CFD-107118A9AED6}" type="sibTrans" cxnId="{E933D8C4-C928-45A9-B08B-2741327A8F34}">
      <dgm:prSet/>
      <dgm:spPr/>
      <dgm:t>
        <a:bodyPr/>
        <a:lstStyle/>
        <a:p>
          <a:endParaRPr lang="en-US"/>
        </a:p>
      </dgm:t>
    </dgm:pt>
    <dgm:pt modelId="{4994D957-E43F-4396-A18B-3ABB48A9021D}" type="pres">
      <dgm:prSet presAssocID="{CFA4C384-2DCF-4701-B273-D1E3863E2101}" presName="Name0" presStyleCnt="0">
        <dgm:presLayoutVars>
          <dgm:chMax val="7"/>
          <dgm:chPref val="5"/>
        </dgm:presLayoutVars>
      </dgm:prSet>
      <dgm:spPr/>
    </dgm:pt>
    <dgm:pt modelId="{87B7FD98-6488-487E-9FF8-D6DF6AD953D3}" type="pres">
      <dgm:prSet presAssocID="{CFA4C384-2DCF-4701-B273-D1E3863E2101}" presName="arrowNode" presStyleLbl="node1" presStyleIdx="0" presStyleCnt="1"/>
      <dgm:spPr/>
    </dgm:pt>
    <dgm:pt modelId="{DDAC5C3A-28F4-4F77-9588-AC0B15F1356E}" type="pres">
      <dgm:prSet presAssocID="{A069A047-5952-4EFC-BF2F-7D1644E5860C}" presName="txNode1" presStyleLbl="revTx" presStyleIdx="0" presStyleCnt="4" custScaleX="134701">
        <dgm:presLayoutVars>
          <dgm:bulletEnabled val="1"/>
        </dgm:presLayoutVars>
      </dgm:prSet>
      <dgm:spPr/>
      <dgm:t>
        <a:bodyPr/>
        <a:lstStyle/>
        <a:p>
          <a:endParaRPr lang="en-US"/>
        </a:p>
      </dgm:t>
    </dgm:pt>
    <dgm:pt modelId="{EB08B993-6EC0-4F96-A7D6-0790C0BB79DA}" type="pres">
      <dgm:prSet presAssocID="{0A116083-376C-40F9-97F2-1FD93F1B439F}" presName="txNode2" presStyleLbl="revTx" presStyleIdx="1" presStyleCnt="4" custLinFactNeighborX="-221" custLinFactNeighborY="25734">
        <dgm:presLayoutVars>
          <dgm:bulletEnabled val="1"/>
        </dgm:presLayoutVars>
      </dgm:prSet>
      <dgm:spPr/>
      <dgm:t>
        <a:bodyPr/>
        <a:lstStyle/>
        <a:p>
          <a:endParaRPr lang="en-US"/>
        </a:p>
      </dgm:t>
    </dgm:pt>
    <dgm:pt modelId="{E8128193-E6B1-4171-8318-84484EE17E2B}" type="pres">
      <dgm:prSet presAssocID="{A21612F8-48B0-41FC-97D9-D374B47D06D2}" presName="dotNode2" presStyleCnt="0"/>
      <dgm:spPr/>
    </dgm:pt>
    <dgm:pt modelId="{C163E46B-EAE4-42AD-8688-3AA5D343B23A}" type="pres">
      <dgm:prSet presAssocID="{A21612F8-48B0-41FC-97D9-D374B47D06D2}" presName="dotRepeatNode" presStyleLbl="fgShp" presStyleIdx="0" presStyleCnt="2"/>
      <dgm:spPr/>
      <dgm:t>
        <a:bodyPr/>
        <a:lstStyle/>
        <a:p>
          <a:endParaRPr lang="en-US"/>
        </a:p>
      </dgm:t>
    </dgm:pt>
    <dgm:pt modelId="{BD00D8C8-14FF-49F4-80BA-654C73557569}" type="pres">
      <dgm:prSet presAssocID="{F84AFB40-B18B-4861-9A48-852C4A85D58D}" presName="txNode3" presStyleLbl="revTx" presStyleIdx="2" presStyleCnt="4">
        <dgm:presLayoutVars>
          <dgm:bulletEnabled val="1"/>
        </dgm:presLayoutVars>
      </dgm:prSet>
      <dgm:spPr/>
      <dgm:t>
        <a:bodyPr/>
        <a:lstStyle/>
        <a:p>
          <a:endParaRPr lang="en-US"/>
        </a:p>
      </dgm:t>
    </dgm:pt>
    <dgm:pt modelId="{F7E22F40-FA21-4CD5-BA52-3FE7E83C9A52}" type="pres">
      <dgm:prSet presAssocID="{BEEF31AA-813C-49FE-B628-9705D873ECBD}" presName="dotNode3" presStyleCnt="0"/>
      <dgm:spPr/>
    </dgm:pt>
    <dgm:pt modelId="{0F6A8089-864C-46A4-A51F-CCCCE6B39C98}" type="pres">
      <dgm:prSet presAssocID="{BEEF31AA-813C-49FE-B628-9705D873ECBD}" presName="dotRepeatNode" presStyleLbl="fgShp" presStyleIdx="1" presStyleCnt="2"/>
      <dgm:spPr/>
      <dgm:t>
        <a:bodyPr/>
        <a:lstStyle/>
        <a:p>
          <a:endParaRPr lang="en-US"/>
        </a:p>
      </dgm:t>
    </dgm:pt>
    <dgm:pt modelId="{3C95B08B-2B7A-4484-90D3-FCDBF7065923}" type="pres">
      <dgm:prSet presAssocID="{E029D6AA-BDE8-4058-9494-00E83CC14B66}" presName="txNode4" presStyleLbl="revTx" presStyleIdx="3" presStyleCnt="4" custLinFactNeighborX="-20267" custLinFactNeighborY="62833">
        <dgm:presLayoutVars>
          <dgm:bulletEnabled val="1"/>
        </dgm:presLayoutVars>
      </dgm:prSet>
      <dgm:spPr/>
      <dgm:t>
        <a:bodyPr/>
        <a:lstStyle/>
        <a:p>
          <a:endParaRPr lang="en-US"/>
        </a:p>
      </dgm:t>
    </dgm:pt>
  </dgm:ptLst>
  <dgm:cxnLst>
    <dgm:cxn modelId="{537EA820-BACB-4475-889E-76852573F128}" srcId="{CFA4C384-2DCF-4701-B273-D1E3863E2101}" destId="{0A116083-376C-40F9-97F2-1FD93F1B439F}" srcOrd="1" destOrd="0" parTransId="{EAD4DC6B-650E-4C61-9290-5F783AD6238D}" sibTransId="{A21612F8-48B0-41FC-97D9-D374B47D06D2}"/>
    <dgm:cxn modelId="{57CCBD8E-265B-48B0-94A5-99AECCE20E2D}" srcId="{CFA4C384-2DCF-4701-B273-D1E3863E2101}" destId="{A069A047-5952-4EFC-BF2F-7D1644E5860C}" srcOrd="0" destOrd="0" parTransId="{C9636668-46F4-4BE3-A2A3-FD6811FC0E13}" sibTransId="{4271BDEC-84D8-4C61-A351-FE23368185D1}"/>
    <dgm:cxn modelId="{E933D8C4-C928-45A9-B08B-2741327A8F34}" srcId="{CFA4C384-2DCF-4701-B273-D1E3863E2101}" destId="{E029D6AA-BDE8-4058-9494-00E83CC14B66}" srcOrd="3" destOrd="0" parTransId="{39FE9B00-6195-4474-B3D2-C9B5427C987E}" sibTransId="{D49A73CD-9E8B-4AD1-8CFD-107118A9AED6}"/>
    <dgm:cxn modelId="{81F94548-43D0-488A-9159-7EADD6FD98AF}" type="presOf" srcId="{E029D6AA-BDE8-4058-9494-00E83CC14B66}" destId="{3C95B08B-2B7A-4484-90D3-FCDBF7065923}" srcOrd="0" destOrd="0" presId="urn:microsoft.com/office/officeart/2009/3/layout/DescendingProcess"/>
    <dgm:cxn modelId="{B8337274-442B-4A6C-BA0D-C79D605EF94B}" type="presOf" srcId="{CFA4C384-2DCF-4701-B273-D1E3863E2101}" destId="{4994D957-E43F-4396-A18B-3ABB48A9021D}" srcOrd="0" destOrd="0" presId="urn:microsoft.com/office/officeart/2009/3/layout/DescendingProcess"/>
    <dgm:cxn modelId="{56F68ADF-6755-4932-AE9E-30EB1F36328B}" type="presOf" srcId="{0A116083-376C-40F9-97F2-1FD93F1B439F}" destId="{EB08B993-6EC0-4F96-A7D6-0790C0BB79DA}" srcOrd="0" destOrd="0" presId="urn:microsoft.com/office/officeart/2009/3/layout/DescendingProcess"/>
    <dgm:cxn modelId="{0BD0893E-9297-4060-AE58-E57DD686CAF0}" type="presOf" srcId="{A069A047-5952-4EFC-BF2F-7D1644E5860C}" destId="{DDAC5C3A-28F4-4F77-9588-AC0B15F1356E}" srcOrd="0" destOrd="0" presId="urn:microsoft.com/office/officeart/2009/3/layout/DescendingProcess"/>
    <dgm:cxn modelId="{95A61AEF-2441-4FCD-877D-A4573B7D4885}" type="presOf" srcId="{BEEF31AA-813C-49FE-B628-9705D873ECBD}" destId="{0F6A8089-864C-46A4-A51F-CCCCE6B39C98}" srcOrd="0" destOrd="0" presId="urn:microsoft.com/office/officeart/2009/3/layout/DescendingProcess"/>
    <dgm:cxn modelId="{AB51CCD3-885C-45C1-B3AB-D43B4921B1CC}" type="presOf" srcId="{A21612F8-48B0-41FC-97D9-D374B47D06D2}" destId="{C163E46B-EAE4-42AD-8688-3AA5D343B23A}" srcOrd="0" destOrd="0" presId="urn:microsoft.com/office/officeart/2009/3/layout/DescendingProcess"/>
    <dgm:cxn modelId="{06556A15-188E-406A-B8A7-3B39CB3C1325}" type="presOf" srcId="{F84AFB40-B18B-4861-9A48-852C4A85D58D}" destId="{BD00D8C8-14FF-49F4-80BA-654C73557569}" srcOrd="0" destOrd="0" presId="urn:microsoft.com/office/officeart/2009/3/layout/DescendingProcess"/>
    <dgm:cxn modelId="{4EA1C50A-EF69-48E0-8712-0058BA1DCF2C}" srcId="{CFA4C384-2DCF-4701-B273-D1E3863E2101}" destId="{F84AFB40-B18B-4861-9A48-852C4A85D58D}" srcOrd="2" destOrd="0" parTransId="{7A2CD6E2-D39E-42A2-857A-7BF0CF6BA9CC}" sibTransId="{BEEF31AA-813C-49FE-B628-9705D873ECBD}"/>
    <dgm:cxn modelId="{FD361079-4FB9-4C3A-891C-51D217DA6170}" type="presParOf" srcId="{4994D957-E43F-4396-A18B-3ABB48A9021D}" destId="{87B7FD98-6488-487E-9FF8-D6DF6AD953D3}" srcOrd="0" destOrd="0" presId="urn:microsoft.com/office/officeart/2009/3/layout/DescendingProcess"/>
    <dgm:cxn modelId="{FEB48535-A8B5-4BFC-9795-FA91165AB4BA}" type="presParOf" srcId="{4994D957-E43F-4396-A18B-3ABB48A9021D}" destId="{DDAC5C3A-28F4-4F77-9588-AC0B15F1356E}" srcOrd="1" destOrd="0" presId="urn:microsoft.com/office/officeart/2009/3/layout/DescendingProcess"/>
    <dgm:cxn modelId="{A29E31A9-04A5-4263-9B3D-3C8800E15B91}" type="presParOf" srcId="{4994D957-E43F-4396-A18B-3ABB48A9021D}" destId="{EB08B993-6EC0-4F96-A7D6-0790C0BB79DA}" srcOrd="2" destOrd="0" presId="urn:microsoft.com/office/officeart/2009/3/layout/DescendingProcess"/>
    <dgm:cxn modelId="{CBE8D9BE-BE54-4491-8459-E597EBA60AD5}" type="presParOf" srcId="{4994D957-E43F-4396-A18B-3ABB48A9021D}" destId="{E8128193-E6B1-4171-8318-84484EE17E2B}" srcOrd="3" destOrd="0" presId="urn:microsoft.com/office/officeart/2009/3/layout/DescendingProcess"/>
    <dgm:cxn modelId="{947E2FF6-1235-4B3D-8717-BA5DA1B32760}" type="presParOf" srcId="{E8128193-E6B1-4171-8318-84484EE17E2B}" destId="{C163E46B-EAE4-42AD-8688-3AA5D343B23A}" srcOrd="0" destOrd="0" presId="urn:microsoft.com/office/officeart/2009/3/layout/DescendingProcess"/>
    <dgm:cxn modelId="{A8F4771E-A894-43B5-BDFB-F140CB98AD1E}" type="presParOf" srcId="{4994D957-E43F-4396-A18B-3ABB48A9021D}" destId="{BD00D8C8-14FF-49F4-80BA-654C73557569}" srcOrd="4" destOrd="0" presId="urn:microsoft.com/office/officeart/2009/3/layout/DescendingProcess"/>
    <dgm:cxn modelId="{0F3D923B-0992-4191-90BF-C1D3B821B7C1}" type="presParOf" srcId="{4994D957-E43F-4396-A18B-3ABB48A9021D}" destId="{F7E22F40-FA21-4CD5-BA52-3FE7E83C9A52}" srcOrd="5" destOrd="0" presId="urn:microsoft.com/office/officeart/2009/3/layout/DescendingProcess"/>
    <dgm:cxn modelId="{35EEA7C9-D9FB-46EE-AE2F-9116DF6A2FB4}" type="presParOf" srcId="{F7E22F40-FA21-4CD5-BA52-3FE7E83C9A52}" destId="{0F6A8089-864C-46A4-A51F-CCCCE6B39C98}" srcOrd="0" destOrd="0" presId="urn:microsoft.com/office/officeart/2009/3/layout/DescendingProcess"/>
    <dgm:cxn modelId="{A56386D0-7BB6-4200-8DFB-2FC43806A3CC}" type="presParOf" srcId="{4994D957-E43F-4396-A18B-3ABB48A9021D}" destId="{3C95B08B-2B7A-4484-90D3-FCDBF7065923}" srcOrd="6"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7FD98-6488-487E-9FF8-D6DF6AD953D3}">
      <dsp:nvSpPr>
        <dsp:cNvPr id="0" name=""/>
        <dsp:cNvSpPr/>
      </dsp:nvSpPr>
      <dsp:spPr>
        <a:xfrm rot="4396374">
          <a:off x="163114" y="773337"/>
          <a:ext cx="1511185" cy="1053863"/>
        </a:xfrm>
        <a:prstGeom prst="swooshArrow">
          <a:avLst>
            <a:gd name="adj1" fmla="val 16310"/>
            <a:gd name="adj2" fmla="val 3137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163E46B-EAE4-42AD-8688-3AA5D343B23A}">
      <dsp:nvSpPr>
        <dsp:cNvPr id="0" name=""/>
        <dsp:cNvSpPr/>
      </dsp:nvSpPr>
      <dsp:spPr>
        <a:xfrm>
          <a:off x="793717" y="957860"/>
          <a:ext cx="38162" cy="38162"/>
        </a:xfrm>
        <a:prstGeom prst="ellipse">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sp>
    <dsp:sp modelId="{0F6A8089-864C-46A4-A51F-CCCCE6B39C98}">
      <dsp:nvSpPr>
        <dsp:cNvPr id="0" name=""/>
        <dsp:cNvSpPr/>
      </dsp:nvSpPr>
      <dsp:spPr>
        <a:xfrm>
          <a:off x="1126078" y="1281888"/>
          <a:ext cx="38162" cy="38162"/>
        </a:xfrm>
        <a:prstGeom prst="ellipse">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sp>
    <dsp:sp modelId="{DDAC5C3A-28F4-4F77-9588-AC0B15F1356E}">
      <dsp:nvSpPr>
        <dsp:cNvPr id="0" name=""/>
        <dsp:cNvSpPr/>
      </dsp:nvSpPr>
      <dsp:spPr>
        <a:xfrm>
          <a:off x="-61809" y="424990"/>
          <a:ext cx="959713" cy="280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b" anchorCtr="0">
          <a:noAutofit/>
        </a:bodyPr>
        <a:lstStyle/>
        <a:p>
          <a:pPr lvl="0" algn="ctr" defTabSz="444500">
            <a:lnSpc>
              <a:spcPct val="90000"/>
            </a:lnSpc>
            <a:spcBef>
              <a:spcPct val="0"/>
            </a:spcBef>
            <a:spcAft>
              <a:spcPct val="35000"/>
            </a:spcAft>
          </a:pPr>
          <a:r>
            <a:rPr lang="en-US" sz="1000" b="1" kern="1200" err="1"/>
            <a:t>VistA</a:t>
          </a:r>
          <a:r>
            <a:rPr lang="en-US" sz="1000" b="1" kern="1200"/>
            <a:t> </a:t>
          </a:r>
          <a:r>
            <a:rPr lang="en-US" sz="1000" b="1" kern="1200" err="1"/>
            <a:t>Globals</a:t>
          </a:r>
          <a:endParaRPr lang="en-US" sz="1000" b="1" kern="1200"/>
        </a:p>
      </dsp:txBody>
      <dsp:txXfrm>
        <a:off x="-61809" y="424990"/>
        <a:ext cx="959713" cy="280089"/>
      </dsp:txXfrm>
    </dsp:sp>
    <dsp:sp modelId="{EB08B993-6EC0-4F96-A7D6-0790C0BB79DA}">
      <dsp:nvSpPr>
        <dsp:cNvPr id="0" name=""/>
        <dsp:cNvSpPr/>
      </dsp:nvSpPr>
      <dsp:spPr>
        <a:xfrm>
          <a:off x="1003189" y="908974"/>
          <a:ext cx="982063" cy="280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l" defTabSz="444500">
            <a:lnSpc>
              <a:spcPct val="90000"/>
            </a:lnSpc>
            <a:spcBef>
              <a:spcPct val="0"/>
            </a:spcBef>
            <a:spcAft>
              <a:spcPct val="35000"/>
            </a:spcAft>
          </a:pPr>
          <a:r>
            <a:rPr lang="en-US" sz="1000" b="1" kern="1200" dirty="0"/>
            <a:t>Caché Class</a:t>
          </a:r>
        </a:p>
      </dsp:txBody>
      <dsp:txXfrm>
        <a:off x="1003189" y="908974"/>
        <a:ext cx="982063" cy="280089"/>
      </dsp:txXfrm>
    </dsp:sp>
    <dsp:sp modelId="{BD00D8C8-14FF-49F4-80BA-654C73557569}">
      <dsp:nvSpPr>
        <dsp:cNvPr id="0" name=""/>
        <dsp:cNvSpPr/>
      </dsp:nvSpPr>
      <dsp:spPr>
        <a:xfrm>
          <a:off x="61809" y="1160925"/>
          <a:ext cx="962807" cy="280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r" defTabSz="466725">
            <a:lnSpc>
              <a:spcPct val="90000"/>
            </a:lnSpc>
            <a:spcBef>
              <a:spcPct val="0"/>
            </a:spcBef>
            <a:spcAft>
              <a:spcPct val="35000"/>
            </a:spcAft>
          </a:pPr>
          <a:r>
            <a:rPr lang="en-US" sz="1050" b="1" kern="1200" dirty="0"/>
            <a:t>Class Table</a:t>
          </a:r>
        </a:p>
      </dsp:txBody>
      <dsp:txXfrm>
        <a:off x="61809" y="1160925"/>
        <a:ext cx="962807" cy="280089"/>
      </dsp:txXfrm>
    </dsp:sp>
    <dsp:sp modelId="{3C95B08B-2B7A-4484-90D3-FCDBF7065923}">
      <dsp:nvSpPr>
        <dsp:cNvPr id="0" name=""/>
        <dsp:cNvSpPr/>
      </dsp:nvSpPr>
      <dsp:spPr>
        <a:xfrm>
          <a:off x="829484" y="2071447"/>
          <a:ext cx="962807" cy="280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t" anchorCtr="0">
          <a:noAutofit/>
        </a:bodyPr>
        <a:lstStyle/>
        <a:p>
          <a:pPr lvl="0" algn="ctr" defTabSz="400050">
            <a:lnSpc>
              <a:spcPct val="90000"/>
            </a:lnSpc>
            <a:spcBef>
              <a:spcPct val="0"/>
            </a:spcBef>
            <a:spcAft>
              <a:spcPct val="35000"/>
            </a:spcAft>
          </a:pPr>
          <a:r>
            <a:rPr lang="en-US" sz="900" b="1" kern="1200"/>
            <a:t>Relational Output</a:t>
          </a:r>
        </a:p>
      </dsp:txBody>
      <dsp:txXfrm>
        <a:off x="829484" y="2071447"/>
        <a:ext cx="962807" cy="280089"/>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D470F60-15C1-9249-953B-1C128C6D02CF}"/>
              </a:ext>
            </a:extLst>
          </p:cNvPr>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a:extLst>
              <a:ext uri="{FF2B5EF4-FFF2-40B4-BE49-F238E27FC236}">
                <a16:creationId xmlns:a16="http://schemas.microsoft.com/office/drawing/2014/main" xmlns="" id="{55CD9DC1-D985-1E49-B8D6-63814969C54B}"/>
              </a:ext>
            </a:extLst>
          </p:cNvPr>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A15F04CB-FA2F-3842-BBA1-987169FBD6AE}" type="datetimeFigureOut">
              <a:rPr lang="en-US" smtClean="0"/>
              <a:t>1/11/2019</a:t>
            </a:fld>
            <a:endParaRPr lang="en-US"/>
          </a:p>
        </p:txBody>
      </p:sp>
      <p:sp>
        <p:nvSpPr>
          <p:cNvPr id="4" name="Footer Placeholder 3">
            <a:extLst>
              <a:ext uri="{FF2B5EF4-FFF2-40B4-BE49-F238E27FC236}">
                <a16:creationId xmlns:a16="http://schemas.microsoft.com/office/drawing/2014/main" xmlns="" id="{465304F9-7081-774E-9160-CBA7EC75932C}"/>
              </a:ext>
            </a:extLst>
          </p:cNvPr>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4064DC0F-8915-A74F-AF2A-7CBB7514F22E}"/>
              </a:ext>
            </a:extLst>
          </p:cNvPr>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BA8D615-9859-E846-8FC3-56856448119F}" type="slidenum">
              <a:rPr lang="en-US" smtClean="0"/>
              <a:t>‹#›</a:t>
            </a:fld>
            <a:endParaRPr lang="en-US"/>
          </a:p>
        </p:txBody>
      </p:sp>
    </p:spTree>
    <p:extLst>
      <p:ext uri="{BB962C8B-B14F-4D97-AF65-F5344CB8AC3E}">
        <p14:creationId xmlns:p14="http://schemas.microsoft.com/office/powerpoint/2010/main" val="4146508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2DE4E9B-3A1E-D04F-B8D8-52CF726E9838}" type="datetimeFigureOut">
              <a:rPr lang="en-US" smtClean="0"/>
              <a:t>1/11/2019</a:t>
            </a:fld>
            <a:endParaRPr lang="en-US"/>
          </a:p>
        </p:txBody>
      </p:sp>
      <p:sp>
        <p:nvSpPr>
          <p:cNvPr id="4" name="Slide Image Placeholder 3"/>
          <p:cNvSpPr>
            <a:spLocks noGrp="1" noRot="1" noChangeAspect="1"/>
          </p:cNvSpPr>
          <p:nvPr>
            <p:ph type="sldImg" idx="2"/>
          </p:nvPr>
        </p:nvSpPr>
        <p:spPr>
          <a:xfrm>
            <a:off x="1477963" y="1163638"/>
            <a:ext cx="406717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026CC351-B909-3944-BCFB-F9C0E93048B5}" type="slidenum">
              <a:rPr lang="en-US" smtClean="0"/>
              <a:t>‹#›</a:t>
            </a:fld>
            <a:endParaRPr lang="en-US"/>
          </a:p>
        </p:txBody>
      </p:sp>
    </p:spTree>
    <p:extLst>
      <p:ext uri="{BB962C8B-B14F-4D97-AF65-F5344CB8AC3E}">
        <p14:creationId xmlns:p14="http://schemas.microsoft.com/office/powerpoint/2010/main" val="414507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http://www.stampscapes.com/animals.html</a:t>
            </a:r>
          </a:p>
        </p:txBody>
      </p:sp>
      <p:sp>
        <p:nvSpPr>
          <p:cNvPr id="4" name="Slide Number Placeholder 3"/>
          <p:cNvSpPr>
            <a:spLocks noGrp="1"/>
          </p:cNvSpPr>
          <p:nvPr>
            <p:ph type="sldNum" sz="quarter" idx="10"/>
          </p:nvPr>
        </p:nvSpPr>
        <p:spPr/>
        <p:txBody>
          <a:bodyPr/>
          <a:lstStyle/>
          <a:p>
            <a:fld id="{026CC351-B909-3944-BCFB-F9C0E93048B5}" type="slidenum">
              <a:rPr lang="en-US" smtClean="0"/>
              <a:t>1</a:t>
            </a:fld>
            <a:endParaRPr lang="en-US"/>
          </a:p>
        </p:txBody>
      </p:sp>
    </p:spTree>
    <p:extLst>
      <p:ext uri="{BB962C8B-B14F-4D97-AF65-F5344CB8AC3E}">
        <p14:creationId xmlns:p14="http://schemas.microsoft.com/office/powerpoint/2010/main" val="2687696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6CC351-B909-3944-BCFB-F9C0E93048B5}" type="slidenum">
              <a:rPr lang="en-US" smtClean="0"/>
              <a:t>8</a:t>
            </a:fld>
            <a:endParaRPr lang="en-US"/>
          </a:p>
        </p:txBody>
      </p:sp>
    </p:spTree>
    <p:extLst>
      <p:ext uri="{BB962C8B-B14F-4D97-AF65-F5344CB8AC3E}">
        <p14:creationId xmlns:p14="http://schemas.microsoft.com/office/powerpoint/2010/main" val="3768913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a:t>
            </a:r>
            <a:r>
              <a:rPr lang="en-US" dirty="0" err="1"/>
              <a:t>Demo.MyClass</a:t>
            </a:r>
            <a:r>
              <a:rPr lang="en-US" dirty="0"/>
              <a:t> Extends %Persistent</a:t>
            </a:r>
          </a:p>
          <a:p>
            <a:r>
              <a:rPr lang="en-US" dirty="0"/>
              <a:t>{</a:t>
            </a:r>
          </a:p>
          <a:p>
            <a:endParaRPr lang="en-US" dirty="0"/>
          </a:p>
          <a:p>
            <a:r>
              <a:rPr lang="en-US" dirty="0"/>
              <a:t>Property Property1 As %String;</a:t>
            </a:r>
          </a:p>
          <a:p>
            <a:endParaRPr lang="en-US" dirty="0"/>
          </a:p>
          <a:p>
            <a:r>
              <a:rPr lang="en-US" dirty="0"/>
              <a:t>Property Property2 As %Numeric;</a:t>
            </a:r>
          </a:p>
          <a:p>
            <a:endParaRPr lang="en-US" dirty="0"/>
          </a:p>
          <a:p>
            <a:r>
              <a:rPr lang="en-US" dirty="0"/>
              <a:t>Method </a:t>
            </a:r>
            <a:r>
              <a:rPr lang="en-US" dirty="0" err="1"/>
              <a:t>MyMethod</a:t>
            </a:r>
            <a:r>
              <a:rPr lang="en-US" dirty="0"/>
              <a:t>() As %String</a:t>
            </a:r>
          </a:p>
          <a:p>
            <a:r>
              <a:rPr lang="en-US" dirty="0"/>
              <a:t>{</a:t>
            </a:r>
          </a:p>
          <a:p>
            <a:r>
              <a:rPr lang="en-US" dirty="0"/>
              <a:t>  set </a:t>
            </a:r>
            <a:r>
              <a:rPr lang="en-US" dirty="0" err="1"/>
              <a:t>returnvalue</a:t>
            </a:r>
            <a:r>
              <a:rPr lang="en-US" dirty="0"/>
              <a:t>=..Property1_..Property2</a:t>
            </a:r>
          </a:p>
          <a:p>
            <a:r>
              <a:rPr lang="en-US" dirty="0"/>
              <a:t>  quit </a:t>
            </a:r>
            <a:r>
              <a:rPr lang="en-US" dirty="0" err="1"/>
              <a:t>returnvalue</a:t>
            </a:r>
            <a:endParaRPr lang="en-US" dirty="0"/>
          </a:p>
          <a:p>
            <a:r>
              <a:rPr lang="en-US" dirty="0"/>
              <a:t>}</a:t>
            </a:r>
          </a:p>
          <a:p>
            <a:endParaRPr lang="en-US" dirty="0"/>
          </a:p>
          <a:p>
            <a:r>
              <a:rPr lang="en-US" dirty="0"/>
              <a:t>Method Create()</a:t>
            </a:r>
          </a:p>
          <a:p>
            <a:r>
              <a:rPr lang="en-US" dirty="0"/>
              <a:t>{</a:t>
            </a:r>
          </a:p>
          <a:p>
            <a:r>
              <a:rPr lang="en-US" dirty="0"/>
              <a:t>	set </a:t>
            </a:r>
            <a:r>
              <a:rPr lang="en-US" dirty="0" err="1"/>
              <a:t>myclassoref</a:t>
            </a:r>
            <a:r>
              <a:rPr lang="en-US" dirty="0"/>
              <a:t>=##class(</a:t>
            </a:r>
            <a:r>
              <a:rPr lang="en-US" dirty="0" err="1"/>
              <a:t>Demo.MyClass</a:t>
            </a:r>
            <a:r>
              <a:rPr lang="en-US" dirty="0"/>
              <a:t>).%New()</a:t>
            </a:r>
          </a:p>
          <a:p>
            <a:r>
              <a:rPr lang="en-US" dirty="0"/>
              <a:t>	set myclassoref.Property1="Ted"</a:t>
            </a:r>
          </a:p>
          <a:p>
            <a:r>
              <a:rPr lang="en-US" dirty="0"/>
              <a:t>	set myclassoref.Property2=30</a:t>
            </a:r>
          </a:p>
          <a:p>
            <a:r>
              <a:rPr lang="en-US" dirty="0"/>
              <a:t>	do </a:t>
            </a:r>
            <a:r>
              <a:rPr lang="en-US" dirty="0" err="1"/>
              <a:t>myclassoref</a:t>
            </a:r>
            <a:r>
              <a:rPr lang="en-US" dirty="0"/>
              <a:t>.%Save()</a:t>
            </a:r>
          </a:p>
          <a:p>
            <a:r>
              <a:rPr lang="en-US" dirty="0"/>
              <a:t>	quit "1"</a:t>
            </a:r>
          </a:p>
          <a:p>
            <a:r>
              <a:rPr lang="en-US" dirty="0"/>
              <a:t>	</a:t>
            </a:r>
          </a:p>
          <a:p>
            <a:r>
              <a:rPr lang="en-US" dirty="0"/>
              <a:t>}</a:t>
            </a:r>
          </a:p>
          <a:p>
            <a:endParaRPr lang="en-US" dirty="0"/>
          </a:p>
          <a:p>
            <a:r>
              <a:rPr lang="en-US" dirty="0"/>
              <a:t>Storage Default</a:t>
            </a:r>
          </a:p>
          <a:p>
            <a:r>
              <a:rPr lang="en-US" dirty="0"/>
              <a:t>{</a:t>
            </a:r>
          </a:p>
          <a:p>
            <a:r>
              <a:rPr lang="en-US" dirty="0"/>
              <a:t>&lt;Data name="</a:t>
            </a:r>
            <a:r>
              <a:rPr lang="en-US" dirty="0" err="1"/>
              <a:t>MyClassDefaultData</a:t>
            </a:r>
            <a:r>
              <a:rPr lang="en-US" dirty="0"/>
              <a:t>"&gt;</a:t>
            </a:r>
          </a:p>
          <a:p>
            <a:r>
              <a:rPr lang="en-US" dirty="0"/>
              <a:t>&lt;Value name="1"&gt;</a:t>
            </a:r>
          </a:p>
          <a:p>
            <a:r>
              <a:rPr lang="en-US" dirty="0"/>
              <a:t>&lt;Value&gt;%%CLASSNAME&lt;/Value&gt;</a:t>
            </a:r>
          </a:p>
          <a:p>
            <a:r>
              <a:rPr lang="en-US" dirty="0"/>
              <a:t>&lt;/Value&gt;</a:t>
            </a:r>
          </a:p>
          <a:p>
            <a:r>
              <a:rPr lang="en-US" dirty="0"/>
              <a:t>&lt;Value name="2"&gt;</a:t>
            </a:r>
          </a:p>
          <a:p>
            <a:r>
              <a:rPr lang="en-US" dirty="0"/>
              <a:t>&lt;Value&gt;Property1&lt;/Value&gt;</a:t>
            </a:r>
          </a:p>
          <a:p>
            <a:r>
              <a:rPr lang="en-US" dirty="0"/>
              <a:t>&lt;/Value&gt;</a:t>
            </a:r>
          </a:p>
          <a:p>
            <a:r>
              <a:rPr lang="en-US" dirty="0"/>
              <a:t>&lt;Value name="3"&gt;</a:t>
            </a:r>
          </a:p>
          <a:p>
            <a:r>
              <a:rPr lang="en-US" dirty="0"/>
              <a:t>&lt;Value&gt;Property2&lt;/Value&gt;</a:t>
            </a:r>
          </a:p>
          <a:p>
            <a:r>
              <a:rPr lang="en-US" dirty="0"/>
              <a:t>&lt;/Value&gt;</a:t>
            </a:r>
          </a:p>
          <a:p>
            <a:r>
              <a:rPr lang="en-US" dirty="0"/>
              <a:t>&lt;/Data&gt;</a:t>
            </a:r>
          </a:p>
          <a:p>
            <a:r>
              <a:rPr lang="en-US" dirty="0"/>
              <a:t>&lt;</a:t>
            </a:r>
            <a:r>
              <a:rPr lang="en-US" dirty="0" err="1"/>
              <a:t>DataLocation</a:t>
            </a:r>
            <a:r>
              <a:rPr lang="en-US" dirty="0"/>
              <a:t>&gt;^</a:t>
            </a:r>
            <a:r>
              <a:rPr lang="en-US" dirty="0" err="1"/>
              <a:t>Demo.MyClassD</a:t>
            </a:r>
            <a:r>
              <a:rPr lang="en-US" dirty="0"/>
              <a:t>&lt;/</a:t>
            </a:r>
            <a:r>
              <a:rPr lang="en-US" dirty="0" err="1"/>
              <a:t>DataLocation</a:t>
            </a:r>
            <a:r>
              <a:rPr lang="en-US" dirty="0"/>
              <a:t>&gt;</a:t>
            </a:r>
          </a:p>
          <a:p>
            <a:r>
              <a:rPr lang="en-US" dirty="0"/>
              <a:t>&lt;</a:t>
            </a:r>
            <a:r>
              <a:rPr lang="en-US" dirty="0" err="1"/>
              <a:t>DefaultData</a:t>
            </a:r>
            <a:r>
              <a:rPr lang="en-US" dirty="0"/>
              <a:t>&gt;</a:t>
            </a:r>
            <a:r>
              <a:rPr lang="en-US" dirty="0" err="1"/>
              <a:t>MyClassDefaultData</a:t>
            </a:r>
            <a:r>
              <a:rPr lang="en-US" dirty="0"/>
              <a:t>&lt;/</a:t>
            </a:r>
            <a:r>
              <a:rPr lang="en-US" dirty="0" err="1"/>
              <a:t>DefaultData</a:t>
            </a:r>
            <a:r>
              <a:rPr lang="en-US" dirty="0"/>
              <a:t>&gt;</a:t>
            </a:r>
          </a:p>
          <a:p>
            <a:r>
              <a:rPr lang="en-US" dirty="0"/>
              <a:t>&lt;</a:t>
            </a:r>
            <a:r>
              <a:rPr lang="en-US" dirty="0" err="1"/>
              <a:t>IdLocation</a:t>
            </a:r>
            <a:r>
              <a:rPr lang="en-US" dirty="0"/>
              <a:t>&gt;^</a:t>
            </a:r>
            <a:r>
              <a:rPr lang="en-US" dirty="0" err="1"/>
              <a:t>Demo.MyClassD</a:t>
            </a:r>
            <a:r>
              <a:rPr lang="en-US" dirty="0"/>
              <a:t>&lt;/</a:t>
            </a:r>
            <a:r>
              <a:rPr lang="en-US" dirty="0" err="1"/>
              <a:t>IdLocation</a:t>
            </a:r>
            <a:r>
              <a:rPr lang="en-US" dirty="0"/>
              <a:t>&gt;</a:t>
            </a:r>
          </a:p>
          <a:p>
            <a:r>
              <a:rPr lang="en-US" dirty="0"/>
              <a:t>&lt;</a:t>
            </a:r>
            <a:r>
              <a:rPr lang="en-US" dirty="0" err="1"/>
              <a:t>IndexLocation</a:t>
            </a:r>
            <a:r>
              <a:rPr lang="en-US" dirty="0"/>
              <a:t>&gt;^</a:t>
            </a:r>
            <a:r>
              <a:rPr lang="en-US" dirty="0" err="1"/>
              <a:t>Demo.MyClassI</a:t>
            </a:r>
            <a:r>
              <a:rPr lang="en-US" dirty="0"/>
              <a:t>&lt;/</a:t>
            </a:r>
            <a:r>
              <a:rPr lang="en-US" dirty="0" err="1"/>
              <a:t>IndexLocation</a:t>
            </a:r>
            <a:r>
              <a:rPr lang="en-US" dirty="0"/>
              <a:t>&gt;</a:t>
            </a:r>
          </a:p>
          <a:p>
            <a:r>
              <a:rPr lang="en-US" dirty="0"/>
              <a:t>&lt;</a:t>
            </a:r>
            <a:r>
              <a:rPr lang="en-US" dirty="0" err="1"/>
              <a:t>StreamLocation</a:t>
            </a:r>
            <a:r>
              <a:rPr lang="en-US" dirty="0"/>
              <a:t>&gt;^</a:t>
            </a:r>
            <a:r>
              <a:rPr lang="en-US" dirty="0" err="1"/>
              <a:t>Demo.MyClassS</a:t>
            </a:r>
            <a:r>
              <a:rPr lang="en-US" dirty="0"/>
              <a:t>&lt;/</a:t>
            </a:r>
            <a:r>
              <a:rPr lang="en-US" dirty="0" err="1"/>
              <a:t>StreamLocation</a:t>
            </a:r>
            <a:r>
              <a:rPr lang="en-US" dirty="0"/>
              <a:t>&gt;</a:t>
            </a:r>
          </a:p>
          <a:p>
            <a:r>
              <a:rPr lang="en-US" dirty="0"/>
              <a:t>&lt;Type&gt;%</a:t>
            </a:r>
            <a:r>
              <a:rPr lang="en-US" dirty="0" err="1"/>
              <a:t>Library.CacheStorage</a:t>
            </a:r>
            <a:r>
              <a:rPr lang="en-US" dirty="0"/>
              <a:t>&lt;/Type&gt;</a:t>
            </a:r>
          </a:p>
          <a:p>
            <a:r>
              <a:rPr lang="en-US" dirty="0"/>
              <a:t>}</a:t>
            </a:r>
          </a:p>
          <a:p>
            <a:endParaRPr lang="en-US" dirty="0"/>
          </a:p>
          <a:p>
            <a:r>
              <a:rPr lang="en-US" dirty="0"/>
              <a:t>}</a:t>
            </a:r>
          </a:p>
        </p:txBody>
      </p:sp>
      <p:sp>
        <p:nvSpPr>
          <p:cNvPr id="4" name="Slide Number Placeholder 3"/>
          <p:cNvSpPr>
            <a:spLocks noGrp="1"/>
          </p:cNvSpPr>
          <p:nvPr>
            <p:ph type="sldNum" sz="quarter" idx="10"/>
          </p:nvPr>
        </p:nvSpPr>
        <p:spPr/>
        <p:txBody>
          <a:bodyPr/>
          <a:lstStyle/>
          <a:p>
            <a:fld id="{026CC351-B909-3944-BCFB-F9C0E93048B5}" type="slidenum">
              <a:rPr lang="en-US" smtClean="0"/>
              <a:t>14</a:t>
            </a:fld>
            <a:endParaRPr lang="en-US"/>
          </a:p>
        </p:txBody>
      </p:sp>
    </p:spTree>
    <p:extLst>
      <p:ext uri="{BB962C8B-B14F-4D97-AF65-F5344CB8AC3E}">
        <p14:creationId xmlns:p14="http://schemas.microsoft.com/office/powerpoint/2010/main" val="1553608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ext Box 12"/>
          <p:cNvSpPr txBox="1">
            <a:spLocks noChangeArrowheads="1"/>
          </p:cNvSpPr>
          <p:nvPr/>
        </p:nvSpPr>
        <p:spPr bwMode="auto">
          <a:xfrm>
            <a:off x="8116757" y="7254240"/>
            <a:ext cx="184731" cy="261610"/>
          </a:xfrm>
          <a:prstGeom prst="rect">
            <a:avLst/>
          </a:prstGeom>
          <a:noFill/>
          <a:ln w="9525">
            <a:noFill/>
            <a:miter lim="800000"/>
            <a:headEnd/>
            <a:tailEnd/>
          </a:ln>
          <a:effectLst/>
        </p:spPr>
        <p:txBody>
          <a:bodyPr wrap="none">
            <a:spAutoFit/>
          </a:bodyPr>
          <a:lstStyle/>
          <a:p>
            <a:pPr algn="ctr">
              <a:defRPr/>
            </a:pPr>
            <a:endParaRPr lang="en-US" sz="1100" b="1">
              <a:latin typeface="Arial" pitchFamily="28" charset="0"/>
              <a:ea typeface="+mn-ea"/>
            </a:endParaRPr>
          </a:p>
        </p:txBody>
      </p:sp>
      <p:sp>
        <p:nvSpPr>
          <p:cNvPr id="6" name="Rectangle 15"/>
          <p:cNvSpPr>
            <a:spLocks noChangeArrowheads="1"/>
          </p:cNvSpPr>
          <p:nvPr/>
        </p:nvSpPr>
        <p:spPr bwMode="auto">
          <a:xfrm>
            <a:off x="5280660" y="4870345"/>
            <a:ext cx="2895344" cy="1412694"/>
          </a:xfrm>
          <a:prstGeom prst="rect">
            <a:avLst/>
          </a:prstGeom>
          <a:noFill/>
          <a:ln w="9525">
            <a:noFill/>
            <a:miter lim="800000"/>
            <a:headEnd/>
            <a:tailEnd/>
          </a:ln>
          <a:effectLst/>
        </p:spPr>
        <p:txBody>
          <a:bodyPr wrap="none">
            <a:spAutoFit/>
          </a:bodyPr>
          <a:lstStyle/>
          <a:p>
            <a:pPr>
              <a:defRPr/>
            </a:pPr>
            <a:r>
              <a:rPr lang="en-US" sz="2860" dirty="0">
                <a:latin typeface="Trebuchet MS" charset="0"/>
              </a:rPr>
              <a:t>VA Informatics &amp;</a:t>
            </a:r>
          </a:p>
          <a:p>
            <a:pPr>
              <a:defRPr/>
            </a:pPr>
            <a:r>
              <a:rPr lang="en-US" sz="2860" dirty="0">
                <a:latin typeface="Trebuchet MS" charset="0"/>
              </a:rPr>
              <a:t>Computing</a:t>
            </a:r>
          </a:p>
          <a:p>
            <a:pPr>
              <a:defRPr/>
            </a:pPr>
            <a:r>
              <a:rPr lang="en-US" sz="2860" dirty="0">
                <a:latin typeface="Trebuchet MS" charset="0"/>
              </a:rPr>
              <a:t>Infrastructure</a:t>
            </a:r>
          </a:p>
        </p:txBody>
      </p:sp>
      <p:pic>
        <p:nvPicPr>
          <p:cNvPr id="7" name="Picture 13" descr="VINCI Logo 4 (-words +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700" y="4749800"/>
            <a:ext cx="2360930" cy="21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6" name="Rectangle 2"/>
          <p:cNvSpPr>
            <a:spLocks noGrp="1" noChangeArrowheads="1"/>
          </p:cNvSpPr>
          <p:nvPr>
            <p:ph type="ctrTitle"/>
          </p:nvPr>
        </p:nvSpPr>
        <p:spPr>
          <a:xfrm>
            <a:off x="754380" y="1122680"/>
            <a:ext cx="8549640" cy="1554480"/>
          </a:xfrm>
        </p:spPr>
        <p:txBody>
          <a:bodyPr/>
          <a:lstStyle>
            <a:lvl1pPr>
              <a:defRPr sz="4000"/>
            </a:lvl1pPr>
          </a:lstStyle>
          <a:p>
            <a:r>
              <a:rPr lang="en-US" dirty="0"/>
              <a:t>Click to edit Master title style</a:t>
            </a:r>
          </a:p>
        </p:txBody>
      </p:sp>
      <p:sp>
        <p:nvSpPr>
          <p:cNvPr id="139267" name="Rectangle 3"/>
          <p:cNvSpPr>
            <a:spLocks noGrp="1" noChangeArrowheads="1"/>
          </p:cNvSpPr>
          <p:nvPr>
            <p:ph type="subTitle" idx="1" hasCustomPrompt="1"/>
          </p:nvPr>
        </p:nvSpPr>
        <p:spPr>
          <a:xfrm>
            <a:off x="754380" y="3195320"/>
            <a:ext cx="8549640" cy="1554480"/>
          </a:xfrm>
        </p:spPr>
        <p:txBody>
          <a:bodyPr/>
          <a:lstStyle>
            <a:lvl1pPr marL="0" indent="0" algn="ctr">
              <a:buFont typeface="Wingdings" pitchFamily="-65" charset="2"/>
              <a:buNone/>
              <a:defRPr sz="3080" b="1" i="0" baseline="0">
                <a:solidFill>
                  <a:srgbClr val="002060"/>
                </a:solidFill>
              </a:defRPr>
            </a:lvl1pPr>
          </a:lstStyle>
          <a:p>
            <a:r>
              <a:rPr lang="en-US" dirty="0"/>
              <a:t>Presenter</a:t>
            </a:r>
          </a:p>
          <a:p>
            <a:r>
              <a:rPr lang="en-US" dirty="0"/>
              <a:t>Title</a:t>
            </a:r>
          </a:p>
        </p:txBody>
      </p:sp>
      <p:sp>
        <p:nvSpPr>
          <p:cNvPr id="4" name="Slide Number Placeholder 3"/>
          <p:cNvSpPr>
            <a:spLocks noGrp="1"/>
          </p:cNvSpPr>
          <p:nvPr>
            <p:ph type="sldNum" sz="quarter" idx="12"/>
          </p:nvPr>
        </p:nvSpPr>
        <p:spPr>
          <a:xfrm>
            <a:off x="7795260" y="7254240"/>
            <a:ext cx="1592580" cy="259080"/>
          </a:xfrm>
        </p:spPr>
        <p:txBody>
          <a:bodyPr/>
          <a:lstStyle/>
          <a:p>
            <a:pPr>
              <a:defRPr/>
            </a:pPr>
            <a:fld id="{D1B4707D-9957-4D6C-92E3-5DDAFE6590DC}" type="slidenum">
              <a:rPr lang="en-US" smtClean="0"/>
              <a:pPr>
                <a:defRPr/>
              </a:pPr>
              <a:t>‹#›</a:t>
            </a:fld>
            <a:endParaRPr lang="en-US" dirty="0"/>
          </a:p>
        </p:txBody>
      </p:sp>
      <p:sp>
        <p:nvSpPr>
          <p:cNvPr id="11" name="Date Placeholder 3">
            <a:extLst>
              <a:ext uri="{FF2B5EF4-FFF2-40B4-BE49-F238E27FC236}">
                <a16:creationId xmlns:a16="http://schemas.microsoft.com/office/drawing/2014/main" xmlns="" id="{225D5599-CB55-4CE9-8FA4-686DEDDF3690}"/>
              </a:ext>
            </a:extLst>
          </p:cNvPr>
          <p:cNvSpPr txBox="1">
            <a:spLocks/>
          </p:cNvSpPr>
          <p:nvPr userDrawn="1"/>
        </p:nvSpPr>
        <p:spPr>
          <a:xfrm>
            <a:off x="8918262" y="7412749"/>
            <a:ext cx="2263140" cy="413808"/>
          </a:xfrm>
          <a:prstGeom prst="rect">
            <a:avLst/>
          </a:prstGeom>
        </p:spPr>
        <p:txBody>
          <a:bodyPr vert="horz" lIns="75438" tIns="37719" rIns="75438" bIns="37719" rtlCol="0" anchor="ctr"/>
          <a:lstStyle>
            <a:defPPr>
              <a:defRPr lang="en-US"/>
            </a:defPPr>
            <a:lvl1pPr marL="0" algn="l" defTabSz="914400" rtl="0" eaLnBrk="1" latinLnBrk="0" hangingPunct="1">
              <a:defRPr sz="1200" kern="1200">
                <a:solidFill>
                  <a:srgbClr val="003F7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b="1" dirty="0" err="1">
                <a:solidFill>
                  <a:schemeClr val="bg1"/>
                </a:solidFill>
              </a:rPr>
              <a:t>www.ehrm.va.gov</a:t>
            </a:r>
            <a:endParaRPr lang="en-US" sz="825" dirty="0">
              <a:solidFill>
                <a:schemeClr val="bg1"/>
              </a:solidFill>
            </a:endParaRPr>
          </a:p>
        </p:txBody>
      </p:sp>
    </p:spTree>
    <p:extLst>
      <p:ext uri="{BB962C8B-B14F-4D97-AF65-F5344CB8AC3E}">
        <p14:creationId xmlns:p14="http://schemas.microsoft.com/office/powerpoint/2010/main" val="2291519732"/>
      </p:ext>
    </p:extLst>
  </p:cSld>
  <p:clrMapOvr>
    <a:masterClrMapping/>
  </p:clrMapOvr>
  <p:extLst mod="1">
    <p:ext uri="{DCECCB84-F9BA-43D5-87BE-67443E8EF086}">
      <p15:sldGuideLst xmlns:p15="http://schemas.microsoft.com/office/powerpoint/2012/main">
        <p15:guide id="1" orient="horz" pos="707" userDrawn="1">
          <p15:clr>
            <a:srgbClr val="FBAE40"/>
          </p15:clr>
        </p15:guide>
        <p15:guide id="2" pos="31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10" descr="VINCI Logo 4 (-words +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 y="6937587"/>
            <a:ext cx="852170"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7262655" y="345440"/>
            <a:ext cx="2209006" cy="67360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32142" y="345440"/>
            <a:ext cx="6462872" cy="67360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smtClean="0"/>
            </a:lvl1pPr>
          </a:lstStyle>
          <a:p>
            <a:fld id="{B65B4B6C-6843-5440-92AF-1B7D21206C35}" type="datetime1">
              <a:rPr lang="en-US" smtClean="0"/>
              <a:t>1/11/2019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smtClean="0"/>
            </a:lvl1pPr>
          </a:lstStyle>
          <a:p>
            <a:fld id="{6B16CC60-0A6D-B044-9C01-0B5E972F3441}" type="slidenum">
              <a:rPr lang="en-US" smtClean="0"/>
              <a:pPr/>
              <a:t>‹#›</a:t>
            </a:fld>
            <a:endParaRPr lang="en-US" dirty="0"/>
          </a:p>
        </p:txBody>
      </p:sp>
    </p:spTree>
    <p:extLst>
      <p:ext uri="{BB962C8B-B14F-4D97-AF65-F5344CB8AC3E}">
        <p14:creationId xmlns:p14="http://schemas.microsoft.com/office/powerpoint/2010/main" val="389810039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xmlns="" id="{FE0A5B11-1FA5-3C42-91FC-7B6E7EC86A18}"/>
              </a:ext>
            </a:extLst>
          </p:cNvPr>
          <p:cNvSpPr>
            <a:spLocks noGrp="1"/>
          </p:cNvSpPr>
          <p:nvPr>
            <p:ph type="sldNum" sz="quarter" idx="12"/>
          </p:nvPr>
        </p:nvSpPr>
        <p:spPr>
          <a:xfrm>
            <a:off x="8600005" y="7214979"/>
            <a:ext cx="948291" cy="413808"/>
          </a:xfrm>
        </p:spPr>
        <p:txBody>
          <a:bodyPr/>
          <a:lstStyle>
            <a:lvl1pPr algn="ctr">
              <a:defRPr>
                <a:solidFill>
                  <a:schemeClr val="tx1"/>
                </a:solidFill>
              </a:defRPr>
            </a:lvl1pPr>
          </a:lstStyle>
          <a:p>
            <a:fld id="{6B16CC60-0A6D-B044-9C01-0B5E972F3441}" type="slidenum">
              <a:rPr lang="en-US" smtClean="0"/>
              <a:pPr/>
              <a:t>‹#›</a:t>
            </a:fld>
            <a:endParaRPr lang="en-US" dirty="0"/>
          </a:p>
        </p:txBody>
      </p:sp>
      <p:sp>
        <p:nvSpPr>
          <p:cNvPr id="13" name="Title 1">
            <a:extLst>
              <a:ext uri="{FF2B5EF4-FFF2-40B4-BE49-F238E27FC236}">
                <a16:creationId xmlns:a16="http://schemas.microsoft.com/office/drawing/2014/main" xmlns="" id="{B638EF75-E588-334F-97DE-62AEEC42FF56}"/>
              </a:ext>
            </a:extLst>
          </p:cNvPr>
          <p:cNvSpPr>
            <a:spLocks noGrp="1"/>
          </p:cNvSpPr>
          <p:nvPr>
            <p:ph type="title" hasCustomPrompt="1"/>
          </p:nvPr>
        </p:nvSpPr>
        <p:spPr>
          <a:xfrm>
            <a:off x="1300163" y="364506"/>
            <a:ext cx="7190310" cy="642831"/>
          </a:xfrm>
        </p:spPr>
        <p:txBody>
          <a:bodyPr>
            <a:noAutofit/>
          </a:bodyPr>
          <a:lstStyle>
            <a:lvl1pPr>
              <a:defRPr sz="3600" b="1">
                <a:solidFill>
                  <a:srgbClr val="193460"/>
                </a:solidFill>
                <a:latin typeface="Calibri" panose="020F0502020204030204" pitchFamily="34" charset="0"/>
                <a:cs typeface="Calibri" panose="020F0502020204030204" pitchFamily="34" charset="0"/>
              </a:defRPr>
            </a:lvl1pPr>
          </a:lstStyle>
          <a:p>
            <a:r>
              <a:rPr lang="en-US" dirty="0"/>
              <a:t>Contact Information</a:t>
            </a:r>
          </a:p>
        </p:txBody>
      </p:sp>
    </p:spTree>
    <p:extLst>
      <p:ext uri="{BB962C8B-B14F-4D97-AF65-F5344CB8AC3E}">
        <p14:creationId xmlns:p14="http://schemas.microsoft.com/office/powerpoint/2010/main" val="1340650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260F5F9D-07B4-7446-B009-1CAB3950310D}"/>
              </a:ext>
            </a:extLst>
          </p:cNvPr>
          <p:cNvSpPr>
            <a:spLocks noGrp="1"/>
          </p:cNvSpPr>
          <p:nvPr>
            <p:ph type="sldNum" sz="quarter" idx="12"/>
          </p:nvPr>
        </p:nvSpPr>
        <p:spPr>
          <a:xfrm>
            <a:off x="8600005" y="7214979"/>
            <a:ext cx="948291" cy="413808"/>
          </a:xfrm>
        </p:spPr>
        <p:txBody>
          <a:bodyPr/>
          <a:lstStyle>
            <a:lvl1pPr algn="ctr">
              <a:defRPr>
                <a:solidFill>
                  <a:schemeClr val="tx1"/>
                </a:solidFill>
              </a:defRPr>
            </a:lvl1pPr>
          </a:lstStyle>
          <a:p>
            <a:fld id="{6B16CC60-0A6D-B044-9C01-0B5E972F3441}" type="slidenum">
              <a:rPr lang="en-US" smtClean="0"/>
              <a:pPr/>
              <a:t>‹#›</a:t>
            </a:fld>
            <a:endParaRPr lang="en-US" dirty="0"/>
          </a:p>
        </p:txBody>
      </p:sp>
      <p:sp>
        <p:nvSpPr>
          <p:cNvPr id="9" name="Title 1">
            <a:extLst>
              <a:ext uri="{FF2B5EF4-FFF2-40B4-BE49-F238E27FC236}">
                <a16:creationId xmlns:a16="http://schemas.microsoft.com/office/drawing/2014/main" xmlns="" id="{A2C478CA-B551-D644-BB09-BC054D6B2ADD}"/>
              </a:ext>
            </a:extLst>
          </p:cNvPr>
          <p:cNvSpPr>
            <a:spLocks noGrp="1"/>
          </p:cNvSpPr>
          <p:nvPr>
            <p:ph type="title" hasCustomPrompt="1"/>
          </p:nvPr>
        </p:nvSpPr>
        <p:spPr>
          <a:xfrm>
            <a:off x="1300163" y="364506"/>
            <a:ext cx="7190310" cy="642831"/>
          </a:xfrm>
        </p:spPr>
        <p:txBody>
          <a:bodyPr>
            <a:normAutofit/>
          </a:bodyPr>
          <a:lstStyle>
            <a:lvl1pPr>
              <a:defRPr sz="3600" b="1">
                <a:solidFill>
                  <a:srgbClr val="193460"/>
                </a:solidFill>
                <a:latin typeface="Calibri" panose="020F0502020204030204" pitchFamily="34" charset="0"/>
                <a:cs typeface="Calibri" panose="020F0502020204030204" pitchFamily="34" charset="0"/>
              </a:defRPr>
            </a:lvl1pPr>
          </a:lstStyle>
          <a:p>
            <a:r>
              <a:rPr lang="en-US" dirty="0"/>
              <a:t>Title: Calibri Bold 36 </a:t>
            </a:r>
            <a:r>
              <a:rPr lang="en-US" dirty="0" err="1"/>
              <a:t>pt</a:t>
            </a:r>
            <a:r>
              <a:rPr lang="en-US" dirty="0"/>
              <a:t> blue </a:t>
            </a:r>
          </a:p>
        </p:txBody>
      </p:sp>
      <p:sp>
        <p:nvSpPr>
          <p:cNvPr id="8" name="Content Placeholder 2">
            <a:extLst>
              <a:ext uri="{FF2B5EF4-FFF2-40B4-BE49-F238E27FC236}">
                <a16:creationId xmlns:a16="http://schemas.microsoft.com/office/drawing/2014/main" xmlns="" id="{366B33A4-4DF5-7E46-B42C-A01B206E01AA}"/>
              </a:ext>
            </a:extLst>
          </p:cNvPr>
          <p:cNvSpPr>
            <a:spLocks noGrp="1"/>
          </p:cNvSpPr>
          <p:nvPr>
            <p:ph idx="15" hasCustomPrompt="1"/>
          </p:nvPr>
        </p:nvSpPr>
        <p:spPr>
          <a:xfrm>
            <a:off x="804672" y="1674550"/>
            <a:ext cx="8436483" cy="5016182"/>
          </a:xfrm>
          <a:prstGeom prst="rect">
            <a:avLst/>
          </a:prstGeom>
        </p:spPr>
        <p:txBody>
          <a:bodyPr/>
          <a:lstStyle>
            <a:lvl1pPr>
              <a:buClr>
                <a:schemeClr val="tx1"/>
              </a:buClr>
              <a:defRPr sz="2800"/>
            </a:lvl1pPr>
            <a:lvl2pPr marL="874395" indent="-291465">
              <a:buClr>
                <a:schemeClr val="tx1"/>
              </a:buClr>
              <a:buFont typeface="Wingdings" pitchFamily="2" charset="2"/>
              <a:buChar char="§"/>
              <a:defRPr sz="2400"/>
            </a:lvl2pPr>
            <a:lvl3pPr marL="1457325" indent="-291465">
              <a:buClr>
                <a:schemeClr val="tx1"/>
              </a:buClr>
              <a:buFont typeface=".AppleSystemUIFont"/>
              <a:buChar char="–"/>
              <a:defRPr sz="2000"/>
            </a:lvl3pPr>
            <a:lvl4pPr>
              <a:buClr>
                <a:schemeClr val="tx1"/>
              </a:buClr>
              <a:defRPr sz="2400"/>
            </a:lvl4pPr>
            <a:lvl5pPr>
              <a:buClr>
                <a:schemeClr val="tx1"/>
              </a:buClr>
              <a:defRPr sz="2000"/>
            </a:lvl5pPr>
          </a:lstStyle>
          <a:p>
            <a:pPr lvl="0"/>
            <a:r>
              <a:rPr lang="en-US" dirty="0"/>
              <a:t>First level (Calibri 28 </a:t>
            </a:r>
            <a:r>
              <a:rPr lang="en-US" dirty="0" err="1"/>
              <a:t>pt</a:t>
            </a:r>
            <a:r>
              <a:rPr lang="en-US" dirty="0"/>
              <a:t> black)</a:t>
            </a:r>
          </a:p>
          <a:p>
            <a:pPr lvl="1"/>
            <a:r>
              <a:rPr lang="en-US" dirty="0"/>
              <a:t>Second level (Calibri 24 </a:t>
            </a:r>
            <a:r>
              <a:rPr lang="en-US" dirty="0" err="1"/>
              <a:t>pt</a:t>
            </a:r>
            <a:r>
              <a:rPr lang="en-US" dirty="0"/>
              <a:t> black)</a:t>
            </a:r>
          </a:p>
          <a:p>
            <a:pPr lvl="2"/>
            <a:r>
              <a:rPr lang="en-US" dirty="0"/>
              <a:t>Third level (Calibri 20 </a:t>
            </a:r>
            <a:r>
              <a:rPr lang="en-US" dirty="0" err="1"/>
              <a:t>pt</a:t>
            </a:r>
            <a:r>
              <a:rPr lang="en-US" dirty="0"/>
              <a:t> black)</a:t>
            </a:r>
          </a:p>
        </p:txBody>
      </p:sp>
    </p:spTree>
    <p:extLst>
      <p:ext uri="{BB962C8B-B14F-4D97-AF65-F5344CB8AC3E}">
        <p14:creationId xmlns:p14="http://schemas.microsoft.com/office/powerpoint/2010/main" val="2896350225"/>
      </p:ext>
    </p:extLst>
  </p:cSld>
  <p:clrMapOvr>
    <a:masterClrMapping/>
  </p:clrMapOvr>
  <p:extLst mod="1">
    <p:ext uri="{DCECCB84-F9BA-43D5-87BE-67443E8EF086}">
      <p15:sldGuideLst xmlns:p15="http://schemas.microsoft.com/office/powerpoint/2012/main">
        <p15:guide id="1" orient="horz" userDrawn="1">
          <p15:clr>
            <a:srgbClr val="FBAE40"/>
          </p15:clr>
        </p15:guide>
        <p15:guide id="2" pos="623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C3D38-C685-2240-9ED2-0107F2F702CF}"/>
              </a:ext>
            </a:extLst>
          </p:cNvPr>
          <p:cNvSpPr>
            <a:spLocks noGrp="1"/>
          </p:cNvSpPr>
          <p:nvPr>
            <p:ph type="title" hasCustomPrompt="1"/>
          </p:nvPr>
        </p:nvSpPr>
        <p:spPr>
          <a:xfrm>
            <a:off x="1300164" y="151372"/>
            <a:ext cx="6572975" cy="820108"/>
          </a:xfrm>
        </p:spPr>
        <p:txBody>
          <a:bodyPr anchor="b">
            <a:normAutofit/>
          </a:bodyPr>
          <a:lstStyle>
            <a:lvl1pPr>
              <a:defRPr sz="3600" b="1">
                <a:solidFill>
                  <a:srgbClr val="003F72"/>
                </a:solidFill>
                <a:latin typeface="Calibri" panose="020F0502020204030204" pitchFamily="34" charset="0"/>
                <a:cs typeface="Calibri" panose="020F0502020204030204" pitchFamily="34" charset="0"/>
              </a:defRPr>
            </a:lvl1pPr>
          </a:lstStyle>
          <a:p>
            <a:r>
              <a:rPr lang="en-US" dirty="0"/>
              <a:t>Title: Calibri Bold 36 </a:t>
            </a:r>
            <a:r>
              <a:rPr lang="en-US" dirty="0" err="1"/>
              <a:t>pt</a:t>
            </a:r>
            <a:r>
              <a:rPr lang="en-US" dirty="0"/>
              <a:t> blue</a:t>
            </a:r>
          </a:p>
        </p:txBody>
      </p:sp>
      <p:sp>
        <p:nvSpPr>
          <p:cNvPr id="3" name="Text Placeholder 2">
            <a:extLst>
              <a:ext uri="{FF2B5EF4-FFF2-40B4-BE49-F238E27FC236}">
                <a16:creationId xmlns:a16="http://schemas.microsoft.com/office/drawing/2014/main" xmlns="" id="{800CA29B-1EC1-4D49-90E7-C3C0260CF1F0}"/>
              </a:ext>
            </a:extLst>
          </p:cNvPr>
          <p:cNvSpPr>
            <a:spLocks noGrp="1"/>
          </p:cNvSpPr>
          <p:nvPr>
            <p:ph type="body" idx="1" hasCustomPrompt="1"/>
          </p:nvPr>
        </p:nvSpPr>
        <p:spPr>
          <a:xfrm>
            <a:off x="686276" y="4160932"/>
            <a:ext cx="8675370" cy="2740672"/>
          </a:xfrm>
          <a:prstGeom prst="rect">
            <a:avLst/>
          </a:prstGeom>
        </p:spPr>
        <p:txBody>
          <a:bodyPr/>
          <a:lstStyle>
            <a:lvl1pPr marL="0" indent="0">
              <a:buNone/>
              <a:defRPr sz="2400" b="1">
                <a:solidFill>
                  <a:schemeClr val="tx1">
                    <a:lumMod val="50000"/>
                    <a:lumOff val="50000"/>
                  </a:schemeClr>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dirty="0"/>
              <a:t>Subtitle: Calibri 24 </a:t>
            </a:r>
            <a:r>
              <a:rPr lang="en-US" dirty="0" err="1"/>
              <a:t>pt</a:t>
            </a:r>
            <a:r>
              <a:rPr lang="en-US" dirty="0"/>
              <a:t> gray</a:t>
            </a:r>
          </a:p>
        </p:txBody>
      </p:sp>
      <p:sp>
        <p:nvSpPr>
          <p:cNvPr id="13" name="Slide Number Placeholder 5">
            <a:extLst>
              <a:ext uri="{FF2B5EF4-FFF2-40B4-BE49-F238E27FC236}">
                <a16:creationId xmlns:a16="http://schemas.microsoft.com/office/drawing/2014/main" xmlns="" id="{1C5A839F-A74E-D544-B3D2-35ED72D69CDE}"/>
              </a:ext>
            </a:extLst>
          </p:cNvPr>
          <p:cNvSpPr>
            <a:spLocks noGrp="1"/>
          </p:cNvSpPr>
          <p:nvPr>
            <p:ph type="sldNum" sz="quarter" idx="12"/>
          </p:nvPr>
        </p:nvSpPr>
        <p:spPr>
          <a:xfrm>
            <a:off x="8600005" y="7214979"/>
            <a:ext cx="948291" cy="413808"/>
          </a:xfrm>
        </p:spPr>
        <p:txBody>
          <a:bodyPr/>
          <a:lstStyle>
            <a:lvl1pPr algn="ctr">
              <a:defRPr>
                <a:solidFill>
                  <a:schemeClr val="tx1"/>
                </a:solidFill>
              </a:defRPr>
            </a:lvl1pPr>
          </a:lstStyle>
          <a:p>
            <a:fld id="{6B16CC60-0A6D-B044-9C01-0B5E972F3441}" type="slidenum">
              <a:rPr lang="en-US" smtClean="0"/>
              <a:pPr/>
              <a:t>‹#›</a:t>
            </a:fld>
            <a:endParaRPr lang="en-US" dirty="0"/>
          </a:p>
        </p:txBody>
      </p:sp>
      <p:sp>
        <p:nvSpPr>
          <p:cNvPr id="18" name="Text Placeholder 17">
            <a:extLst>
              <a:ext uri="{FF2B5EF4-FFF2-40B4-BE49-F238E27FC236}">
                <a16:creationId xmlns:a16="http://schemas.microsoft.com/office/drawing/2014/main" xmlns="" id="{F6DBC48F-8C78-4FB6-88C6-52AA31BE59D3}"/>
              </a:ext>
            </a:extLst>
          </p:cNvPr>
          <p:cNvSpPr>
            <a:spLocks noGrp="1"/>
          </p:cNvSpPr>
          <p:nvPr>
            <p:ph type="body" sz="quarter" idx="13" hasCustomPrompt="1"/>
          </p:nvPr>
        </p:nvSpPr>
        <p:spPr>
          <a:xfrm>
            <a:off x="685800" y="1812925"/>
            <a:ext cx="8675688" cy="2347913"/>
          </a:xfrm>
          <a:prstGeom prst="rect">
            <a:avLst/>
          </a:prstGeom>
        </p:spPr>
        <p:txBody>
          <a:bodyPr anchor="b"/>
          <a:lstStyle>
            <a:lvl1pPr marL="0" indent="0">
              <a:buNone/>
              <a:defRPr sz="5000" b="1">
                <a:solidFill>
                  <a:srgbClr val="003F72"/>
                </a:solidFill>
              </a:defRPr>
            </a:lvl1pPr>
          </a:lstStyle>
          <a:p>
            <a:pPr lvl="0"/>
            <a:r>
              <a:rPr lang="en-US" dirty="0"/>
              <a:t>Section Title: Calibri 50 </a:t>
            </a:r>
            <a:r>
              <a:rPr lang="en-US" dirty="0" err="1"/>
              <a:t>pt</a:t>
            </a:r>
            <a:r>
              <a:rPr lang="en-US" dirty="0"/>
              <a:t> blue</a:t>
            </a:r>
          </a:p>
        </p:txBody>
      </p:sp>
    </p:spTree>
    <p:extLst>
      <p:ext uri="{BB962C8B-B14F-4D97-AF65-F5344CB8AC3E}">
        <p14:creationId xmlns:p14="http://schemas.microsoft.com/office/powerpoint/2010/main" val="1197332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xmlns="" id="{5A773314-7B1E-4347-A17B-12C7EA6909CD}"/>
              </a:ext>
            </a:extLst>
          </p:cNvPr>
          <p:cNvSpPr>
            <a:spLocks noGrp="1"/>
          </p:cNvSpPr>
          <p:nvPr>
            <p:ph type="sldNum" sz="quarter" idx="12"/>
          </p:nvPr>
        </p:nvSpPr>
        <p:spPr>
          <a:xfrm>
            <a:off x="8600005" y="7214979"/>
            <a:ext cx="948291" cy="413808"/>
          </a:xfrm>
        </p:spPr>
        <p:txBody>
          <a:bodyPr/>
          <a:lstStyle>
            <a:lvl1pPr algn="ctr">
              <a:defRPr>
                <a:solidFill>
                  <a:srgbClr val="772432"/>
                </a:solidFill>
              </a:defRPr>
            </a:lvl1pPr>
          </a:lstStyle>
          <a:p>
            <a:fld id="{6B16CC60-0A6D-B044-9C01-0B5E972F3441}" type="slidenum">
              <a:rPr lang="en-US" smtClean="0"/>
              <a:pPr/>
              <a:t>‹#›</a:t>
            </a:fld>
            <a:endParaRPr lang="en-US" dirty="0"/>
          </a:p>
        </p:txBody>
      </p:sp>
      <p:sp>
        <p:nvSpPr>
          <p:cNvPr id="14" name="Title 1">
            <a:extLst>
              <a:ext uri="{FF2B5EF4-FFF2-40B4-BE49-F238E27FC236}">
                <a16:creationId xmlns:a16="http://schemas.microsoft.com/office/drawing/2014/main" xmlns="" id="{748E8758-1AB8-AE45-B5D2-92F963958D91}"/>
              </a:ext>
            </a:extLst>
          </p:cNvPr>
          <p:cNvSpPr>
            <a:spLocks noGrp="1"/>
          </p:cNvSpPr>
          <p:nvPr>
            <p:ph type="title" hasCustomPrompt="1"/>
          </p:nvPr>
        </p:nvSpPr>
        <p:spPr>
          <a:xfrm>
            <a:off x="1300163" y="364506"/>
            <a:ext cx="7190310" cy="642831"/>
          </a:xfrm>
        </p:spPr>
        <p:txBody>
          <a:bodyPr>
            <a:normAutofit/>
          </a:bodyPr>
          <a:lstStyle>
            <a:lvl1pPr>
              <a:defRPr sz="3600" b="1">
                <a:solidFill>
                  <a:srgbClr val="193460"/>
                </a:solidFill>
                <a:latin typeface="Calibri" panose="020F0502020204030204" pitchFamily="34" charset="0"/>
                <a:cs typeface="Calibri" panose="020F0502020204030204" pitchFamily="34" charset="0"/>
              </a:defRPr>
            </a:lvl1pPr>
          </a:lstStyle>
          <a:p>
            <a:r>
              <a:rPr lang="en-US" dirty="0"/>
              <a:t>Title: Calibri Bold 36 </a:t>
            </a:r>
            <a:r>
              <a:rPr lang="en-US" dirty="0" err="1"/>
              <a:t>pt</a:t>
            </a:r>
            <a:r>
              <a:rPr lang="en-US" dirty="0"/>
              <a:t> blue </a:t>
            </a:r>
          </a:p>
        </p:txBody>
      </p:sp>
      <p:sp>
        <p:nvSpPr>
          <p:cNvPr id="9" name="Content Placeholder 2">
            <a:extLst>
              <a:ext uri="{FF2B5EF4-FFF2-40B4-BE49-F238E27FC236}">
                <a16:creationId xmlns:a16="http://schemas.microsoft.com/office/drawing/2014/main" xmlns="" id="{6A7E1AE9-DE06-BE43-86D0-287B1C7AF56D}"/>
              </a:ext>
            </a:extLst>
          </p:cNvPr>
          <p:cNvSpPr>
            <a:spLocks noGrp="1"/>
          </p:cNvSpPr>
          <p:nvPr>
            <p:ph idx="15" hasCustomPrompt="1"/>
          </p:nvPr>
        </p:nvSpPr>
        <p:spPr>
          <a:xfrm>
            <a:off x="692140" y="1675291"/>
            <a:ext cx="4274196" cy="4946128"/>
          </a:xfrm>
          <a:prstGeom prst="rect">
            <a:avLst/>
          </a:prstGeom>
        </p:spPr>
        <p:txBody>
          <a:bodyPr/>
          <a:lstStyle>
            <a:lvl1pPr>
              <a:buClr>
                <a:schemeClr val="tx1"/>
              </a:buClr>
              <a:defRPr sz="2800"/>
            </a:lvl1pPr>
            <a:lvl2pPr marL="874395" indent="-291465">
              <a:buClr>
                <a:schemeClr val="tx1"/>
              </a:buClr>
              <a:buFont typeface="Wingdings" pitchFamily="2" charset="2"/>
              <a:buChar char="§"/>
              <a:defRPr sz="2400"/>
            </a:lvl2pPr>
            <a:lvl3pPr marL="1457325" indent="-291465">
              <a:buClr>
                <a:schemeClr val="tx1"/>
              </a:buClr>
              <a:buFont typeface=".AppleSystemUIFont"/>
              <a:buChar char="–"/>
              <a:defRPr sz="2000"/>
            </a:lvl3pPr>
            <a:lvl4pPr>
              <a:buClr>
                <a:schemeClr val="tx1"/>
              </a:buClr>
              <a:defRPr sz="2400"/>
            </a:lvl4pPr>
            <a:lvl5pPr>
              <a:buClr>
                <a:schemeClr val="tx1"/>
              </a:buClr>
              <a:defRPr sz="2000"/>
            </a:lvl5pPr>
          </a:lstStyle>
          <a:p>
            <a:pPr lvl="0"/>
            <a:r>
              <a:rPr lang="en-US" dirty="0"/>
              <a:t>First level (Calibri 28 </a:t>
            </a:r>
            <a:r>
              <a:rPr lang="en-US" dirty="0" err="1"/>
              <a:t>pt</a:t>
            </a:r>
            <a:r>
              <a:rPr lang="en-US" dirty="0"/>
              <a:t> black)</a:t>
            </a:r>
          </a:p>
          <a:p>
            <a:pPr lvl="1"/>
            <a:r>
              <a:rPr lang="en-US" dirty="0"/>
              <a:t>Second level (Calibri 24 </a:t>
            </a:r>
            <a:r>
              <a:rPr lang="en-US" dirty="0" err="1"/>
              <a:t>pt</a:t>
            </a:r>
            <a:r>
              <a:rPr lang="en-US" dirty="0"/>
              <a:t> black)</a:t>
            </a:r>
          </a:p>
          <a:p>
            <a:pPr lvl="2"/>
            <a:r>
              <a:rPr lang="en-US" dirty="0"/>
              <a:t>Third level (Calibri 20 </a:t>
            </a:r>
            <a:r>
              <a:rPr lang="en-US" dirty="0" err="1"/>
              <a:t>pt</a:t>
            </a:r>
            <a:r>
              <a:rPr lang="en-US" dirty="0"/>
              <a:t> black)</a:t>
            </a:r>
          </a:p>
        </p:txBody>
      </p:sp>
      <p:sp>
        <p:nvSpPr>
          <p:cNvPr id="12" name="Content Placeholder 2">
            <a:extLst>
              <a:ext uri="{FF2B5EF4-FFF2-40B4-BE49-F238E27FC236}">
                <a16:creationId xmlns:a16="http://schemas.microsoft.com/office/drawing/2014/main" xmlns="" id="{1BF9760E-9331-D341-8BAC-2E1B3D2FF900}"/>
              </a:ext>
            </a:extLst>
          </p:cNvPr>
          <p:cNvSpPr>
            <a:spLocks noGrp="1"/>
          </p:cNvSpPr>
          <p:nvPr>
            <p:ph idx="16" hasCustomPrompt="1"/>
          </p:nvPr>
        </p:nvSpPr>
        <p:spPr>
          <a:xfrm>
            <a:off x="5085721" y="1675291"/>
            <a:ext cx="4274196" cy="4939122"/>
          </a:xfrm>
          <a:prstGeom prst="rect">
            <a:avLst/>
          </a:prstGeom>
        </p:spPr>
        <p:txBody>
          <a:bodyPr/>
          <a:lstStyle>
            <a:lvl1pPr>
              <a:buClr>
                <a:schemeClr val="tx1"/>
              </a:buClr>
              <a:defRPr sz="2800"/>
            </a:lvl1pPr>
            <a:lvl2pPr marL="874395" indent="-291465">
              <a:buClr>
                <a:schemeClr val="tx1"/>
              </a:buClr>
              <a:buFont typeface="Wingdings" pitchFamily="2" charset="2"/>
              <a:buChar char="§"/>
              <a:defRPr sz="2400"/>
            </a:lvl2pPr>
            <a:lvl3pPr marL="1457325" indent="-291465">
              <a:buClr>
                <a:schemeClr val="tx1"/>
              </a:buClr>
              <a:buFont typeface=".AppleSystemUIFont"/>
              <a:buChar char="–"/>
              <a:defRPr sz="2000"/>
            </a:lvl3pPr>
            <a:lvl4pPr>
              <a:buClr>
                <a:schemeClr val="tx1"/>
              </a:buClr>
              <a:defRPr sz="2400"/>
            </a:lvl4pPr>
            <a:lvl5pPr>
              <a:buClr>
                <a:schemeClr val="tx1"/>
              </a:buClr>
              <a:defRPr sz="2000"/>
            </a:lvl5pPr>
          </a:lstStyle>
          <a:p>
            <a:pPr lvl="0"/>
            <a:r>
              <a:rPr lang="en-US" dirty="0"/>
              <a:t>First level (Calibri 28 </a:t>
            </a:r>
            <a:r>
              <a:rPr lang="en-US" dirty="0" err="1"/>
              <a:t>pt</a:t>
            </a:r>
            <a:r>
              <a:rPr lang="en-US" dirty="0"/>
              <a:t> black)</a:t>
            </a:r>
          </a:p>
          <a:p>
            <a:pPr lvl="1"/>
            <a:r>
              <a:rPr lang="en-US" dirty="0"/>
              <a:t>Second level (Calibri 24 </a:t>
            </a:r>
            <a:r>
              <a:rPr lang="en-US" dirty="0" err="1"/>
              <a:t>pt</a:t>
            </a:r>
            <a:r>
              <a:rPr lang="en-US" dirty="0"/>
              <a:t> black)</a:t>
            </a:r>
          </a:p>
          <a:p>
            <a:pPr lvl="2"/>
            <a:r>
              <a:rPr lang="en-US" dirty="0"/>
              <a:t>Third level (Calibri 20 </a:t>
            </a:r>
            <a:r>
              <a:rPr lang="en-US" dirty="0" err="1"/>
              <a:t>pt</a:t>
            </a:r>
            <a:r>
              <a:rPr lang="en-US" dirty="0"/>
              <a:t> black)</a:t>
            </a:r>
          </a:p>
        </p:txBody>
      </p:sp>
    </p:spTree>
    <p:extLst>
      <p:ext uri="{BB962C8B-B14F-4D97-AF65-F5344CB8AC3E}">
        <p14:creationId xmlns:p14="http://schemas.microsoft.com/office/powerpoint/2010/main" val="285145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30585EC-7942-6848-BDB6-5460422172A8}"/>
              </a:ext>
            </a:extLst>
          </p:cNvPr>
          <p:cNvSpPr>
            <a:spLocks noGrp="1"/>
          </p:cNvSpPr>
          <p:nvPr>
            <p:ph type="body" idx="1" hasCustomPrompt="1"/>
          </p:nvPr>
        </p:nvSpPr>
        <p:spPr>
          <a:xfrm>
            <a:off x="692826" y="1704600"/>
            <a:ext cx="4255174" cy="933767"/>
          </a:xfrm>
          <a:prstGeom prst="rect">
            <a:avLst/>
          </a:prstGeom>
        </p:spPr>
        <p:txBody>
          <a:bodyPr anchor="b">
            <a:normAutofit/>
          </a:bodyPr>
          <a:lstStyle>
            <a:lvl1pPr marL="0" indent="0">
              <a:buNone/>
              <a:defRPr sz="3000" b="1">
                <a:solidFill>
                  <a:srgbClr val="003F72"/>
                </a:solidFill>
              </a:defRPr>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dirty="0"/>
              <a:t>Title (Calibri 30pt blue)</a:t>
            </a:r>
          </a:p>
        </p:txBody>
      </p:sp>
      <p:sp>
        <p:nvSpPr>
          <p:cNvPr id="5" name="Text Placeholder 4">
            <a:extLst>
              <a:ext uri="{FF2B5EF4-FFF2-40B4-BE49-F238E27FC236}">
                <a16:creationId xmlns:a16="http://schemas.microsoft.com/office/drawing/2014/main" xmlns="" id="{785BF6DA-B8A8-4948-AD14-C5E1711A3ADB}"/>
              </a:ext>
            </a:extLst>
          </p:cNvPr>
          <p:cNvSpPr>
            <a:spLocks noGrp="1"/>
          </p:cNvSpPr>
          <p:nvPr>
            <p:ph type="body" sz="quarter" idx="3" hasCustomPrompt="1"/>
          </p:nvPr>
        </p:nvSpPr>
        <p:spPr>
          <a:xfrm>
            <a:off x="5092065" y="1704600"/>
            <a:ext cx="4276130" cy="933767"/>
          </a:xfrm>
          <a:prstGeom prst="rect">
            <a:avLst/>
          </a:prstGeom>
        </p:spPr>
        <p:txBody>
          <a:bodyPr anchor="b">
            <a:normAutofit/>
          </a:bodyPr>
          <a:lstStyle>
            <a:lvl1pPr marL="0" indent="0">
              <a:buNone/>
              <a:defRPr sz="3000" b="1">
                <a:solidFill>
                  <a:srgbClr val="003F72"/>
                </a:solidFill>
              </a:defRPr>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dirty="0"/>
              <a:t>Title (Calibri 30pt blue)</a:t>
            </a:r>
          </a:p>
        </p:txBody>
      </p:sp>
      <p:sp>
        <p:nvSpPr>
          <p:cNvPr id="15" name="Slide Number Placeholder 5">
            <a:extLst>
              <a:ext uri="{FF2B5EF4-FFF2-40B4-BE49-F238E27FC236}">
                <a16:creationId xmlns:a16="http://schemas.microsoft.com/office/drawing/2014/main" xmlns="" id="{3CE658FB-8BD7-3D40-B148-945551014E2F}"/>
              </a:ext>
            </a:extLst>
          </p:cNvPr>
          <p:cNvSpPr>
            <a:spLocks noGrp="1"/>
          </p:cNvSpPr>
          <p:nvPr>
            <p:ph type="sldNum" sz="quarter" idx="12"/>
          </p:nvPr>
        </p:nvSpPr>
        <p:spPr>
          <a:xfrm>
            <a:off x="8600005" y="7214979"/>
            <a:ext cx="948291" cy="413808"/>
          </a:xfrm>
        </p:spPr>
        <p:txBody>
          <a:bodyPr/>
          <a:lstStyle>
            <a:lvl1pPr algn="ctr">
              <a:defRPr>
                <a:solidFill>
                  <a:srgbClr val="772432"/>
                </a:solidFill>
              </a:defRPr>
            </a:lvl1pPr>
          </a:lstStyle>
          <a:p>
            <a:fld id="{6B16CC60-0A6D-B044-9C01-0B5E972F3441}" type="slidenum">
              <a:rPr lang="en-US" smtClean="0"/>
              <a:pPr/>
              <a:t>‹#›</a:t>
            </a:fld>
            <a:endParaRPr lang="en-US" dirty="0"/>
          </a:p>
        </p:txBody>
      </p:sp>
      <p:sp>
        <p:nvSpPr>
          <p:cNvPr id="16" name="Title 1">
            <a:extLst>
              <a:ext uri="{FF2B5EF4-FFF2-40B4-BE49-F238E27FC236}">
                <a16:creationId xmlns:a16="http://schemas.microsoft.com/office/drawing/2014/main" xmlns="" id="{A1FE8D80-A8D6-1E4F-BF08-3E64D1086B87}"/>
              </a:ext>
            </a:extLst>
          </p:cNvPr>
          <p:cNvSpPr>
            <a:spLocks noGrp="1"/>
          </p:cNvSpPr>
          <p:nvPr>
            <p:ph type="title" hasCustomPrompt="1"/>
          </p:nvPr>
        </p:nvSpPr>
        <p:spPr>
          <a:xfrm>
            <a:off x="1300163" y="364506"/>
            <a:ext cx="7190310" cy="642831"/>
          </a:xfrm>
        </p:spPr>
        <p:txBody>
          <a:bodyPr>
            <a:normAutofit/>
          </a:bodyPr>
          <a:lstStyle>
            <a:lvl1pPr>
              <a:defRPr sz="3600" b="1">
                <a:solidFill>
                  <a:srgbClr val="193460"/>
                </a:solidFill>
                <a:latin typeface="Calibri" panose="020F0502020204030204" pitchFamily="34" charset="0"/>
                <a:cs typeface="Calibri" panose="020F0502020204030204" pitchFamily="34" charset="0"/>
              </a:defRPr>
            </a:lvl1pPr>
          </a:lstStyle>
          <a:p>
            <a:r>
              <a:rPr lang="en-US" dirty="0"/>
              <a:t>Title: Calibri Bold 36 </a:t>
            </a:r>
            <a:r>
              <a:rPr lang="en-US" dirty="0" err="1"/>
              <a:t>pt</a:t>
            </a:r>
            <a:r>
              <a:rPr lang="en-US" dirty="0"/>
              <a:t> blue </a:t>
            </a:r>
          </a:p>
        </p:txBody>
      </p:sp>
      <p:sp>
        <p:nvSpPr>
          <p:cNvPr id="11" name="Content Placeholder 2">
            <a:extLst>
              <a:ext uri="{FF2B5EF4-FFF2-40B4-BE49-F238E27FC236}">
                <a16:creationId xmlns:a16="http://schemas.microsoft.com/office/drawing/2014/main" xmlns="" id="{BD663EEF-C9E0-7542-8F77-DC108B6AAC96}"/>
              </a:ext>
            </a:extLst>
          </p:cNvPr>
          <p:cNvSpPr>
            <a:spLocks noGrp="1"/>
          </p:cNvSpPr>
          <p:nvPr>
            <p:ph idx="15" hasCustomPrompt="1"/>
          </p:nvPr>
        </p:nvSpPr>
        <p:spPr>
          <a:xfrm>
            <a:off x="692140" y="2677164"/>
            <a:ext cx="4274196" cy="3790547"/>
          </a:xfrm>
          <a:prstGeom prst="rect">
            <a:avLst/>
          </a:prstGeom>
        </p:spPr>
        <p:txBody>
          <a:bodyPr/>
          <a:lstStyle>
            <a:lvl1pPr>
              <a:buClr>
                <a:schemeClr val="tx1"/>
              </a:buClr>
              <a:defRPr sz="2800"/>
            </a:lvl1pPr>
            <a:lvl2pPr marL="874395" indent="-291465">
              <a:buClr>
                <a:schemeClr val="tx1"/>
              </a:buClr>
              <a:buFont typeface="Wingdings" pitchFamily="2" charset="2"/>
              <a:buChar char="§"/>
              <a:defRPr sz="2400"/>
            </a:lvl2pPr>
            <a:lvl3pPr marL="1457325" indent="-291465">
              <a:buClr>
                <a:schemeClr val="tx1"/>
              </a:buClr>
              <a:buFont typeface=".AppleSystemUIFont"/>
              <a:buChar char="–"/>
              <a:defRPr sz="2000"/>
            </a:lvl3pPr>
            <a:lvl4pPr>
              <a:buClr>
                <a:schemeClr val="tx1"/>
              </a:buClr>
              <a:defRPr sz="2400"/>
            </a:lvl4pPr>
            <a:lvl5pPr>
              <a:buClr>
                <a:schemeClr val="tx1"/>
              </a:buClr>
              <a:defRPr sz="2000"/>
            </a:lvl5pPr>
          </a:lstStyle>
          <a:p>
            <a:pPr lvl="0"/>
            <a:r>
              <a:rPr lang="en-US" dirty="0"/>
              <a:t>First level (Calibri 28 </a:t>
            </a:r>
            <a:r>
              <a:rPr lang="en-US" dirty="0" err="1"/>
              <a:t>pt</a:t>
            </a:r>
            <a:r>
              <a:rPr lang="en-US" dirty="0"/>
              <a:t> black)</a:t>
            </a:r>
          </a:p>
          <a:p>
            <a:pPr lvl="1"/>
            <a:r>
              <a:rPr lang="en-US" dirty="0"/>
              <a:t>Second level (Calibri 24 </a:t>
            </a:r>
            <a:r>
              <a:rPr lang="en-US" dirty="0" err="1"/>
              <a:t>pt</a:t>
            </a:r>
            <a:r>
              <a:rPr lang="en-US" dirty="0"/>
              <a:t> black)</a:t>
            </a:r>
          </a:p>
          <a:p>
            <a:pPr lvl="2"/>
            <a:r>
              <a:rPr lang="en-US" dirty="0"/>
              <a:t>Third level (Calibri 20 </a:t>
            </a:r>
            <a:r>
              <a:rPr lang="en-US" dirty="0" err="1"/>
              <a:t>pt</a:t>
            </a:r>
            <a:r>
              <a:rPr lang="en-US" dirty="0"/>
              <a:t> black)</a:t>
            </a:r>
          </a:p>
        </p:txBody>
      </p:sp>
      <p:sp>
        <p:nvSpPr>
          <p:cNvPr id="12" name="Content Placeholder 2">
            <a:extLst>
              <a:ext uri="{FF2B5EF4-FFF2-40B4-BE49-F238E27FC236}">
                <a16:creationId xmlns:a16="http://schemas.microsoft.com/office/drawing/2014/main" xmlns="" id="{2EB437DB-0473-0F47-88A4-7FD864958CEA}"/>
              </a:ext>
            </a:extLst>
          </p:cNvPr>
          <p:cNvSpPr>
            <a:spLocks noGrp="1"/>
          </p:cNvSpPr>
          <p:nvPr>
            <p:ph idx="16" hasCustomPrompt="1"/>
          </p:nvPr>
        </p:nvSpPr>
        <p:spPr>
          <a:xfrm>
            <a:off x="5085721" y="2677164"/>
            <a:ext cx="4274196" cy="3790547"/>
          </a:xfrm>
          <a:prstGeom prst="rect">
            <a:avLst/>
          </a:prstGeom>
        </p:spPr>
        <p:txBody>
          <a:bodyPr/>
          <a:lstStyle>
            <a:lvl1pPr>
              <a:buClr>
                <a:schemeClr val="tx1"/>
              </a:buClr>
              <a:defRPr sz="2800"/>
            </a:lvl1pPr>
            <a:lvl2pPr marL="874395" indent="-291465">
              <a:buClr>
                <a:schemeClr val="tx1"/>
              </a:buClr>
              <a:buFont typeface="Wingdings" pitchFamily="2" charset="2"/>
              <a:buChar char="§"/>
              <a:defRPr sz="2400"/>
            </a:lvl2pPr>
            <a:lvl3pPr marL="1457325" indent="-291465">
              <a:buClr>
                <a:schemeClr val="tx1"/>
              </a:buClr>
              <a:buFont typeface=".AppleSystemUIFont"/>
              <a:buChar char="–"/>
              <a:defRPr sz="2000"/>
            </a:lvl3pPr>
            <a:lvl4pPr>
              <a:buClr>
                <a:schemeClr val="tx1"/>
              </a:buClr>
              <a:defRPr sz="2400"/>
            </a:lvl4pPr>
            <a:lvl5pPr>
              <a:buClr>
                <a:schemeClr val="tx1"/>
              </a:buClr>
              <a:defRPr sz="2000"/>
            </a:lvl5pPr>
          </a:lstStyle>
          <a:p>
            <a:pPr lvl="0"/>
            <a:r>
              <a:rPr lang="en-US" dirty="0"/>
              <a:t>First level (Calibri 28 </a:t>
            </a:r>
            <a:r>
              <a:rPr lang="en-US" dirty="0" err="1"/>
              <a:t>pt</a:t>
            </a:r>
            <a:r>
              <a:rPr lang="en-US" dirty="0"/>
              <a:t> black)</a:t>
            </a:r>
          </a:p>
          <a:p>
            <a:pPr lvl="1"/>
            <a:r>
              <a:rPr lang="en-US" dirty="0"/>
              <a:t>Second level (Calibri 24 </a:t>
            </a:r>
            <a:r>
              <a:rPr lang="en-US" dirty="0" err="1"/>
              <a:t>pt</a:t>
            </a:r>
            <a:r>
              <a:rPr lang="en-US" dirty="0"/>
              <a:t> black)</a:t>
            </a:r>
          </a:p>
          <a:p>
            <a:pPr lvl="2"/>
            <a:r>
              <a:rPr lang="en-US" dirty="0"/>
              <a:t>Third level (Calibri 20 </a:t>
            </a:r>
            <a:r>
              <a:rPr lang="en-US" dirty="0" err="1"/>
              <a:t>pt</a:t>
            </a:r>
            <a:r>
              <a:rPr lang="en-US" dirty="0"/>
              <a:t> black)</a:t>
            </a:r>
          </a:p>
        </p:txBody>
      </p:sp>
    </p:spTree>
    <p:extLst>
      <p:ext uri="{BB962C8B-B14F-4D97-AF65-F5344CB8AC3E}">
        <p14:creationId xmlns:p14="http://schemas.microsoft.com/office/powerpoint/2010/main" val="674550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xmlns="" id="{FE0A5B11-1FA5-3C42-91FC-7B6E7EC86A18}"/>
              </a:ext>
            </a:extLst>
          </p:cNvPr>
          <p:cNvSpPr>
            <a:spLocks noGrp="1"/>
          </p:cNvSpPr>
          <p:nvPr>
            <p:ph type="sldNum" sz="quarter" idx="12"/>
          </p:nvPr>
        </p:nvSpPr>
        <p:spPr>
          <a:xfrm>
            <a:off x="8600005" y="7214979"/>
            <a:ext cx="948291" cy="413808"/>
          </a:xfrm>
        </p:spPr>
        <p:txBody>
          <a:bodyPr/>
          <a:lstStyle>
            <a:lvl1pPr algn="ctr">
              <a:defRPr>
                <a:solidFill>
                  <a:srgbClr val="772432"/>
                </a:solidFill>
              </a:defRPr>
            </a:lvl1pPr>
          </a:lstStyle>
          <a:p>
            <a:fld id="{6B16CC60-0A6D-B044-9C01-0B5E972F3441}" type="slidenum">
              <a:rPr lang="en-US" smtClean="0"/>
              <a:pPr/>
              <a:t>‹#›</a:t>
            </a:fld>
            <a:endParaRPr lang="en-US" dirty="0"/>
          </a:p>
        </p:txBody>
      </p:sp>
      <p:sp>
        <p:nvSpPr>
          <p:cNvPr id="11" name="Title 1">
            <a:extLst>
              <a:ext uri="{FF2B5EF4-FFF2-40B4-BE49-F238E27FC236}">
                <a16:creationId xmlns:a16="http://schemas.microsoft.com/office/drawing/2014/main" xmlns="" id="{099466A1-7316-B248-8AED-287CDFEDE7B4}"/>
              </a:ext>
            </a:extLst>
          </p:cNvPr>
          <p:cNvSpPr>
            <a:spLocks noGrp="1"/>
          </p:cNvSpPr>
          <p:nvPr>
            <p:ph type="title" hasCustomPrompt="1"/>
          </p:nvPr>
        </p:nvSpPr>
        <p:spPr>
          <a:xfrm>
            <a:off x="1300163" y="364506"/>
            <a:ext cx="7190310" cy="642831"/>
          </a:xfrm>
        </p:spPr>
        <p:txBody>
          <a:bodyPr>
            <a:normAutofit/>
          </a:bodyPr>
          <a:lstStyle>
            <a:lvl1pPr>
              <a:defRPr sz="3600" b="1">
                <a:solidFill>
                  <a:srgbClr val="193460"/>
                </a:solidFill>
                <a:latin typeface="Calibri" panose="020F0502020204030204" pitchFamily="34" charset="0"/>
                <a:cs typeface="Calibri" panose="020F0502020204030204" pitchFamily="34" charset="0"/>
              </a:defRPr>
            </a:lvl1pPr>
          </a:lstStyle>
          <a:p>
            <a:r>
              <a:rPr lang="en-US" dirty="0"/>
              <a:t>Title: Calibri Bold 36 </a:t>
            </a:r>
            <a:r>
              <a:rPr lang="en-US" dirty="0" err="1"/>
              <a:t>pt</a:t>
            </a:r>
            <a:r>
              <a:rPr lang="en-US" dirty="0"/>
              <a:t> blue </a:t>
            </a:r>
          </a:p>
        </p:txBody>
      </p:sp>
    </p:spTree>
    <p:extLst>
      <p:ext uri="{BB962C8B-B14F-4D97-AF65-F5344CB8AC3E}">
        <p14:creationId xmlns:p14="http://schemas.microsoft.com/office/powerpoint/2010/main" val="2463457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717AE1A9-1234-D340-80FA-731C16855CC5}"/>
              </a:ext>
            </a:extLst>
          </p:cNvPr>
          <p:cNvSpPr>
            <a:spLocks noGrp="1"/>
          </p:cNvSpPr>
          <p:nvPr>
            <p:ph type="body" sz="half" idx="2"/>
          </p:nvPr>
        </p:nvSpPr>
        <p:spPr>
          <a:xfrm>
            <a:off x="692825" y="2641823"/>
            <a:ext cx="3583304" cy="4009696"/>
          </a:xfrm>
          <a:prstGeom prst="rect">
            <a:avLst/>
          </a:prstGeo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Edit Master text styles</a:t>
            </a:r>
          </a:p>
        </p:txBody>
      </p:sp>
      <p:sp>
        <p:nvSpPr>
          <p:cNvPr id="14" name="Slide Number Placeholder 5">
            <a:extLst>
              <a:ext uri="{FF2B5EF4-FFF2-40B4-BE49-F238E27FC236}">
                <a16:creationId xmlns:a16="http://schemas.microsoft.com/office/drawing/2014/main" xmlns="" id="{D2D0DC76-0ACB-A648-A0C5-0684BA4F9331}"/>
              </a:ext>
            </a:extLst>
          </p:cNvPr>
          <p:cNvSpPr>
            <a:spLocks noGrp="1"/>
          </p:cNvSpPr>
          <p:nvPr>
            <p:ph type="sldNum" sz="quarter" idx="12"/>
          </p:nvPr>
        </p:nvSpPr>
        <p:spPr>
          <a:xfrm>
            <a:off x="8600005" y="7214979"/>
            <a:ext cx="948291" cy="413808"/>
          </a:xfrm>
        </p:spPr>
        <p:txBody>
          <a:bodyPr/>
          <a:lstStyle>
            <a:lvl1pPr algn="ctr">
              <a:defRPr>
                <a:solidFill>
                  <a:srgbClr val="772432"/>
                </a:solidFill>
              </a:defRPr>
            </a:lvl1pPr>
          </a:lstStyle>
          <a:p>
            <a:fld id="{6B16CC60-0A6D-B044-9C01-0B5E972F3441}" type="slidenum">
              <a:rPr lang="en-US" smtClean="0"/>
              <a:pPr/>
              <a:t>‹#›</a:t>
            </a:fld>
            <a:endParaRPr lang="en-US" dirty="0"/>
          </a:p>
        </p:txBody>
      </p:sp>
      <p:sp>
        <p:nvSpPr>
          <p:cNvPr id="16" name="Text Placeholder 2">
            <a:extLst>
              <a:ext uri="{FF2B5EF4-FFF2-40B4-BE49-F238E27FC236}">
                <a16:creationId xmlns:a16="http://schemas.microsoft.com/office/drawing/2014/main" xmlns="" id="{CA34758F-643D-BD41-8A00-D61B5A0886DE}"/>
              </a:ext>
            </a:extLst>
          </p:cNvPr>
          <p:cNvSpPr>
            <a:spLocks noGrp="1"/>
          </p:cNvSpPr>
          <p:nvPr>
            <p:ph type="body" idx="13" hasCustomPrompt="1"/>
          </p:nvPr>
        </p:nvSpPr>
        <p:spPr>
          <a:xfrm>
            <a:off x="692826" y="1616192"/>
            <a:ext cx="3583303" cy="933767"/>
          </a:xfrm>
          <a:prstGeom prst="rect">
            <a:avLst/>
          </a:prstGeom>
        </p:spPr>
        <p:txBody>
          <a:bodyPr anchor="t">
            <a:normAutofit/>
          </a:bodyPr>
          <a:lstStyle>
            <a:lvl1pPr marL="0" indent="0" algn="l">
              <a:buNone/>
              <a:defRPr sz="2800" b="1">
                <a:solidFill>
                  <a:srgbClr val="003F72"/>
                </a:solidFill>
              </a:defRPr>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dirty="0"/>
              <a:t>Title (Calibri 28pt blue)</a:t>
            </a:r>
          </a:p>
        </p:txBody>
      </p:sp>
      <p:sp>
        <p:nvSpPr>
          <p:cNvPr id="15" name="Title 1">
            <a:extLst>
              <a:ext uri="{FF2B5EF4-FFF2-40B4-BE49-F238E27FC236}">
                <a16:creationId xmlns:a16="http://schemas.microsoft.com/office/drawing/2014/main" xmlns="" id="{16C8E62C-7A69-9D42-B462-9A08C19A4708}"/>
              </a:ext>
            </a:extLst>
          </p:cNvPr>
          <p:cNvSpPr>
            <a:spLocks noGrp="1"/>
          </p:cNvSpPr>
          <p:nvPr>
            <p:ph type="title" hasCustomPrompt="1"/>
          </p:nvPr>
        </p:nvSpPr>
        <p:spPr>
          <a:xfrm>
            <a:off x="1300163" y="364506"/>
            <a:ext cx="7190310" cy="642831"/>
          </a:xfrm>
        </p:spPr>
        <p:txBody>
          <a:bodyPr>
            <a:normAutofit/>
          </a:bodyPr>
          <a:lstStyle>
            <a:lvl1pPr>
              <a:defRPr sz="3600" b="1">
                <a:solidFill>
                  <a:srgbClr val="193460"/>
                </a:solidFill>
                <a:latin typeface="Calibri" panose="020F0502020204030204" pitchFamily="34" charset="0"/>
                <a:cs typeface="Calibri" panose="020F0502020204030204" pitchFamily="34" charset="0"/>
              </a:defRPr>
            </a:lvl1pPr>
          </a:lstStyle>
          <a:p>
            <a:r>
              <a:rPr lang="en-US" dirty="0"/>
              <a:t>Title: Calibri Bold 36 </a:t>
            </a:r>
            <a:r>
              <a:rPr lang="en-US" dirty="0" err="1"/>
              <a:t>pt</a:t>
            </a:r>
            <a:r>
              <a:rPr lang="en-US" dirty="0"/>
              <a:t> blue </a:t>
            </a:r>
          </a:p>
        </p:txBody>
      </p:sp>
      <p:sp>
        <p:nvSpPr>
          <p:cNvPr id="10" name="Content Placeholder 2">
            <a:extLst>
              <a:ext uri="{FF2B5EF4-FFF2-40B4-BE49-F238E27FC236}">
                <a16:creationId xmlns:a16="http://schemas.microsoft.com/office/drawing/2014/main" xmlns="" id="{CC959B2F-426E-2F47-8B10-DE9F9386892C}"/>
              </a:ext>
            </a:extLst>
          </p:cNvPr>
          <p:cNvSpPr>
            <a:spLocks noGrp="1"/>
          </p:cNvSpPr>
          <p:nvPr>
            <p:ph idx="16" hasCustomPrompt="1"/>
          </p:nvPr>
        </p:nvSpPr>
        <p:spPr>
          <a:xfrm>
            <a:off x="4407408" y="1616191"/>
            <a:ext cx="4956048" cy="5029200"/>
          </a:xfrm>
          <a:prstGeom prst="rect">
            <a:avLst/>
          </a:prstGeom>
        </p:spPr>
        <p:txBody>
          <a:bodyPr/>
          <a:lstStyle>
            <a:lvl1pPr>
              <a:buClr>
                <a:schemeClr val="tx1"/>
              </a:buClr>
              <a:defRPr sz="2800"/>
            </a:lvl1pPr>
            <a:lvl2pPr marL="874395" indent="-291465">
              <a:buClr>
                <a:schemeClr val="tx1"/>
              </a:buClr>
              <a:buFont typeface="Wingdings" pitchFamily="2" charset="2"/>
              <a:buChar char="§"/>
              <a:defRPr sz="2400"/>
            </a:lvl2pPr>
            <a:lvl3pPr marL="1457325" indent="-291465">
              <a:buClr>
                <a:schemeClr val="tx1"/>
              </a:buClr>
              <a:buFont typeface=".AppleSystemUIFont"/>
              <a:buChar char="–"/>
              <a:defRPr sz="2000"/>
            </a:lvl3pPr>
            <a:lvl4pPr>
              <a:buClr>
                <a:schemeClr val="tx1"/>
              </a:buClr>
              <a:defRPr sz="2400"/>
            </a:lvl4pPr>
            <a:lvl5pPr>
              <a:buClr>
                <a:schemeClr val="tx1"/>
              </a:buClr>
              <a:defRPr sz="2000"/>
            </a:lvl5pPr>
          </a:lstStyle>
          <a:p>
            <a:pPr lvl="0"/>
            <a:r>
              <a:rPr lang="en-US" dirty="0"/>
              <a:t>First level (Calibri 28 </a:t>
            </a:r>
            <a:r>
              <a:rPr lang="en-US" dirty="0" err="1"/>
              <a:t>pt</a:t>
            </a:r>
            <a:r>
              <a:rPr lang="en-US" dirty="0"/>
              <a:t> black)</a:t>
            </a:r>
          </a:p>
          <a:p>
            <a:pPr lvl="1"/>
            <a:r>
              <a:rPr lang="en-US" dirty="0"/>
              <a:t>Second level (Calibri 24 </a:t>
            </a:r>
            <a:r>
              <a:rPr lang="en-US" dirty="0" err="1"/>
              <a:t>pt</a:t>
            </a:r>
            <a:r>
              <a:rPr lang="en-US" dirty="0"/>
              <a:t> black)</a:t>
            </a:r>
          </a:p>
          <a:p>
            <a:pPr lvl="2"/>
            <a:r>
              <a:rPr lang="en-US" dirty="0"/>
              <a:t>Third level (Calibri 20 </a:t>
            </a:r>
            <a:r>
              <a:rPr lang="en-US" dirty="0" err="1"/>
              <a:t>pt</a:t>
            </a:r>
            <a:r>
              <a:rPr lang="en-US" dirty="0"/>
              <a:t> black)</a:t>
            </a:r>
          </a:p>
        </p:txBody>
      </p:sp>
    </p:spTree>
    <p:extLst>
      <p:ext uri="{BB962C8B-B14F-4D97-AF65-F5344CB8AC3E}">
        <p14:creationId xmlns:p14="http://schemas.microsoft.com/office/powerpoint/2010/main" val="3566568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A64C2AA8-66B4-EB47-9D43-91EC1ABAEAF9}"/>
              </a:ext>
            </a:extLst>
          </p:cNvPr>
          <p:cNvSpPr>
            <a:spLocks noGrp="1"/>
          </p:cNvSpPr>
          <p:nvPr>
            <p:ph type="pic" idx="1"/>
          </p:nvPr>
        </p:nvSpPr>
        <p:spPr>
          <a:xfrm>
            <a:off x="4408714" y="1616192"/>
            <a:ext cx="4959481" cy="5026332"/>
          </a:xfrm>
          <a:prstGeom prst="rect">
            <a:avLst/>
          </a:prstGeom>
        </p:spPr>
        <p:txBody>
          <a:bodyPr/>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endParaRPr lang="en-US"/>
          </a:p>
        </p:txBody>
      </p:sp>
      <p:sp>
        <p:nvSpPr>
          <p:cNvPr id="9" name="Slide Number Placeholder 5">
            <a:extLst>
              <a:ext uri="{FF2B5EF4-FFF2-40B4-BE49-F238E27FC236}">
                <a16:creationId xmlns:a16="http://schemas.microsoft.com/office/drawing/2014/main" xmlns="" id="{A93A83D0-B824-3046-BD10-1AE289D9FC93}"/>
              </a:ext>
            </a:extLst>
          </p:cNvPr>
          <p:cNvSpPr>
            <a:spLocks noGrp="1"/>
          </p:cNvSpPr>
          <p:nvPr>
            <p:ph type="sldNum" sz="quarter" idx="12"/>
          </p:nvPr>
        </p:nvSpPr>
        <p:spPr>
          <a:xfrm>
            <a:off x="8600005" y="7214979"/>
            <a:ext cx="948291" cy="413808"/>
          </a:xfrm>
        </p:spPr>
        <p:txBody>
          <a:bodyPr/>
          <a:lstStyle>
            <a:lvl1pPr algn="ctr">
              <a:defRPr>
                <a:solidFill>
                  <a:srgbClr val="772432"/>
                </a:solidFill>
              </a:defRPr>
            </a:lvl1pPr>
          </a:lstStyle>
          <a:p>
            <a:fld id="{6B16CC60-0A6D-B044-9C01-0B5E972F3441}" type="slidenum">
              <a:rPr lang="en-US" smtClean="0"/>
              <a:pPr/>
              <a:t>‹#›</a:t>
            </a:fld>
            <a:endParaRPr lang="en-US" dirty="0"/>
          </a:p>
        </p:txBody>
      </p:sp>
      <p:sp>
        <p:nvSpPr>
          <p:cNvPr id="12" name="Title 1">
            <a:extLst>
              <a:ext uri="{FF2B5EF4-FFF2-40B4-BE49-F238E27FC236}">
                <a16:creationId xmlns:a16="http://schemas.microsoft.com/office/drawing/2014/main" xmlns="" id="{DDCC6E8A-EDF9-4B4E-AF1D-9EC6DD655E8A}"/>
              </a:ext>
            </a:extLst>
          </p:cNvPr>
          <p:cNvSpPr>
            <a:spLocks noGrp="1"/>
          </p:cNvSpPr>
          <p:nvPr>
            <p:ph type="title" hasCustomPrompt="1"/>
          </p:nvPr>
        </p:nvSpPr>
        <p:spPr>
          <a:xfrm>
            <a:off x="1300163" y="364506"/>
            <a:ext cx="7190310" cy="6428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lang="en-US" sz="4000" dirty="0"/>
            </a:lvl1pPr>
          </a:lstStyle>
          <a:p>
            <a:pPr lvl="0" eaLnBrk="0" hangingPunct="0"/>
            <a:r>
              <a:rPr lang="en-US" dirty="0"/>
              <a:t>Title: Calibri Bold 36 </a:t>
            </a:r>
            <a:r>
              <a:rPr lang="en-US" dirty="0" err="1"/>
              <a:t>pt</a:t>
            </a:r>
            <a:r>
              <a:rPr lang="en-US" dirty="0"/>
              <a:t> blue </a:t>
            </a:r>
          </a:p>
        </p:txBody>
      </p:sp>
      <p:sp>
        <p:nvSpPr>
          <p:cNvPr id="10" name="Text Placeholder 3">
            <a:extLst>
              <a:ext uri="{FF2B5EF4-FFF2-40B4-BE49-F238E27FC236}">
                <a16:creationId xmlns:a16="http://schemas.microsoft.com/office/drawing/2014/main" xmlns="" id="{53E54AAF-CE7C-394B-AB70-20EF5C66FB1C}"/>
              </a:ext>
            </a:extLst>
          </p:cNvPr>
          <p:cNvSpPr>
            <a:spLocks noGrp="1"/>
          </p:cNvSpPr>
          <p:nvPr>
            <p:ph type="body" sz="half" idx="2"/>
          </p:nvPr>
        </p:nvSpPr>
        <p:spPr>
          <a:xfrm>
            <a:off x="692825" y="2641823"/>
            <a:ext cx="3583304" cy="4009696"/>
          </a:xfrm>
          <a:prstGeom prst="rect">
            <a:avLst/>
          </a:prstGeo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Edit Master text styles</a:t>
            </a:r>
          </a:p>
        </p:txBody>
      </p:sp>
      <p:sp>
        <p:nvSpPr>
          <p:cNvPr id="14" name="Text Placeholder 2">
            <a:extLst>
              <a:ext uri="{FF2B5EF4-FFF2-40B4-BE49-F238E27FC236}">
                <a16:creationId xmlns:a16="http://schemas.microsoft.com/office/drawing/2014/main" xmlns="" id="{B49A3926-E9A7-AF44-B514-170EAE1B7C1A}"/>
              </a:ext>
            </a:extLst>
          </p:cNvPr>
          <p:cNvSpPr>
            <a:spLocks noGrp="1"/>
          </p:cNvSpPr>
          <p:nvPr>
            <p:ph type="body" idx="13" hasCustomPrompt="1"/>
          </p:nvPr>
        </p:nvSpPr>
        <p:spPr>
          <a:xfrm>
            <a:off x="692826" y="1616192"/>
            <a:ext cx="3583303" cy="933767"/>
          </a:xfrm>
          <a:prstGeom prst="rect">
            <a:avLst/>
          </a:prstGeom>
        </p:spPr>
        <p:txBody>
          <a:bodyPr anchor="t">
            <a:normAutofit/>
          </a:bodyPr>
          <a:lstStyle>
            <a:lvl1pPr marL="0" indent="0" algn="l">
              <a:buNone/>
              <a:defRPr sz="2800" b="1">
                <a:solidFill>
                  <a:srgbClr val="003F72"/>
                </a:solidFill>
              </a:defRPr>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dirty="0"/>
              <a:t>Title (Calibri 28pt blue)</a:t>
            </a:r>
          </a:p>
        </p:txBody>
      </p:sp>
    </p:spTree>
    <p:extLst>
      <p:ext uri="{BB962C8B-B14F-4D97-AF65-F5344CB8AC3E}">
        <p14:creationId xmlns:p14="http://schemas.microsoft.com/office/powerpoint/2010/main" val="1332764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xmlns="" id="{56E8EAFC-1A7F-EF44-ABE2-C7DC1E888DEC}"/>
              </a:ext>
            </a:extLst>
          </p:cNvPr>
          <p:cNvSpPr>
            <a:spLocks noGrp="1"/>
          </p:cNvSpPr>
          <p:nvPr>
            <p:ph type="sldNum" sz="quarter" idx="12"/>
          </p:nvPr>
        </p:nvSpPr>
        <p:spPr>
          <a:xfrm>
            <a:off x="8600005" y="7214979"/>
            <a:ext cx="948291" cy="413808"/>
          </a:xfrm>
        </p:spPr>
        <p:txBody>
          <a:bodyPr/>
          <a:lstStyle>
            <a:lvl1pPr algn="ctr">
              <a:defRPr>
                <a:solidFill>
                  <a:srgbClr val="772432"/>
                </a:solidFill>
              </a:defRPr>
            </a:lvl1pPr>
          </a:lstStyle>
          <a:p>
            <a:fld id="{6B16CC60-0A6D-B044-9C01-0B5E972F3441}" type="slidenum">
              <a:rPr lang="en-US" smtClean="0"/>
              <a:pPr/>
              <a:t>‹#›</a:t>
            </a:fld>
            <a:endParaRPr lang="en-US" dirty="0"/>
          </a:p>
        </p:txBody>
      </p:sp>
      <p:sp>
        <p:nvSpPr>
          <p:cNvPr id="12" name="Title 1">
            <a:extLst>
              <a:ext uri="{FF2B5EF4-FFF2-40B4-BE49-F238E27FC236}">
                <a16:creationId xmlns:a16="http://schemas.microsoft.com/office/drawing/2014/main" xmlns="" id="{CEBABFF1-8F66-314F-A29B-EA26DA33A74F}"/>
              </a:ext>
            </a:extLst>
          </p:cNvPr>
          <p:cNvSpPr>
            <a:spLocks noGrp="1"/>
          </p:cNvSpPr>
          <p:nvPr>
            <p:ph type="title" hasCustomPrompt="1"/>
          </p:nvPr>
        </p:nvSpPr>
        <p:spPr>
          <a:xfrm>
            <a:off x="1300163" y="364506"/>
            <a:ext cx="7190310" cy="642831"/>
          </a:xfrm>
        </p:spPr>
        <p:txBody>
          <a:bodyPr>
            <a:normAutofit/>
          </a:bodyPr>
          <a:lstStyle>
            <a:lvl1pPr>
              <a:defRPr sz="3600" b="1">
                <a:solidFill>
                  <a:srgbClr val="193460"/>
                </a:solidFill>
                <a:latin typeface="Calibri" panose="020F0502020204030204" pitchFamily="34" charset="0"/>
                <a:cs typeface="Calibri" panose="020F0502020204030204" pitchFamily="34" charset="0"/>
              </a:defRPr>
            </a:lvl1pPr>
          </a:lstStyle>
          <a:p>
            <a:r>
              <a:rPr lang="en-US" dirty="0"/>
              <a:t>Title: Calibri Bold 36 </a:t>
            </a:r>
            <a:r>
              <a:rPr lang="en-US" dirty="0" err="1"/>
              <a:t>pt</a:t>
            </a:r>
            <a:r>
              <a:rPr lang="en-US" dirty="0"/>
              <a:t> blue </a:t>
            </a:r>
          </a:p>
        </p:txBody>
      </p:sp>
      <p:sp>
        <p:nvSpPr>
          <p:cNvPr id="8" name="Content Placeholder 2">
            <a:extLst>
              <a:ext uri="{FF2B5EF4-FFF2-40B4-BE49-F238E27FC236}">
                <a16:creationId xmlns:a16="http://schemas.microsoft.com/office/drawing/2014/main" xmlns="" id="{1EF75E1E-29A9-3946-A572-62DD711479BD}"/>
              </a:ext>
            </a:extLst>
          </p:cNvPr>
          <p:cNvSpPr>
            <a:spLocks noGrp="1"/>
          </p:cNvSpPr>
          <p:nvPr>
            <p:ph idx="16" hasCustomPrompt="1"/>
          </p:nvPr>
        </p:nvSpPr>
        <p:spPr>
          <a:xfrm rot="5400000">
            <a:off x="2556169" y="189843"/>
            <a:ext cx="4923621" cy="8697813"/>
          </a:xfrm>
          <a:prstGeom prst="rect">
            <a:avLst/>
          </a:prstGeom>
        </p:spPr>
        <p:txBody>
          <a:bodyPr/>
          <a:lstStyle>
            <a:lvl1pPr>
              <a:buClr>
                <a:schemeClr val="tx1"/>
              </a:buClr>
              <a:defRPr sz="2800"/>
            </a:lvl1pPr>
            <a:lvl2pPr marL="874395" indent="-291465">
              <a:buClr>
                <a:schemeClr val="tx1"/>
              </a:buClr>
              <a:buFont typeface="Wingdings" pitchFamily="2" charset="2"/>
              <a:buChar char="§"/>
              <a:defRPr sz="2400"/>
            </a:lvl2pPr>
            <a:lvl3pPr marL="1457325" indent="-291465">
              <a:buClr>
                <a:schemeClr val="tx1"/>
              </a:buClr>
              <a:buFont typeface=".AppleSystemUIFont"/>
              <a:buChar char="–"/>
              <a:defRPr sz="2000"/>
            </a:lvl3pPr>
            <a:lvl4pPr>
              <a:buClr>
                <a:schemeClr val="tx1"/>
              </a:buClr>
              <a:defRPr sz="2400"/>
            </a:lvl4pPr>
            <a:lvl5pPr>
              <a:buClr>
                <a:schemeClr val="tx1"/>
              </a:buClr>
              <a:defRPr sz="2000"/>
            </a:lvl5pPr>
          </a:lstStyle>
          <a:p>
            <a:pPr lvl="0"/>
            <a:r>
              <a:rPr lang="en-US" dirty="0"/>
              <a:t>First level (Calibri 28 </a:t>
            </a:r>
            <a:r>
              <a:rPr lang="en-US" dirty="0" err="1"/>
              <a:t>pt</a:t>
            </a:r>
            <a:r>
              <a:rPr lang="en-US" dirty="0"/>
              <a:t> black)</a:t>
            </a:r>
          </a:p>
          <a:p>
            <a:pPr lvl="1"/>
            <a:r>
              <a:rPr lang="en-US" dirty="0"/>
              <a:t>Second level (Calibri 24 </a:t>
            </a:r>
            <a:r>
              <a:rPr lang="en-US" dirty="0" err="1"/>
              <a:t>pt</a:t>
            </a:r>
            <a:r>
              <a:rPr lang="en-US" dirty="0"/>
              <a:t> black)</a:t>
            </a:r>
          </a:p>
          <a:p>
            <a:pPr lvl="2"/>
            <a:r>
              <a:rPr lang="en-US" dirty="0"/>
              <a:t>Third level (Calibri 20 </a:t>
            </a:r>
            <a:r>
              <a:rPr lang="en-US" dirty="0" err="1"/>
              <a:t>pt</a:t>
            </a:r>
            <a:r>
              <a:rPr lang="en-US" dirty="0"/>
              <a:t> black)</a:t>
            </a:r>
          </a:p>
        </p:txBody>
      </p:sp>
    </p:spTree>
    <p:extLst>
      <p:ext uri="{BB962C8B-B14F-4D97-AF65-F5344CB8AC3E}">
        <p14:creationId xmlns:p14="http://schemas.microsoft.com/office/powerpoint/2010/main" val="286084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sldNum" sz="quarter" idx="12"/>
          </p:nvPr>
        </p:nvSpPr>
        <p:spPr>
          <a:xfrm>
            <a:off x="7795260" y="7254240"/>
            <a:ext cx="1592580" cy="259080"/>
          </a:xfrm>
          <a:ln/>
        </p:spPr>
        <p:txBody>
          <a:bodyPr/>
          <a:lstStyle>
            <a:lvl1pPr>
              <a:defRPr/>
            </a:lvl1pPr>
          </a:lstStyle>
          <a:p>
            <a:fld id="{6B16CC60-0A6D-B044-9C01-0B5E972F3441}" type="slidenum">
              <a:rPr lang="en-US" smtClean="0"/>
              <a:pPr/>
              <a:t>‹#›</a:t>
            </a:fld>
            <a:endParaRPr lang="en-US" dirty="0"/>
          </a:p>
        </p:txBody>
      </p:sp>
    </p:spTree>
    <p:extLst>
      <p:ext uri="{BB962C8B-B14F-4D97-AF65-F5344CB8AC3E}">
        <p14:creationId xmlns:p14="http://schemas.microsoft.com/office/powerpoint/2010/main" val="3914636909"/>
      </p:ext>
    </p:extLst>
  </p:cSld>
  <p:clrMapOvr>
    <a:masterClrMapping/>
  </p:clrMapOvr>
  <p:extLst>
    <p:ext uri="{DCECCB84-F9BA-43D5-87BE-67443E8EF086}">
      <p15:sldGuideLst xmlns:p15="http://schemas.microsoft.com/office/powerpoint/2012/main">
        <p15:guide id="1" orient="horz" userDrawn="1">
          <p15:clr>
            <a:srgbClr val="FBAE40"/>
          </p15:clr>
        </p15:guide>
        <p15:guide id="2" pos="623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0560" y="1554480"/>
            <a:ext cx="4316730" cy="5527040"/>
          </a:xfrm>
        </p:spPr>
        <p:txBody>
          <a:bodyPr/>
          <a:lstStyle>
            <a:lvl1pPr>
              <a:defRPr sz="3080"/>
            </a:lvl1pPr>
            <a:lvl2pPr>
              <a:defRPr sz="2640"/>
            </a:lvl2pPr>
            <a:lvl3pPr>
              <a:defRPr sz="2200"/>
            </a:lvl3pPr>
            <a:lvl4pPr>
              <a:defRPr sz="1980"/>
            </a:lvl4pPr>
            <a:lvl5pPr>
              <a:defRPr sz="1980"/>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4930" y="1554480"/>
            <a:ext cx="4316730" cy="5527040"/>
          </a:xfrm>
        </p:spPr>
        <p:txBody>
          <a:bodyPr/>
          <a:lstStyle>
            <a:lvl1pPr>
              <a:defRPr sz="3080"/>
            </a:lvl1pPr>
            <a:lvl2pPr>
              <a:defRPr sz="2640"/>
            </a:lvl2pPr>
            <a:lvl3pPr>
              <a:defRPr sz="2200"/>
            </a:lvl3pPr>
            <a:lvl4pPr>
              <a:defRPr sz="1980"/>
            </a:lvl4pPr>
            <a:lvl5pPr>
              <a:defRPr sz="1980"/>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sldNum" sz="quarter" idx="12"/>
          </p:nvPr>
        </p:nvSpPr>
        <p:spPr>
          <a:ln/>
        </p:spPr>
        <p:txBody>
          <a:bodyPr/>
          <a:lstStyle>
            <a:lvl1pPr>
              <a:defRPr/>
            </a:lvl1pPr>
          </a:lstStyle>
          <a:p>
            <a:fld id="{6B16CC60-0A6D-B044-9C01-0B5E972F3441}" type="slidenum">
              <a:rPr lang="en-US" smtClean="0"/>
              <a:pPr/>
              <a:t>‹#›</a:t>
            </a:fld>
            <a:endParaRPr lang="en-US" dirty="0"/>
          </a:p>
        </p:txBody>
      </p:sp>
    </p:spTree>
    <p:extLst>
      <p:ext uri="{BB962C8B-B14F-4D97-AF65-F5344CB8AC3E}">
        <p14:creationId xmlns:p14="http://schemas.microsoft.com/office/powerpoint/2010/main" val="321274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01792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p:cNvSpPr>
            <a:spLocks noGrp="1"/>
          </p:cNvSpPr>
          <p:nvPr>
            <p:ph sz="half" idx="2"/>
          </p:nvPr>
        </p:nvSpPr>
        <p:spPr>
          <a:xfrm>
            <a:off x="502920" y="2464859"/>
            <a:ext cx="4444207" cy="4478126"/>
          </a:xfrm>
        </p:spPr>
        <p:txBody>
          <a:bodyPr/>
          <a:lstStyle>
            <a:lvl1pPr>
              <a:defRPr sz="2640"/>
            </a:lvl1pPr>
            <a:lvl2pPr>
              <a:defRPr sz="2200"/>
            </a:lvl2pPr>
            <a:lvl3pPr>
              <a:defRPr sz="1980"/>
            </a:lvl3pPr>
            <a:lvl4pPr>
              <a:defRPr sz="1760"/>
            </a:lvl4pPr>
            <a:lvl5pPr>
              <a:defRPr sz="1760"/>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p:cNvSpPr>
            <a:spLocks noGrp="1"/>
          </p:cNvSpPr>
          <p:nvPr>
            <p:ph sz="quarter" idx="4"/>
          </p:nvPr>
        </p:nvSpPr>
        <p:spPr>
          <a:xfrm>
            <a:off x="5109528" y="2464859"/>
            <a:ext cx="4445953" cy="4478126"/>
          </a:xfrm>
        </p:spPr>
        <p:txBody>
          <a:bodyPr/>
          <a:lstStyle>
            <a:lvl1pPr>
              <a:defRPr sz="2640"/>
            </a:lvl1pPr>
            <a:lvl2pPr>
              <a:defRPr sz="2200"/>
            </a:lvl2pPr>
            <a:lvl3pPr>
              <a:defRPr sz="1980"/>
            </a:lvl3pPr>
            <a:lvl4pPr>
              <a:defRPr sz="1760"/>
            </a:lvl4pPr>
            <a:lvl5pPr>
              <a:defRPr sz="1760"/>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a:spLocks noGrp="1" noChangeArrowheads="1"/>
          </p:cNvSpPr>
          <p:nvPr>
            <p:ph type="sldNum" sz="quarter" idx="12"/>
          </p:nvPr>
        </p:nvSpPr>
        <p:spPr>
          <a:ln/>
        </p:spPr>
        <p:txBody>
          <a:bodyPr/>
          <a:lstStyle>
            <a:lvl1pPr>
              <a:defRPr/>
            </a:lvl1pPr>
          </a:lstStyle>
          <a:p>
            <a:fld id="{6B16CC60-0A6D-B044-9C01-0B5E972F3441}" type="slidenum">
              <a:rPr lang="en-US" smtClean="0"/>
              <a:pPr/>
              <a:t>‹#›</a:t>
            </a:fld>
            <a:endParaRPr lang="en-US" dirty="0"/>
          </a:p>
        </p:txBody>
      </p:sp>
    </p:spTree>
    <p:extLst>
      <p:ext uri="{BB962C8B-B14F-4D97-AF65-F5344CB8AC3E}">
        <p14:creationId xmlns:p14="http://schemas.microsoft.com/office/powerpoint/2010/main" val="139358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8"/>
          <p:cNvSpPr>
            <a:spLocks noGrp="1" noChangeArrowheads="1"/>
          </p:cNvSpPr>
          <p:nvPr>
            <p:ph type="sldNum" sz="quarter" idx="12"/>
          </p:nvPr>
        </p:nvSpPr>
        <p:spPr>
          <a:ln/>
        </p:spPr>
        <p:txBody>
          <a:bodyPr/>
          <a:lstStyle>
            <a:lvl1pPr>
              <a:defRPr/>
            </a:lvl1pPr>
          </a:lstStyle>
          <a:p>
            <a:fld id="{6B16CC60-0A6D-B044-9C01-0B5E972F3441}" type="slidenum">
              <a:rPr lang="en-US" smtClean="0"/>
              <a:pPr/>
              <a:t>‹#›</a:t>
            </a:fld>
            <a:endParaRPr lang="en-US" dirty="0"/>
          </a:p>
        </p:txBody>
      </p:sp>
    </p:spTree>
    <p:extLst>
      <p:ext uri="{BB962C8B-B14F-4D97-AF65-F5344CB8AC3E}">
        <p14:creationId xmlns:p14="http://schemas.microsoft.com/office/powerpoint/2010/main" val="300064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fld id="{6B16CC60-0A6D-B044-9C01-0B5E972F3441}" type="slidenum">
              <a:rPr lang="en-US" smtClean="0"/>
              <a:pPr/>
              <a:t>‹#›</a:t>
            </a:fld>
            <a:endParaRPr lang="en-US" dirty="0"/>
          </a:p>
        </p:txBody>
      </p:sp>
    </p:spTree>
    <p:extLst>
      <p:ext uri="{BB962C8B-B14F-4D97-AF65-F5344CB8AC3E}">
        <p14:creationId xmlns:p14="http://schemas.microsoft.com/office/powerpoint/2010/main" val="92178796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0" descr="VINCI Logo 4 (-words +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 y="6937587"/>
            <a:ext cx="852170"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2921" y="309457"/>
            <a:ext cx="3309144" cy="1316990"/>
          </a:xfrm>
        </p:spPr>
        <p:txBody>
          <a:bodyPr/>
          <a:lstStyle>
            <a:lvl1pPr algn="l">
              <a:defRPr sz="2200" b="1"/>
            </a:lvl1pPr>
          </a:lstStyle>
          <a:p>
            <a:r>
              <a:rPr lang="en-US"/>
              <a:t>Click to edit Master title style</a:t>
            </a:r>
          </a:p>
        </p:txBody>
      </p:sp>
      <p:sp>
        <p:nvSpPr>
          <p:cNvPr id="3" name="Content Placeholder 2"/>
          <p:cNvSpPr>
            <a:spLocks noGrp="1"/>
          </p:cNvSpPr>
          <p:nvPr>
            <p:ph idx="1"/>
          </p:nvPr>
        </p:nvSpPr>
        <p:spPr>
          <a:xfrm>
            <a:off x="3932555" y="309457"/>
            <a:ext cx="5622925" cy="663352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6" name="Rectangle 6"/>
          <p:cNvSpPr>
            <a:spLocks noGrp="1" noChangeArrowheads="1"/>
          </p:cNvSpPr>
          <p:nvPr>
            <p:ph type="dt" sz="half" idx="10"/>
          </p:nvPr>
        </p:nvSpPr>
        <p:spPr/>
        <p:txBody>
          <a:bodyPr/>
          <a:lstStyle>
            <a:lvl1pPr>
              <a:defRPr smtClean="0"/>
            </a:lvl1pPr>
          </a:lstStyle>
          <a:p>
            <a:fld id="{B65B4B6C-6843-5440-92AF-1B7D21206C35}" type="datetime1">
              <a:rPr lang="en-US" smtClean="0"/>
              <a:t>1/11/2019</a:t>
            </a:fld>
            <a:endParaRPr lang="en-US"/>
          </a:p>
        </p:txBody>
      </p:sp>
      <p:sp>
        <p:nvSpPr>
          <p:cNvPr id="7" name="Rectangle 7"/>
          <p:cNvSpPr>
            <a:spLocks noGrp="1" noChangeArrowheads="1"/>
          </p:cNvSpPr>
          <p:nvPr>
            <p:ph type="ftr" sz="quarter" idx="11"/>
          </p:nvPr>
        </p:nvSpPr>
        <p:spPr/>
        <p:txBody>
          <a:bodyPr/>
          <a:lstStyle>
            <a:lvl1pPr>
              <a:defRPr/>
            </a:lvl1pPr>
          </a:lstStyle>
          <a:p>
            <a:endParaRPr lang="en-US"/>
          </a:p>
        </p:txBody>
      </p:sp>
      <p:sp>
        <p:nvSpPr>
          <p:cNvPr id="8" name="Rectangle 8"/>
          <p:cNvSpPr>
            <a:spLocks noGrp="1" noChangeArrowheads="1"/>
          </p:cNvSpPr>
          <p:nvPr>
            <p:ph type="sldNum" sz="quarter" idx="12"/>
          </p:nvPr>
        </p:nvSpPr>
        <p:spPr/>
        <p:txBody>
          <a:bodyPr/>
          <a:lstStyle>
            <a:lvl1pPr>
              <a:defRPr smtClean="0"/>
            </a:lvl1pPr>
          </a:lstStyle>
          <a:p>
            <a:fld id="{6B16CC60-0A6D-B044-9C01-0B5E972F3441}" type="slidenum">
              <a:rPr lang="en-US" smtClean="0"/>
              <a:pPr/>
              <a:t>‹#›</a:t>
            </a:fld>
            <a:endParaRPr lang="en-US" dirty="0"/>
          </a:p>
        </p:txBody>
      </p:sp>
    </p:spTree>
    <p:extLst>
      <p:ext uri="{BB962C8B-B14F-4D97-AF65-F5344CB8AC3E}">
        <p14:creationId xmlns:p14="http://schemas.microsoft.com/office/powerpoint/2010/main" val="282834734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0" descr="VINCI Logo 4 (-words +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 y="6937587"/>
            <a:ext cx="852170"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71517" y="5440680"/>
            <a:ext cx="6035040" cy="642303"/>
          </a:xfrm>
        </p:spPr>
        <p:txBody>
          <a:bodyPr/>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694478"/>
            <a:ext cx="6035040" cy="4663440"/>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pPr lvl="0"/>
            <a:r>
              <a:rPr lang="en-US" noProof="0"/>
              <a:t>Click icon to add picture</a:t>
            </a:r>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6" name="Date Placeholder 4"/>
          <p:cNvSpPr>
            <a:spLocks noGrp="1"/>
          </p:cNvSpPr>
          <p:nvPr>
            <p:ph type="dt" sz="half" idx="10"/>
          </p:nvPr>
        </p:nvSpPr>
        <p:spPr/>
        <p:txBody>
          <a:bodyPr/>
          <a:lstStyle>
            <a:lvl1pPr>
              <a:defRPr smtClean="0"/>
            </a:lvl1pPr>
          </a:lstStyle>
          <a:p>
            <a:fld id="{B65B4B6C-6843-5440-92AF-1B7D21206C35}" type="datetime1">
              <a:rPr lang="en-US" smtClean="0"/>
              <a:t>1/11/2019</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smtClean="0"/>
            </a:lvl1pPr>
          </a:lstStyle>
          <a:p>
            <a:fld id="{6B16CC60-0A6D-B044-9C01-0B5E972F3441}" type="slidenum">
              <a:rPr lang="en-US" smtClean="0"/>
              <a:pPr/>
              <a:t>‹#›</a:t>
            </a:fld>
            <a:endParaRPr lang="en-US" dirty="0"/>
          </a:p>
        </p:txBody>
      </p:sp>
    </p:spTree>
    <p:extLst>
      <p:ext uri="{BB962C8B-B14F-4D97-AF65-F5344CB8AC3E}">
        <p14:creationId xmlns:p14="http://schemas.microsoft.com/office/powerpoint/2010/main" val="26691452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sldNum" sz="quarter" idx="12"/>
          </p:nvPr>
        </p:nvSpPr>
        <p:spPr>
          <a:ln/>
        </p:spPr>
        <p:txBody>
          <a:bodyPr/>
          <a:lstStyle>
            <a:lvl1pPr>
              <a:defRPr/>
            </a:lvl1pPr>
          </a:lstStyle>
          <a:p>
            <a:fld id="{6B16CC60-0A6D-B044-9C01-0B5E972F3441}" type="slidenum">
              <a:rPr lang="en-US" smtClean="0"/>
              <a:pPr/>
              <a:t>‹#›</a:t>
            </a:fld>
            <a:endParaRPr lang="en-US" dirty="0"/>
          </a:p>
        </p:txBody>
      </p:sp>
    </p:spTree>
    <p:extLst>
      <p:ext uri="{BB962C8B-B14F-4D97-AF65-F5344CB8AC3E}">
        <p14:creationId xmlns:p14="http://schemas.microsoft.com/office/powerpoint/2010/main" val="207003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2143" y="345440"/>
            <a:ext cx="8801100" cy="94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70560" y="1554480"/>
            <a:ext cx="8801100" cy="5527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8244" name="AutoShape 4"/>
          <p:cNvSpPr>
            <a:spLocks noChangeArrowheads="1"/>
          </p:cNvSpPr>
          <p:nvPr/>
        </p:nvSpPr>
        <p:spPr bwMode="auto">
          <a:xfrm>
            <a:off x="670560" y="1381760"/>
            <a:ext cx="8753952" cy="124143"/>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defRPr/>
            </a:pPr>
            <a:endParaRPr lang="en-US" sz="1980">
              <a:latin typeface="Times New Roman" pitchFamily="28" charset="0"/>
              <a:ea typeface="+mn-ea"/>
            </a:endParaRPr>
          </a:p>
        </p:txBody>
      </p:sp>
      <p:sp>
        <p:nvSpPr>
          <p:cNvPr id="138245" name="Line 5"/>
          <p:cNvSpPr>
            <a:spLocks noChangeShapeType="1"/>
          </p:cNvSpPr>
          <p:nvPr/>
        </p:nvSpPr>
        <p:spPr bwMode="auto">
          <a:xfrm flipV="1">
            <a:off x="670560" y="7167880"/>
            <a:ext cx="8717280" cy="0"/>
          </a:xfrm>
          <a:prstGeom prst="line">
            <a:avLst/>
          </a:prstGeom>
          <a:noFill/>
          <a:ln w="3175">
            <a:solidFill>
              <a:schemeClr val="accent2"/>
            </a:solidFill>
            <a:round/>
            <a:headEnd/>
            <a:tailEnd/>
          </a:ln>
          <a:effectLst/>
        </p:spPr>
        <p:txBody>
          <a:bodyPr/>
          <a:lstStyle/>
          <a:p>
            <a:pPr>
              <a:defRPr/>
            </a:pPr>
            <a:endParaRPr lang="en-US" sz="1980">
              <a:latin typeface="Times" pitchFamily="-65" charset="0"/>
              <a:ea typeface="+mn-ea"/>
            </a:endParaRPr>
          </a:p>
        </p:txBody>
      </p:sp>
      <p:sp>
        <p:nvSpPr>
          <p:cNvPr id="138246" name="Rectangle 6"/>
          <p:cNvSpPr>
            <a:spLocks noGrp="1" noChangeArrowheads="1"/>
          </p:cNvSpPr>
          <p:nvPr>
            <p:ph type="dt" sz="half" idx="2"/>
          </p:nvPr>
        </p:nvSpPr>
        <p:spPr bwMode="auto">
          <a:xfrm>
            <a:off x="1257300" y="7254240"/>
            <a:ext cx="2179320" cy="259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00" smtClean="0">
                <a:latin typeface="Trebuchet MS" charset="0"/>
              </a:defRPr>
            </a:lvl1pPr>
          </a:lstStyle>
          <a:p>
            <a:fld id="{B65B4B6C-6843-5440-92AF-1B7D21206C35}" type="datetime1">
              <a:rPr lang="en-US" smtClean="0"/>
              <a:t>1/11/2019</a:t>
            </a:fld>
            <a:endParaRPr lang="en-US"/>
          </a:p>
        </p:txBody>
      </p:sp>
      <p:sp>
        <p:nvSpPr>
          <p:cNvPr id="138247" name="Rectangle 7"/>
          <p:cNvSpPr>
            <a:spLocks noGrp="1" noChangeArrowheads="1"/>
          </p:cNvSpPr>
          <p:nvPr>
            <p:ph type="ftr" sz="quarter" idx="3"/>
          </p:nvPr>
        </p:nvSpPr>
        <p:spPr bwMode="auto">
          <a:xfrm>
            <a:off x="3520440" y="7254241"/>
            <a:ext cx="3604260" cy="2626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00" b="1">
                <a:solidFill>
                  <a:schemeClr val="tx2"/>
                </a:solidFill>
                <a:latin typeface="Trebuchet MS" pitchFamily="28" charset="0"/>
                <a:ea typeface="+mn-ea"/>
              </a:defRPr>
            </a:lvl1pPr>
          </a:lstStyle>
          <a:p>
            <a:endParaRPr lang="en-US"/>
          </a:p>
        </p:txBody>
      </p:sp>
      <p:sp>
        <p:nvSpPr>
          <p:cNvPr id="138248" name="Rectangle 8"/>
          <p:cNvSpPr>
            <a:spLocks noGrp="1" noChangeArrowheads="1"/>
          </p:cNvSpPr>
          <p:nvPr>
            <p:ph type="sldNum" sz="quarter" idx="4"/>
          </p:nvPr>
        </p:nvSpPr>
        <p:spPr bwMode="auto">
          <a:xfrm>
            <a:off x="7208520" y="7254240"/>
            <a:ext cx="2179320" cy="259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00" smtClean="0">
                <a:latin typeface="Trebuchet MS" charset="0"/>
              </a:defRPr>
            </a:lvl1pPr>
          </a:lstStyle>
          <a:p>
            <a:fld id="{6B16CC60-0A6D-B044-9C01-0B5E972F3441}" type="slidenum">
              <a:rPr lang="en-US" smtClean="0"/>
              <a:pPr/>
              <a:t>‹#›</a:t>
            </a:fld>
            <a:endParaRPr lang="en-US" dirty="0"/>
          </a:p>
        </p:txBody>
      </p:sp>
      <p:pic>
        <p:nvPicPr>
          <p:cNvPr id="1033" name="Picture 10" descr="VINCI Logo 4 (-words +mask).png"/>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3820" y="6937587"/>
            <a:ext cx="852170"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xmlns="" id="{3F102976-A3D9-4E3A-8744-DB0C9A7A3A5D}"/>
              </a:ext>
            </a:extLst>
          </p:cNvPr>
          <p:cNvPicPr/>
          <p:nvPr userDrawn="1"/>
        </p:nvPicPr>
        <p:blipFill>
          <a:blip r:embed="rId22" cstate="print">
            <a:extLst>
              <a:ext uri="{28A0092B-C50C-407E-A947-70E740481C1C}">
                <a14:useLocalDpi xmlns:a14="http://schemas.microsoft.com/office/drawing/2010/main" val="0"/>
              </a:ext>
            </a:extLst>
          </a:blip>
          <a:stretch>
            <a:fillRect/>
          </a:stretch>
        </p:blipFill>
        <p:spPr>
          <a:xfrm>
            <a:off x="217394" y="152400"/>
            <a:ext cx="1143000" cy="990600"/>
          </a:xfrm>
          <a:prstGeom prst="rect">
            <a:avLst/>
          </a:prstGeom>
        </p:spPr>
      </p:pic>
    </p:spTree>
    <p:extLst>
      <p:ext uri="{BB962C8B-B14F-4D97-AF65-F5344CB8AC3E}">
        <p14:creationId xmlns:p14="http://schemas.microsoft.com/office/powerpoint/2010/main" val="2612060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50" r:id="rId12"/>
    <p:sldLayoutId id="2147483651" r:id="rId13"/>
    <p:sldLayoutId id="2147483652" r:id="rId14"/>
    <p:sldLayoutId id="2147483653" r:id="rId15"/>
    <p:sldLayoutId id="2147483654" r:id="rId16"/>
    <p:sldLayoutId id="2147483656" r:id="rId17"/>
    <p:sldLayoutId id="2147483657" r:id="rId18"/>
    <p:sldLayoutId id="2147483658" r:id="rId19"/>
  </p:sldLayoutIdLst>
  <p:hf hdr="0" ftr="0" dt="0"/>
  <p:txStyles>
    <p:titleStyle>
      <a:lvl1pPr algn="ctr" rtl="0" eaLnBrk="1" fontAlgn="base" hangingPunct="1">
        <a:spcBef>
          <a:spcPct val="0"/>
        </a:spcBef>
        <a:spcAft>
          <a:spcPct val="0"/>
        </a:spcAft>
        <a:defRPr sz="4000" b="1">
          <a:solidFill>
            <a:schemeClr val="folHlink"/>
          </a:solidFill>
          <a:latin typeface="+mj-lt"/>
          <a:ea typeface="ＭＳ Ｐゴシック" pitchFamily="28" charset="-128"/>
          <a:cs typeface="ＭＳ Ｐゴシック" pitchFamily="28" charset="-128"/>
        </a:defRPr>
      </a:lvl1pPr>
      <a:lvl2pPr algn="ctr" rtl="0" eaLnBrk="1" fontAlgn="base" hangingPunct="1">
        <a:spcBef>
          <a:spcPct val="0"/>
        </a:spcBef>
        <a:spcAft>
          <a:spcPct val="0"/>
        </a:spcAft>
        <a:defRPr sz="4180" b="1">
          <a:solidFill>
            <a:schemeClr val="folHlink"/>
          </a:solidFill>
          <a:latin typeface="Trebuchet MS" pitchFamily="-65" charset="0"/>
          <a:ea typeface="ＭＳ Ｐゴシック" pitchFamily="28" charset="-128"/>
          <a:cs typeface="ＭＳ Ｐゴシック" pitchFamily="28" charset="-128"/>
        </a:defRPr>
      </a:lvl2pPr>
      <a:lvl3pPr algn="ctr" rtl="0" eaLnBrk="1" fontAlgn="base" hangingPunct="1">
        <a:spcBef>
          <a:spcPct val="0"/>
        </a:spcBef>
        <a:spcAft>
          <a:spcPct val="0"/>
        </a:spcAft>
        <a:defRPr sz="4180" b="1">
          <a:solidFill>
            <a:schemeClr val="folHlink"/>
          </a:solidFill>
          <a:latin typeface="Trebuchet MS" pitchFamily="-65" charset="0"/>
          <a:ea typeface="ＭＳ Ｐゴシック" pitchFamily="28" charset="-128"/>
          <a:cs typeface="ＭＳ Ｐゴシック" pitchFamily="28" charset="-128"/>
        </a:defRPr>
      </a:lvl3pPr>
      <a:lvl4pPr algn="ctr" rtl="0" eaLnBrk="1" fontAlgn="base" hangingPunct="1">
        <a:spcBef>
          <a:spcPct val="0"/>
        </a:spcBef>
        <a:spcAft>
          <a:spcPct val="0"/>
        </a:spcAft>
        <a:defRPr sz="4180" b="1">
          <a:solidFill>
            <a:schemeClr val="folHlink"/>
          </a:solidFill>
          <a:latin typeface="Trebuchet MS" pitchFamily="-65" charset="0"/>
          <a:ea typeface="ＭＳ Ｐゴシック" pitchFamily="28" charset="-128"/>
          <a:cs typeface="ＭＳ Ｐゴシック" pitchFamily="28" charset="-128"/>
        </a:defRPr>
      </a:lvl4pPr>
      <a:lvl5pPr algn="ctr" rtl="0" eaLnBrk="1" fontAlgn="base" hangingPunct="1">
        <a:spcBef>
          <a:spcPct val="0"/>
        </a:spcBef>
        <a:spcAft>
          <a:spcPct val="0"/>
        </a:spcAft>
        <a:defRPr sz="4180" b="1">
          <a:solidFill>
            <a:schemeClr val="folHlink"/>
          </a:solidFill>
          <a:latin typeface="Trebuchet MS" pitchFamily="-65" charset="0"/>
          <a:ea typeface="ＭＳ Ｐゴシック" pitchFamily="28" charset="-128"/>
          <a:cs typeface="ＭＳ Ｐゴシック" pitchFamily="28" charset="-128"/>
        </a:defRPr>
      </a:lvl5pPr>
      <a:lvl6pPr marL="502920" algn="ctr" rtl="0" eaLnBrk="1" fontAlgn="base" hangingPunct="1">
        <a:spcBef>
          <a:spcPct val="0"/>
        </a:spcBef>
        <a:spcAft>
          <a:spcPct val="0"/>
        </a:spcAft>
        <a:defRPr sz="4180" b="1">
          <a:solidFill>
            <a:schemeClr val="folHlink"/>
          </a:solidFill>
          <a:latin typeface="Trebuchet MS" pitchFamily="-65" charset="0"/>
        </a:defRPr>
      </a:lvl6pPr>
      <a:lvl7pPr marL="1005840" algn="ctr" rtl="0" eaLnBrk="1" fontAlgn="base" hangingPunct="1">
        <a:spcBef>
          <a:spcPct val="0"/>
        </a:spcBef>
        <a:spcAft>
          <a:spcPct val="0"/>
        </a:spcAft>
        <a:defRPr sz="4180" b="1">
          <a:solidFill>
            <a:schemeClr val="folHlink"/>
          </a:solidFill>
          <a:latin typeface="Trebuchet MS" pitchFamily="-65" charset="0"/>
        </a:defRPr>
      </a:lvl7pPr>
      <a:lvl8pPr marL="1508760" algn="ctr" rtl="0" eaLnBrk="1" fontAlgn="base" hangingPunct="1">
        <a:spcBef>
          <a:spcPct val="0"/>
        </a:spcBef>
        <a:spcAft>
          <a:spcPct val="0"/>
        </a:spcAft>
        <a:defRPr sz="4180" b="1">
          <a:solidFill>
            <a:schemeClr val="folHlink"/>
          </a:solidFill>
          <a:latin typeface="Trebuchet MS" pitchFamily="-65" charset="0"/>
        </a:defRPr>
      </a:lvl8pPr>
      <a:lvl9pPr marL="2011680" algn="ctr" rtl="0" eaLnBrk="1" fontAlgn="base" hangingPunct="1">
        <a:spcBef>
          <a:spcPct val="0"/>
        </a:spcBef>
        <a:spcAft>
          <a:spcPct val="0"/>
        </a:spcAft>
        <a:defRPr sz="4180" b="1">
          <a:solidFill>
            <a:schemeClr val="folHlink"/>
          </a:solidFill>
          <a:latin typeface="Trebuchet MS" pitchFamily="-65" charset="0"/>
        </a:defRPr>
      </a:lvl9pPr>
    </p:titleStyle>
    <p:bodyStyle>
      <a:lvl1pPr marL="516890" indent="-516890" algn="l" rtl="0" eaLnBrk="1" fontAlgn="base" hangingPunct="1">
        <a:spcBef>
          <a:spcPct val="20000"/>
        </a:spcBef>
        <a:spcAft>
          <a:spcPct val="0"/>
        </a:spcAft>
        <a:buClr>
          <a:schemeClr val="accent2"/>
        </a:buClr>
        <a:buFont typeface="Wingdings" charset="2"/>
        <a:buChar char="n"/>
        <a:defRPr sz="3300">
          <a:solidFill>
            <a:schemeClr val="tx1"/>
          </a:solidFill>
          <a:latin typeface="+mn-lt"/>
          <a:ea typeface="ＭＳ Ｐゴシック" pitchFamily="28" charset="-128"/>
          <a:cs typeface="ＭＳ Ｐゴシック" pitchFamily="28" charset="-128"/>
        </a:defRPr>
      </a:lvl1pPr>
      <a:lvl2pPr marL="998855" indent="-480219" algn="l" rtl="0" eaLnBrk="1" fontAlgn="base" hangingPunct="1">
        <a:spcBef>
          <a:spcPct val="20000"/>
        </a:spcBef>
        <a:spcAft>
          <a:spcPct val="0"/>
        </a:spcAft>
        <a:buClr>
          <a:schemeClr val="accent2"/>
        </a:buClr>
        <a:buFont typeface="Wingdings" charset="2"/>
        <a:buChar char="l"/>
        <a:defRPr sz="2860">
          <a:solidFill>
            <a:schemeClr val="tx1"/>
          </a:solidFill>
          <a:latin typeface="+mn-lt"/>
          <a:ea typeface="ＭＳ Ｐゴシック" pitchFamily="-65" charset="-128"/>
        </a:defRPr>
      </a:lvl2pPr>
      <a:lvl3pPr marL="1435418" indent="-434817" algn="l" rtl="0" eaLnBrk="1" fontAlgn="base" hangingPunct="1">
        <a:spcBef>
          <a:spcPct val="20000"/>
        </a:spcBef>
        <a:spcAft>
          <a:spcPct val="0"/>
        </a:spcAft>
        <a:buClr>
          <a:schemeClr val="accent2"/>
        </a:buClr>
        <a:buFont typeface="Wingdings" charset="2"/>
        <a:buChar char="§"/>
        <a:defRPr sz="2530">
          <a:solidFill>
            <a:schemeClr val="tx1"/>
          </a:solidFill>
          <a:latin typeface="+mn-lt"/>
          <a:ea typeface="ＭＳ Ｐゴシック" pitchFamily="-65" charset="-128"/>
        </a:defRPr>
      </a:lvl3pPr>
      <a:lvl4pPr marL="1863249" indent="-426085" algn="l" rtl="0" eaLnBrk="1" fontAlgn="base" hangingPunct="1">
        <a:spcBef>
          <a:spcPct val="20000"/>
        </a:spcBef>
        <a:spcAft>
          <a:spcPct val="0"/>
        </a:spcAft>
        <a:buClr>
          <a:schemeClr val="accent2"/>
        </a:buClr>
        <a:buFont typeface="Wingdings" charset="2"/>
        <a:buChar char="–"/>
        <a:defRPr sz="2200">
          <a:solidFill>
            <a:schemeClr val="tx1"/>
          </a:solidFill>
          <a:latin typeface="+mn-lt"/>
          <a:ea typeface="ＭＳ Ｐゴシック" pitchFamily="-65" charset="-128"/>
        </a:defRPr>
      </a:lvl4pPr>
      <a:lvl5pPr marL="2427288" indent="-438309" algn="l" rtl="0" eaLnBrk="1" fontAlgn="base" hangingPunct="1">
        <a:spcBef>
          <a:spcPct val="25000"/>
        </a:spcBef>
        <a:spcAft>
          <a:spcPct val="0"/>
        </a:spcAft>
        <a:buClr>
          <a:schemeClr val="accent2"/>
        </a:buClr>
        <a:buFont typeface="Times" charset="0"/>
        <a:buChar char="•"/>
        <a:defRPr sz="2200">
          <a:solidFill>
            <a:schemeClr val="tx1"/>
          </a:solidFill>
          <a:latin typeface="+mn-lt"/>
          <a:ea typeface="ＭＳ Ｐゴシック" pitchFamily="-65" charset="-128"/>
        </a:defRPr>
      </a:lvl5pPr>
      <a:lvl6pPr marL="2930208" indent="-438309" algn="l" rtl="0" eaLnBrk="1" fontAlgn="base" hangingPunct="1">
        <a:spcBef>
          <a:spcPct val="25000"/>
        </a:spcBef>
        <a:spcAft>
          <a:spcPct val="0"/>
        </a:spcAft>
        <a:buClr>
          <a:schemeClr val="accent2"/>
        </a:buClr>
        <a:buFont typeface="Times" pitchFamily="-65" charset="0"/>
        <a:buChar char="•"/>
        <a:defRPr sz="2200">
          <a:solidFill>
            <a:schemeClr val="tx1"/>
          </a:solidFill>
          <a:latin typeface="+mn-lt"/>
          <a:ea typeface="ＭＳ Ｐゴシック" pitchFamily="-65" charset="-128"/>
        </a:defRPr>
      </a:lvl6pPr>
      <a:lvl7pPr marL="3433128" indent="-438309" algn="l" rtl="0" eaLnBrk="1" fontAlgn="base" hangingPunct="1">
        <a:spcBef>
          <a:spcPct val="25000"/>
        </a:spcBef>
        <a:spcAft>
          <a:spcPct val="0"/>
        </a:spcAft>
        <a:buClr>
          <a:schemeClr val="accent2"/>
        </a:buClr>
        <a:buFont typeface="Times" pitchFamily="-65" charset="0"/>
        <a:buChar char="•"/>
        <a:defRPr sz="2200">
          <a:solidFill>
            <a:schemeClr val="tx1"/>
          </a:solidFill>
          <a:latin typeface="+mn-lt"/>
          <a:ea typeface="ＭＳ Ｐゴシック" pitchFamily="-65" charset="-128"/>
        </a:defRPr>
      </a:lvl7pPr>
      <a:lvl8pPr marL="3936048" indent="-438309" algn="l" rtl="0" eaLnBrk="1" fontAlgn="base" hangingPunct="1">
        <a:spcBef>
          <a:spcPct val="25000"/>
        </a:spcBef>
        <a:spcAft>
          <a:spcPct val="0"/>
        </a:spcAft>
        <a:buClr>
          <a:schemeClr val="accent2"/>
        </a:buClr>
        <a:buFont typeface="Times" pitchFamily="-65" charset="0"/>
        <a:buChar char="•"/>
        <a:defRPr sz="2200">
          <a:solidFill>
            <a:schemeClr val="tx1"/>
          </a:solidFill>
          <a:latin typeface="+mn-lt"/>
          <a:ea typeface="ＭＳ Ｐゴシック" pitchFamily="-65" charset="-128"/>
        </a:defRPr>
      </a:lvl8pPr>
      <a:lvl9pPr marL="4438968" indent="-438309" algn="l" rtl="0" eaLnBrk="1" fontAlgn="base" hangingPunct="1">
        <a:spcBef>
          <a:spcPct val="25000"/>
        </a:spcBef>
        <a:spcAft>
          <a:spcPct val="0"/>
        </a:spcAft>
        <a:buClr>
          <a:schemeClr val="accent2"/>
        </a:buClr>
        <a:buFont typeface="Times" pitchFamily="-65" charset="0"/>
        <a:buChar char="•"/>
        <a:defRPr sz="2200">
          <a:solidFill>
            <a:schemeClr val="tx1"/>
          </a:solidFill>
          <a:latin typeface="+mn-lt"/>
          <a:ea typeface="ＭＳ Ｐゴシック" pitchFamily="-65" charset="-128"/>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image" Target="../media/image14.png"/><Relationship Id="rId5" Type="http://schemas.openxmlformats.org/officeDocument/2006/relationships/diagramQuickStyle" Target="../diagrams/quickStyle1.xml"/><Relationship Id="rId10" Type="http://schemas.openxmlformats.org/officeDocument/2006/relationships/image" Target="../media/image13.emf"/><Relationship Id="rId4" Type="http://schemas.openxmlformats.org/officeDocument/2006/relationships/diagramLayout" Target="../diagrams/layout1.xml"/><Relationship Id="rId9"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CCD91-BFFE-5D4C-8B2D-F420FD20CFE1}"/>
              </a:ext>
            </a:extLst>
          </p:cNvPr>
          <p:cNvSpPr>
            <a:spLocks noGrp="1"/>
          </p:cNvSpPr>
          <p:nvPr>
            <p:ph type="ctrTitle"/>
          </p:nvPr>
        </p:nvSpPr>
        <p:spPr>
          <a:xfrm>
            <a:off x="-64995" y="1564640"/>
            <a:ext cx="10058400" cy="2321560"/>
          </a:xfrm>
        </p:spPr>
        <p:txBody>
          <a:bodyPr/>
          <a:lstStyle/>
          <a:p>
            <a:pPr algn="ctr"/>
            <a:r>
              <a:rPr lang="en-US" dirty="0"/>
              <a:t/>
            </a:r>
            <a:br>
              <a:rPr lang="en-US" dirty="0"/>
            </a:br>
            <a:r>
              <a:rPr lang="en-US" dirty="0"/>
              <a:t/>
            </a:r>
            <a:br>
              <a:rPr lang="en-US" dirty="0"/>
            </a:br>
            <a:r>
              <a:rPr lang="en-US" sz="3600" dirty="0"/>
              <a:t>VA EHRM Data Migration:</a:t>
            </a:r>
            <a:br>
              <a:rPr lang="en-US" sz="3600" dirty="0"/>
            </a:br>
            <a:r>
              <a:rPr lang="en-US" sz="3600" dirty="0"/>
              <a:t>VX130 – Bulk Data Loads and </a:t>
            </a:r>
            <a:br>
              <a:rPr lang="en-US" sz="3600" dirty="0"/>
            </a:br>
            <a:r>
              <a:rPr lang="en-US" sz="3600" dirty="0"/>
              <a:t>Continuous Synchronization</a:t>
            </a:r>
            <a:br>
              <a:rPr lang="en-US" sz="3600" dirty="0"/>
            </a:br>
            <a:r>
              <a:rPr lang="en-US" sz="3600" dirty="0"/>
              <a:t>Across VA</a:t>
            </a:r>
            <a:endParaRPr lang="en-US" sz="4000" dirty="0"/>
          </a:p>
        </p:txBody>
      </p:sp>
      <p:sp>
        <p:nvSpPr>
          <p:cNvPr id="3" name="Subtitle 2">
            <a:extLst>
              <a:ext uri="{FF2B5EF4-FFF2-40B4-BE49-F238E27FC236}">
                <a16:creationId xmlns:a16="http://schemas.microsoft.com/office/drawing/2014/main" xmlns="" id="{05A78268-C3E3-1E48-B2A1-257E720B072F}"/>
              </a:ext>
            </a:extLst>
          </p:cNvPr>
          <p:cNvSpPr>
            <a:spLocks noGrp="1"/>
          </p:cNvSpPr>
          <p:nvPr>
            <p:ph type="subTitle" idx="1"/>
          </p:nvPr>
        </p:nvSpPr>
        <p:spPr>
          <a:xfrm>
            <a:off x="3447002" y="3479483"/>
            <a:ext cx="3034407" cy="1619250"/>
          </a:xfrm>
        </p:spPr>
        <p:txBody>
          <a:bodyPr>
            <a:normAutofit/>
          </a:bodyPr>
          <a:lstStyle/>
          <a:p>
            <a:endParaRPr lang="en-US" sz="2400" dirty="0"/>
          </a:p>
          <a:p>
            <a:pPr>
              <a:spcBef>
                <a:spcPts val="0"/>
              </a:spcBef>
            </a:pPr>
            <a:r>
              <a:rPr lang="en-US" sz="2400" dirty="0"/>
              <a:t>Nov 28, 2018</a:t>
            </a:r>
          </a:p>
          <a:p>
            <a:pPr>
              <a:spcBef>
                <a:spcPts val="0"/>
              </a:spcBef>
            </a:pPr>
            <a:r>
              <a:rPr lang="en-US" sz="2400" dirty="0"/>
              <a:t>Augie Turano PhD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081" y="3259455"/>
            <a:ext cx="2524125" cy="1619250"/>
          </a:xfrm>
          <a:prstGeom prst="rect">
            <a:avLst/>
          </a:prstGeom>
        </p:spPr>
      </p:pic>
    </p:spTree>
    <p:extLst>
      <p:ext uri="{BB962C8B-B14F-4D97-AF65-F5344CB8AC3E}">
        <p14:creationId xmlns:p14="http://schemas.microsoft.com/office/powerpoint/2010/main" val="2444568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EDD457F-2B23-47F3-ADC3-2B077F5C95DA}"/>
              </a:ext>
            </a:extLst>
          </p:cNvPr>
          <p:cNvSpPr>
            <a:spLocks noGrp="1"/>
          </p:cNvSpPr>
          <p:nvPr>
            <p:ph type="title"/>
          </p:nvPr>
        </p:nvSpPr>
        <p:spPr/>
        <p:txBody>
          <a:bodyPr/>
          <a:lstStyle/>
          <a:p>
            <a:r>
              <a:rPr lang="en-US" sz="4000" dirty="0"/>
              <a:t>Building the Caché Class</a:t>
            </a:r>
          </a:p>
        </p:txBody>
      </p:sp>
      <p:sp>
        <p:nvSpPr>
          <p:cNvPr id="4" name="Content Placeholder 3">
            <a:extLst>
              <a:ext uri="{FF2B5EF4-FFF2-40B4-BE49-F238E27FC236}">
                <a16:creationId xmlns:a16="http://schemas.microsoft.com/office/drawing/2014/main" xmlns="" id="{B48C6F1D-46A4-47F3-9CBF-63EBF2DDCFFD}"/>
              </a:ext>
            </a:extLst>
          </p:cNvPr>
          <p:cNvSpPr>
            <a:spLocks noGrp="1"/>
          </p:cNvSpPr>
          <p:nvPr>
            <p:ph idx="1"/>
          </p:nvPr>
        </p:nvSpPr>
        <p:spPr/>
        <p:txBody>
          <a:bodyPr/>
          <a:lstStyle/>
          <a:p>
            <a:pPr marL="0" indent="0" algn="ctr">
              <a:buNone/>
            </a:pPr>
            <a:r>
              <a:rPr lang="en-US" sz="2400" b="1" u="sng" dirty="0"/>
              <a:t>VX130 Data Modeling Process, Cont.</a:t>
            </a:r>
          </a:p>
          <a:p>
            <a:pPr marL="0" indent="0" algn="ctr">
              <a:buNone/>
            </a:pPr>
            <a:endParaRPr lang="en-US" sz="2400" b="1" u="sng" dirty="0"/>
          </a:p>
          <a:p>
            <a:pPr lvl="0"/>
            <a:r>
              <a:rPr lang="en-US" sz="2400" dirty="0"/>
              <a:t>Architect creates a mock-up of the SQL table.</a:t>
            </a:r>
          </a:p>
          <a:p>
            <a:r>
              <a:rPr lang="en-US" sz="2400" dirty="0"/>
              <a:t>Uses </a:t>
            </a:r>
            <a:r>
              <a:rPr lang="en-US" sz="2400" dirty="0" err="1"/>
              <a:t>ClassBuilder</a:t>
            </a:r>
            <a:r>
              <a:rPr lang="en-US" sz="2400" dirty="0"/>
              <a:t> to build the modeled class.</a:t>
            </a:r>
          </a:p>
          <a:p>
            <a:r>
              <a:rPr lang="en-US" sz="2400" dirty="0"/>
              <a:t>Tests the class by pulling a sample and populating the SQL table.</a:t>
            </a:r>
          </a:p>
          <a:p>
            <a:r>
              <a:rPr lang="en-US" sz="2400" dirty="0"/>
              <a:t>Architect checks the data in SQL to see if fields’ data types are populating correctly between extract and SQL table.</a:t>
            </a:r>
          </a:p>
        </p:txBody>
      </p:sp>
      <p:sp>
        <p:nvSpPr>
          <p:cNvPr id="2" name="Slide Number Placeholder 1">
            <a:extLst>
              <a:ext uri="{FF2B5EF4-FFF2-40B4-BE49-F238E27FC236}">
                <a16:creationId xmlns:a16="http://schemas.microsoft.com/office/drawing/2014/main" xmlns="" id="{429F8C77-1BCE-4A99-AEFA-B3D1ECE77288}"/>
              </a:ext>
            </a:extLst>
          </p:cNvPr>
          <p:cNvSpPr>
            <a:spLocks noGrp="1"/>
          </p:cNvSpPr>
          <p:nvPr>
            <p:ph type="sldNum" sz="quarter" idx="12"/>
          </p:nvPr>
        </p:nvSpPr>
        <p:spPr/>
        <p:txBody>
          <a:bodyPr/>
          <a:lstStyle/>
          <a:p>
            <a:fld id="{6B16CC60-0A6D-B044-9C01-0B5E972F3441}" type="slidenum">
              <a:rPr lang="en-US" smtClean="0"/>
              <a:pPr/>
              <a:t>10</a:t>
            </a:fld>
            <a:endParaRPr lang="en-US" dirty="0"/>
          </a:p>
        </p:txBody>
      </p:sp>
    </p:spTree>
    <p:extLst>
      <p:ext uri="{BB962C8B-B14F-4D97-AF65-F5344CB8AC3E}">
        <p14:creationId xmlns:p14="http://schemas.microsoft.com/office/powerpoint/2010/main" val="1293205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VX130 VA-Side Architecture</a:t>
            </a:r>
          </a:p>
        </p:txBody>
      </p:sp>
      <p:sp>
        <p:nvSpPr>
          <p:cNvPr id="2" name="Slide Number Placeholder 1"/>
          <p:cNvSpPr>
            <a:spLocks noGrp="1"/>
          </p:cNvSpPr>
          <p:nvPr>
            <p:ph type="sldNum" sz="quarter" idx="12"/>
          </p:nvPr>
        </p:nvSpPr>
        <p:spPr/>
        <p:txBody>
          <a:bodyPr/>
          <a:lstStyle/>
          <a:p>
            <a:fld id="{6B16CC60-0A6D-B044-9C01-0B5E972F3441}" type="slidenum">
              <a:rPr lang="en-US" smtClean="0"/>
              <a:pPr/>
              <a:t>11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79" y="1747520"/>
            <a:ext cx="9315719" cy="38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98880" y="5425440"/>
            <a:ext cx="8554719" cy="1546815"/>
          </a:xfrm>
          <a:prstGeom prst="rect">
            <a:avLst/>
          </a:prstGeom>
        </p:spPr>
        <p:txBody>
          <a:bodyPr vert="horz" wrap="square" lIns="91440" tIns="45720" rIns="91440" bIns="45720" rtlCol="0" anchor="b">
            <a:noAutofit/>
          </a:bodyPr>
          <a:lstStyle/>
          <a:p>
            <a:pPr marL="516890" indent="-516890" eaLnBrk="1" hangingPunct="1">
              <a:spcBef>
                <a:spcPts val="600"/>
              </a:spcBef>
              <a:spcAft>
                <a:spcPts val="0"/>
              </a:spcAft>
              <a:buClr>
                <a:schemeClr val="accent2"/>
              </a:buClr>
              <a:buSzPct val="130000"/>
              <a:buFont typeface="Wingdings" charset="2"/>
              <a:buChar char="n"/>
            </a:pPr>
            <a:r>
              <a:rPr lang="en-US" dirty="0">
                <a:latin typeface="+mn-lt"/>
                <a:ea typeface="ＭＳ Ｐゴシック" pitchFamily="28" charset="-128"/>
              </a:rPr>
              <a:t>Four Regional Servers accumulate journals</a:t>
            </a:r>
          </a:p>
          <a:p>
            <a:pPr marL="516890" indent="-516890" eaLnBrk="1" hangingPunct="1">
              <a:spcBef>
                <a:spcPts val="600"/>
              </a:spcBef>
              <a:spcAft>
                <a:spcPts val="0"/>
              </a:spcAft>
              <a:buClr>
                <a:schemeClr val="accent2"/>
              </a:buClr>
              <a:buSzPct val="130000"/>
              <a:buFont typeface="Wingdings" charset="2"/>
              <a:buChar char="n"/>
            </a:pPr>
            <a:r>
              <a:rPr lang="en-US" dirty="0">
                <a:latin typeface="+mn-lt"/>
                <a:ea typeface="ＭＳ Ｐゴシック" pitchFamily="28" charset="-128"/>
              </a:rPr>
              <a:t>VX130 reads journals from Regional Servers but goes to VistA for data retrieval</a:t>
            </a:r>
          </a:p>
        </p:txBody>
      </p:sp>
    </p:spTree>
    <p:extLst>
      <p:ext uri="{BB962C8B-B14F-4D97-AF65-F5344CB8AC3E}">
        <p14:creationId xmlns:p14="http://schemas.microsoft.com/office/powerpoint/2010/main" val="1192145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13A792-82ED-4562-84A7-1F6C4336838C}"/>
              </a:ext>
            </a:extLst>
          </p:cNvPr>
          <p:cNvSpPr>
            <a:spLocks noGrp="1"/>
          </p:cNvSpPr>
          <p:nvPr>
            <p:ph type="title"/>
          </p:nvPr>
        </p:nvSpPr>
        <p:spPr/>
        <p:txBody>
          <a:bodyPr>
            <a:normAutofit/>
          </a:bodyPr>
          <a:lstStyle/>
          <a:p>
            <a:r>
              <a:rPr lang="en-US" sz="4000" dirty="0"/>
              <a:t>EHRM Data Migration Overview</a:t>
            </a:r>
          </a:p>
        </p:txBody>
      </p:sp>
      <p:sp>
        <p:nvSpPr>
          <p:cNvPr id="4" name="Slide Number Placeholder 3">
            <a:extLst>
              <a:ext uri="{FF2B5EF4-FFF2-40B4-BE49-F238E27FC236}">
                <a16:creationId xmlns:a16="http://schemas.microsoft.com/office/drawing/2014/main" xmlns="" id="{ECA71E5D-BC96-454D-ADA6-ED6B73307285}"/>
              </a:ext>
            </a:extLst>
          </p:cNvPr>
          <p:cNvSpPr>
            <a:spLocks noGrp="1"/>
          </p:cNvSpPr>
          <p:nvPr>
            <p:ph type="sldNum" sz="quarter" idx="12"/>
          </p:nvPr>
        </p:nvSpPr>
        <p:spPr/>
        <p:txBody>
          <a:bodyPr/>
          <a:lstStyle/>
          <a:p>
            <a:fld id="{6B16CC60-0A6D-B044-9C01-0B5E972F3441}" type="slidenum">
              <a:rPr lang="en-US" smtClean="0"/>
              <a:pPr/>
              <a:t>12</a:t>
            </a:fld>
            <a:endParaRPr lang="en-US" dirty="0"/>
          </a:p>
        </p:txBody>
      </p:sp>
      <p:pic>
        <p:nvPicPr>
          <p:cNvPr id="6" name="Picture 5">
            <a:extLst>
              <a:ext uri="{FF2B5EF4-FFF2-40B4-BE49-F238E27FC236}">
                <a16:creationId xmlns:a16="http://schemas.microsoft.com/office/drawing/2014/main" xmlns="" id="{64443587-E860-43E1-9825-1661FA5002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2285" y="5226548"/>
            <a:ext cx="527622" cy="527622"/>
          </a:xfrm>
          <a:prstGeom prst="rect">
            <a:avLst/>
          </a:prstGeom>
        </p:spPr>
      </p:pic>
      <p:sp>
        <p:nvSpPr>
          <p:cNvPr id="7" name="Rectangle 6">
            <a:extLst>
              <a:ext uri="{FF2B5EF4-FFF2-40B4-BE49-F238E27FC236}">
                <a16:creationId xmlns:a16="http://schemas.microsoft.com/office/drawing/2014/main" xmlns="" id="{A7A2C3C2-D2FC-45BF-8423-6B33475101A3}"/>
              </a:ext>
            </a:extLst>
          </p:cNvPr>
          <p:cNvSpPr/>
          <p:nvPr/>
        </p:nvSpPr>
        <p:spPr>
          <a:xfrm>
            <a:off x="1746833" y="2281934"/>
            <a:ext cx="2916936" cy="1807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sp>
        <p:nvSpPr>
          <p:cNvPr id="8" name="Rectangle 7">
            <a:extLst>
              <a:ext uri="{FF2B5EF4-FFF2-40B4-BE49-F238E27FC236}">
                <a16:creationId xmlns:a16="http://schemas.microsoft.com/office/drawing/2014/main" xmlns="" id="{D7C510C5-BEE3-41C9-9A98-FD80C94EC1E7}"/>
              </a:ext>
            </a:extLst>
          </p:cNvPr>
          <p:cNvSpPr/>
          <p:nvPr/>
        </p:nvSpPr>
        <p:spPr>
          <a:xfrm>
            <a:off x="2000611" y="2701109"/>
            <a:ext cx="2586698" cy="2674281"/>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sp>
        <p:nvSpPr>
          <p:cNvPr id="9" name="Rectangle: Rounded Corners 8">
            <a:extLst>
              <a:ext uri="{FF2B5EF4-FFF2-40B4-BE49-F238E27FC236}">
                <a16:creationId xmlns:a16="http://schemas.microsoft.com/office/drawing/2014/main" xmlns="" id="{B7B0460B-F8B5-4BF4-9827-7F108472B282}"/>
              </a:ext>
            </a:extLst>
          </p:cNvPr>
          <p:cNvSpPr/>
          <p:nvPr/>
        </p:nvSpPr>
        <p:spPr>
          <a:xfrm>
            <a:off x="2061393" y="2744299"/>
            <a:ext cx="2472627" cy="1365309"/>
          </a:xfrm>
          <a:prstGeom prst="roundRect">
            <a:avLst/>
          </a:prstGeom>
          <a:solidFill>
            <a:schemeClr val="accent1">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sp>
        <p:nvSpPr>
          <p:cNvPr id="10" name="TextBox 9">
            <a:extLst>
              <a:ext uri="{FF2B5EF4-FFF2-40B4-BE49-F238E27FC236}">
                <a16:creationId xmlns:a16="http://schemas.microsoft.com/office/drawing/2014/main" xmlns="" id="{8DAA2EC9-288D-4517-A470-34CB5143A32B}"/>
              </a:ext>
            </a:extLst>
          </p:cNvPr>
          <p:cNvSpPr txBox="1"/>
          <p:nvPr/>
        </p:nvSpPr>
        <p:spPr>
          <a:xfrm>
            <a:off x="49825" y="2611260"/>
            <a:ext cx="1648538" cy="400110"/>
          </a:xfrm>
          <a:prstGeom prst="rect">
            <a:avLst/>
          </a:prstGeom>
          <a:noFill/>
        </p:spPr>
        <p:txBody>
          <a:bodyPr wrap="square" rtlCol="0">
            <a:spAutoFit/>
          </a:bodyPr>
          <a:lstStyle/>
          <a:p>
            <a:pPr algn="ctr">
              <a:spcAft>
                <a:spcPts val="330"/>
              </a:spcAft>
            </a:pPr>
            <a:r>
              <a:rPr lang="en-US" sz="1000" b="1" dirty="0">
                <a:latin typeface="+mn-lt"/>
              </a:rPr>
              <a:t>Centralized </a:t>
            </a:r>
            <a:r>
              <a:rPr lang="en-US" sz="1000" b="1" dirty="0" err="1">
                <a:latin typeface="+mn-lt"/>
              </a:rPr>
              <a:t>VistA</a:t>
            </a:r>
            <a:r>
              <a:rPr lang="en-US" sz="1000" b="1" dirty="0">
                <a:latin typeface="+mn-lt"/>
              </a:rPr>
              <a:t> Shadows</a:t>
            </a:r>
          </a:p>
        </p:txBody>
      </p:sp>
      <p:sp>
        <p:nvSpPr>
          <p:cNvPr id="11" name="Cylinder 10">
            <a:extLst>
              <a:ext uri="{FF2B5EF4-FFF2-40B4-BE49-F238E27FC236}">
                <a16:creationId xmlns:a16="http://schemas.microsoft.com/office/drawing/2014/main" xmlns="" id="{E670E9D5-4530-4463-9D4B-40A31F6D237F}"/>
              </a:ext>
            </a:extLst>
          </p:cNvPr>
          <p:cNvSpPr/>
          <p:nvPr/>
        </p:nvSpPr>
        <p:spPr>
          <a:xfrm>
            <a:off x="8211858" y="4219663"/>
            <a:ext cx="1614291" cy="707051"/>
          </a:xfrm>
          <a:prstGeom prst="ca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12" name="Cylinder 11">
            <a:extLst>
              <a:ext uri="{FF2B5EF4-FFF2-40B4-BE49-F238E27FC236}">
                <a16:creationId xmlns:a16="http://schemas.microsoft.com/office/drawing/2014/main" xmlns="" id="{5C7BFDD5-876C-442F-9DDC-2401321F8B03}"/>
              </a:ext>
            </a:extLst>
          </p:cNvPr>
          <p:cNvSpPr/>
          <p:nvPr/>
        </p:nvSpPr>
        <p:spPr>
          <a:xfrm>
            <a:off x="5636404" y="2609103"/>
            <a:ext cx="4172634" cy="1094266"/>
          </a:xfrm>
          <a:prstGeom prst="can">
            <a:avLst/>
          </a:prstGeom>
          <a:solidFill>
            <a:srgbClr val="18FC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13" name="Rectangle 12">
            <a:extLst>
              <a:ext uri="{FF2B5EF4-FFF2-40B4-BE49-F238E27FC236}">
                <a16:creationId xmlns:a16="http://schemas.microsoft.com/office/drawing/2014/main" xmlns="" id="{F03EE22B-6764-47BF-A6A5-93F7E1292A60}"/>
              </a:ext>
            </a:extLst>
          </p:cNvPr>
          <p:cNvSpPr/>
          <p:nvPr/>
        </p:nvSpPr>
        <p:spPr>
          <a:xfrm>
            <a:off x="5643712" y="3876016"/>
            <a:ext cx="2108748" cy="1432698"/>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sp>
        <p:nvSpPr>
          <p:cNvPr id="14" name="Cylinder 13">
            <a:extLst>
              <a:ext uri="{FF2B5EF4-FFF2-40B4-BE49-F238E27FC236}">
                <a16:creationId xmlns:a16="http://schemas.microsoft.com/office/drawing/2014/main" xmlns="" id="{2DBF2CC1-EFC3-44DF-8330-EC83E2BDF257}"/>
              </a:ext>
            </a:extLst>
          </p:cNvPr>
          <p:cNvSpPr/>
          <p:nvPr/>
        </p:nvSpPr>
        <p:spPr>
          <a:xfrm>
            <a:off x="2430064" y="4327152"/>
            <a:ext cx="1889988" cy="926473"/>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15" name="TextBox 14">
            <a:extLst>
              <a:ext uri="{FF2B5EF4-FFF2-40B4-BE49-F238E27FC236}">
                <a16:creationId xmlns:a16="http://schemas.microsoft.com/office/drawing/2014/main" xmlns="" id="{8AC6AA88-84A3-450F-B9BB-1F47B8EDF484}"/>
              </a:ext>
            </a:extLst>
          </p:cNvPr>
          <p:cNvSpPr txBox="1"/>
          <p:nvPr/>
        </p:nvSpPr>
        <p:spPr>
          <a:xfrm rot="16200000">
            <a:off x="-675443" y="3789319"/>
            <a:ext cx="1693494" cy="338554"/>
          </a:xfrm>
          <a:prstGeom prst="rect">
            <a:avLst/>
          </a:prstGeom>
          <a:noFill/>
        </p:spPr>
        <p:txBody>
          <a:bodyPr wrap="square" rtlCol="0">
            <a:spAutoFit/>
          </a:bodyPr>
          <a:lstStyle/>
          <a:p>
            <a:r>
              <a:rPr lang="en-US" sz="1600" b="1" dirty="0">
                <a:latin typeface="+mn-lt"/>
              </a:rPr>
              <a:t>VISTA REGIONS</a:t>
            </a:r>
          </a:p>
        </p:txBody>
      </p:sp>
      <p:sp>
        <p:nvSpPr>
          <p:cNvPr id="16" name="TextBox 15">
            <a:extLst>
              <a:ext uri="{FF2B5EF4-FFF2-40B4-BE49-F238E27FC236}">
                <a16:creationId xmlns:a16="http://schemas.microsoft.com/office/drawing/2014/main" xmlns="" id="{B27A1B01-E426-4503-B053-7375224CE367}"/>
              </a:ext>
            </a:extLst>
          </p:cNvPr>
          <p:cNvSpPr txBox="1"/>
          <p:nvPr/>
        </p:nvSpPr>
        <p:spPr>
          <a:xfrm>
            <a:off x="8619720" y="2110175"/>
            <a:ext cx="657744" cy="498598"/>
          </a:xfrm>
          <a:prstGeom prst="rect">
            <a:avLst/>
          </a:prstGeom>
          <a:noFill/>
        </p:spPr>
        <p:txBody>
          <a:bodyPr wrap="none" rtlCol="0">
            <a:spAutoFit/>
          </a:bodyPr>
          <a:lstStyle/>
          <a:p>
            <a:r>
              <a:rPr lang="en-US" sz="2640" b="1" kern="1600" spc="330">
                <a:solidFill>
                  <a:schemeClr val="bg1"/>
                </a:solidFill>
              </a:rPr>
              <a:t>TO</a:t>
            </a:r>
            <a:endParaRPr lang="en-US" sz="1980" b="1" kern="1600" spc="330">
              <a:solidFill>
                <a:schemeClr val="bg1"/>
              </a:solidFill>
            </a:endParaRPr>
          </a:p>
        </p:txBody>
      </p:sp>
      <p:sp>
        <p:nvSpPr>
          <p:cNvPr id="17" name="TextBox 16">
            <a:extLst>
              <a:ext uri="{FF2B5EF4-FFF2-40B4-BE49-F238E27FC236}">
                <a16:creationId xmlns:a16="http://schemas.microsoft.com/office/drawing/2014/main" xmlns="" id="{2525099A-D2C3-438A-B60B-F59E0F333C15}"/>
              </a:ext>
            </a:extLst>
          </p:cNvPr>
          <p:cNvSpPr txBox="1"/>
          <p:nvPr/>
        </p:nvSpPr>
        <p:spPr>
          <a:xfrm>
            <a:off x="6342490" y="2605656"/>
            <a:ext cx="2916935" cy="307777"/>
          </a:xfrm>
          <a:prstGeom prst="rect">
            <a:avLst/>
          </a:prstGeom>
          <a:noFill/>
        </p:spPr>
        <p:txBody>
          <a:bodyPr wrap="square" rtlCol="0">
            <a:spAutoFit/>
          </a:bodyPr>
          <a:lstStyle/>
          <a:p>
            <a:pPr algn="ctr"/>
            <a:r>
              <a:rPr lang="en-US" sz="1400" b="1" dirty="0">
                <a:latin typeface="+mn-lt"/>
              </a:rPr>
              <a:t>Cerner </a:t>
            </a:r>
            <a:r>
              <a:rPr lang="en-US" sz="1400" b="1" dirty="0" err="1">
                <a:latin typeface="+mn-lt"/>
              </a:rPr>
              <a:t>HealtheIntent</a:t>
            </a:r>
            <a:endParaRPr lang="en-US" sz="1400" b="1" dirty="0">
              <a:latin typeface="+mn-lt"/>
            </a:endParaRPr>
          </a:p>
        </p:txBody>
      </p:sp>
      <p:sp>
        <p:nvSpPr>
          <p:cNvPr id="18" name="TextBox 17">
            <a:extLst>
              <a:ext uri="{FF2B5EF4-FFF2-40B4-BE49-F238E27FC236}">
                <a16:creationId xmlns:a16="http://schemas.microsoft.com/office/drawing/2014/main" xmlns="" id="{0101A55A-D45C-4EA7-A8FA-C33B8FF5782A}"/>
              </a:ext>
            </a:extLst>
          </p:cNvPr>
          <p:cNvSpPr txBox="1"/>
          <p:nvPr/>
        </p:nvSpPr>
        <p:spPr>
          <a:xfrm>
            <a:off x="8231921" y="4405934"/>
            <a:ext cx="1614290" cy="461665"/>
          </a:xfrm>
          <a:prstGeom prst="rect">
            <a:avLst/>
          </a:prstGeom>
          <a:noFill/>
        </p:spPr>
        <p:txBody>
          <a:bodyPr wrap="square" rtlCol="0">
            <a:spAutoFit/>
          </a:bodyPr>
          <a:lstStyle/>
          <a:p>
            <a:pPr algn="ctr"/>
            <a:r>
              <a:rPr lang="en-US" sz="1200" b="1" dirty="0">
                <a:latin typeface="+mn-lt"/>
              </a:rPr>
              <a:t>Cerner Millennium</a:t>
            </a:r>
          </a:p>
          <a:p>
            <a:pPr algn="ctr"/>
            <a:r>
              <a:rPr lang="en-US" sz="1200" b="1" dirty="0">
                <a:latin typeface="+mn-lt"/>
              </a:rPr>
              <a:t>EHR</a:t>
            </a:r>
          </a:p>
        </p:txBody>
      </p:sp>
      <p:sp>
        <p:nvSpPr>
          <p:cNvPr id="19" name="Rectangle 18">
            <a:extLst>
              <a:ext uri="{FF2B5EF4-FFF2-40B4-BE49-F238E27FC236}">
                <a16:creationId xmlns:a16="http://schemas.microsoft.com/office/drawing/2014/main" xmlns="" id="{113DD054-4AF4-4E2E-92F9-F74B9AEADDCC}"/>
              </a:ext>
            </a:extLst>
          </p:cNvPr>
          <p:cNvSpPr/>
          <p:nvPr/>
        </p:nvSpPr>
        <p:spPr>
          <a:xfrm>
            <a:off x="3168709" y="5285863"/>
            <a:ext cx="184731" cy="244682"/>
          </a:xfrm>
          <a:prstGeom prst="rect">
            <a:avLst/>
          </a:prstGeom>
        </p:spPr>
        <p:txBody>
          <a:bodyPr wrap="none">
            <a:spAutoFit/>
          </a:bodyPr>
          <a:lstStyle/>
          <a:p>
            <a:pPr lvl="0" algn="ctr"/>
            <a:endParaRPr lang="en-US" sz="990" b="1" i="1">
              <a:solidFill>
                <a:prstClr val="black"/>
              </a:solidFill>
            </a:endParaRPr>
          </a:p>
        </p:txBody>
      </p:sp>
      <p:sp>
        <p:nvSpPr>
          <p:cNvPr id="20" name="TextBox 19">
            <a:extLst>
              <a:ext uri="{FF2B5EF4-FFF2-40B4-BE49-F238E27FC236}">
                <a16:creationId xmlns:a16="http://schemas.microsoft.com/office/drawing/2014/main" xmlns="" id="{D4B4BFC4-8FCB-49C7-A9A8-E7F3B8A52B4A}"/>
              </a:ext>
            </a:extLst>
          </p:cNvPr>
          <p:cNvSpPr txBox="1"/>
          <p:nvPr/>
        </p:nvSpPr>
        <p:spPr>
          <a:xfrm>
            <a:off x="4674056" y="4140887"/>
            <a:ext cx="878767" cy="227755"/>
          </a:xfrm>
          <a:prstGeom prst="rect">
            <a:avLst/>
          </a:prstGeom>
          <a:noFill/>
          <a:ln>
            <a:noFill/>
          </a:ln>
        </p:spPr>
        <p:txBody>
          <a:bodyPr wrap="none" rtlCol="0">
            <a:spAutoFit/>
          </a:bodyPr>
          <a:lstStyle/>
          <a:p>
            <a:pPr algn="ctr">
              <a:spcAft>
                <a:spcPts val="660"/>
              </a:spcAft>
            </a:pPr>
            <a:r>
              <a:rPr lang="en-US" sz="880" b="1" i="1"/>
              <a:t>Historical Data</a:t>
            </a:r>
          </a:p>
        </p:txBody>
      </p:sp>
      <p:sp>
        <p:nvSpPr>
          <p:cNvPr id="21" name="Can 13">
            <a:extLst>
              <a:ext uri="{FF2B5EF4-FFF2-40B4-BE49-F238E27FC236}">
                <a16:creationId xmlns:a16="http://schemas.microsoft.com/office/drawing/2014/main" xmlns="" id="{354D030E-3A15-48DD-AFB2-544589095F71}"/>
              </a:ext>
            </a:extLst>
          </p:cNvPr>
          <p:cNvSpPr/>
          <p:nvPr/>
        </p:nvSpPr>
        <p:spPr>
          <a:xfrm>
            <a:off x="407939" y="4884186"/>
            <a:ext cx="880110" cy="504211"/>
          </a:xfrm>
          <a:prstGeom prst="can">
            <a:avLst/>
          </a:prstGeom>
          <a:solidFill>
            <a:schemeClr val="accent1">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050" b="1" dirty="0"/>
              <a:t>VistA-R4</a:t>
            </a:r>
          </a:p>
          <a:p>
            <a:pPr algn="ctr"/>
            <a:r>
              <a:rPr lang="en-US" sz="1050" b="1" dirty="0"/>
              <a:t>N=27</a:t>
            </a:r>
          </a:p>
        </p:txBody>
      </p:sp>
      <p:sp>
        <p:nvSpPr>
          <p:cNvPr id="22" name="Can 13">
            <a:extLst>
              <a:ext uri="{FF2B5EF4-FFF2-40B4-BE49-F238E27FC236}">
                <a16:creationId xmlns:a16="http://schemas.microsoft.com/office/drawing/2014/main" xmlns="" id="{BCFBCB50-8783-4C43-A418-C232FCA5DA96}"/>
              </a:ext>
            </a:extLst>
          </p:cNvPr>
          <p:cNvSpPr/>
          <p:nvPr/>
        </p:nvSpPr>
        <p:spPr>
          <a:xfrm>
            <a:off x="407939" y="4201723"/>
            <a:ext cx="880110" cy="504211"/>
          </a:xfrm>
          <a:prstGeom prst="can">
            <a:avLst/>
          </a:prstGeom>
          <a:solidFill>
            <a:schemeClr val="accent1">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050" b="1" dirty="0"/>
              <a:t>VistA-R3</a:t>
            </a:r>
          </a:p>
          <a:p>
            <a:pPr algn="ctr"/>
            <a:r>
              <a:rPr lang="en-US" sz="1050" b="1" dirty="0"/>
              <a:t>N=41</a:t>
            </a:r>
          </a:p>
        </p:txBody>
      </p:sp>
      <p:sp>
        <p:nvSpPr>
          <p:cNvPr id="23" name="Can 13">
            <a:extLst>
              <a:ext uri="{FF2B5EF4-FFF2-40B4-BE49-F238E27FC236}">
                <a16:creationId xmlns:a16="http://schemas.microsoft.com/office/drawing/2014/main" xmlns="" id="{E6DED595-AF3D-4BD9-9FE3-66391EB9B9D6}"/>
              </a:ext>
            </a:extLst>
          </p:cNvPr>
          <p:cNvSpPr/>
          <p:nvPr/>
        </p:nvSpPr>
        <p:spPr>
          <a:xfrm>
            <a:off x="407939" y="3519263"/>
            <a:ext cx="880110" cy="504211"/>
          </a:xfrm>
          <a:prstGeom prst="can">
            <a:avLst/>
          </a:prstGeom>
          <a:solidFill>
            <a:schemeClr val="accent1">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sz="1485" dirty="0"/>
          </a:p>
          <a:p>
            <a:pPr algn="ctr"/>
            <a:r>
              <a:rPr lang="en-US" sz="1050" b="1" dirty="0"/>
              <a:t>VistA-R2</a:t>
            </a:r>
          </a:p>
          <a:p>
            <a:pPr algn="ctr"/>
            <a:r>
              <a:rPr lang="en-US" sz="1050" b="1" dirty="0"/>
              <a:t>N=29</a:t>
            </a:r>
          </a:p>
          <a:p>
            <a:pPr algn="ctr"/>
            <a:endParaRPr lang="en-US" sz="1485" dirty="0"/>
          </a:p>
        </p:txBody>
      </p:sp>
      <p:sp>
        <p:nvSpPr>
          <p:cNvPr id="24" name="Can 13">
            <a:extLst>
              <a:ext uri="{FF2B5EF4-FFF2-40B4-BE49-F238E27FC236}">
                <a16:creationId xmlns:a16="http://schemas.microsoft.com/office/drawing/2014/main" xmlns="" id="{EB377AE9-BD30-48A9-B70A-DBDC69793EFE}"/>
              </a:ext>
            </a:extLst>
          </p:cNvPr>
          <p:cNvSpPr/>
          <p:nvPr/>
        </p:nvSpPr>
        <p:spPr>
          <a:xfrm>
            <a:off x="407939" y="2836802"/>
            <a:ext cx="880110" cy="504211"/>
          </a:xfrm>
          <a:prstGeom prst="can">
            <a:avLst/>
          </a:prstGeom>
          <a:solidFill>
            <a:schemeClr val="accent1">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85" dirty="0"/>
              <a:t>VistA-R1</a:t>
            </a:r>
          </a:p>
          <a:p>
            <a:pPr algn="ctr"/>
            <a:r>
              <a:rPr lang="en-US" sz="880" dirty="0"/>
              <a:t>N=33</a:t>
            </a:r>
          </a:p>
        </p:txBody>
      </p:sp>
      <p:cxnSp>
        <p:nvCxnSpPr>
          <p:cNvPr id="25" name="Straight Arrow Connector 24">
            <a:extLst>
              <a:ext uri="{FF2B5EF4-FFF2-40B4-BE49-F238E27FC236}">
                <a16:creationId xmlns:a16="http://schemas.microsoft.com/office/drawing/2014/main" xmlns="" id="{F8FCD2A8-BE1B-44E1-927F-A4C3D1B3861E}"/>
              </a:ext>
            </a:extLst>
          </p:cNvPr>
          <p:cNvCxnSpPr>
            <a:cxnSpLocks/>
          </p:cNvCxnSpPr>
          <p:nvPr/>
        </p:nvCxnSpPr>
        <p:spPr>
          <a:xfrm>
            <a:off x="1303936" y="5269711"/>
            <a:ext cx="452628" cy="0"/>
          </a:xfrm>
          <a:prstGeom prst="straightConnector1">
            <a:avLst/>
          </a:prstGeom>
          <a:ln w="38100">
            <a:tailEnd type="stealth"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D10711EA-DC1D-4A6C-95A1-A04B6AB50A0F}"/>
              </a:ext>
            </a:extLst>
          </p:cNvPr>
          <p:cNvCxnSpPr>
            <a:cxnSpLocks/>
          </p:cNvCxnSpPr>
          <p:nvPr/>
        </p:nvCxnSpPr>
        <p:spPr>
          <a:xfrm>
            <a:off x="1303936" y="4515468"/>
            <a:ext cx="452628" cy="0"/>
          </a:xfrm>
          <a:prstGeom prst="straightConnector1">
            <a:avLst/>
          </a:prstGeom>
          <a:ln w="38100">
            <a:tailEnd type="stealth"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F9BBD9FC-FA96-4E52-BE82-5166D03FD60A}"/>
              </a:ext>
            </a:extLst>
          </p:cNvPr>
          <p:cNvCxnSpPr>
            <a:cxnSpLocks/>
          </p:cNvCxnSpPr>
          <p:nvPr/>
        </p:nvCxnSpPr>
        <p:spPr>
          <a:xfrm>
            <a:off x="1303936" y="3753444"/>
            <a:ext cx="452628" cy="0"/>
          </a:xfrm>
          <a:prstGeom prst="straightConnector1">
            <a:avLst/>
          </a:prstGeom>
          <a:ln w="38100">
            <a:prstDash val="solid"/>
            <a:tailEnd type="stealth"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06B600C0-BAC8-4806-B990-FD406F071039}"/>
              </a:ext>
            </a:extLst>
          </p:cNvPr>
          <p:cNvCxnSpPr>
            <a:cxnSpLocks/>
          </p:cNvCxnSpPr>
          <p:nvPr/>
        </p:nvCxnSpPr>
        <p:spPr>
          <a:xfrm>
            <a:off x="1303936" y="3111849"/>
            <a:ext cx="452628" cy="0"/>
          </a:xfrm>
          <a:prstGeom prst="straightConnector1">
            <a:avLst/>
          </a:prstGeom>
          <a:ln w="38100">
            <a:prstDash val="solid"/>
            <a:tailEnd type="stealth" w="lg" len="med"/>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xmlns="" id="{5D80FC79-35C8-4B65-86F0-7FFCFE0CDF5A}"/>
              </a:ext>
            </a:extLst>
          </p:cNvPr>
          <p:cNvGrpSpPr/>
          <p:nvPr/>
        </p:nvGrpSpPr>
        <p:grpSpPr>
          <a:xfrm>
            <a:off x="2098405" y="2276810"/>
            <a:ext cx="2464871" cy="2600539"/>
            <a:chOff x="1384676" y="1633257"/>
            <a:chExt cx="2283478" cy="2026109"/>
          </a:xfrm>
        </p:grpSpPr>
        <p:graphicFrame>
          <p:nvGraphicFramePr>
            <p:cNvPr id="30" name="Diagram 29">
              <a:extLst>
                <a:ext uri="{FF2B5EF4-FFF2-40B4-BE49-F238E27FC236}">
                  <a16:creationId xmlns:a16="http://schemas.microsoft.com/office/drawing/2014/main" xmlns="" id="{D6E15785-76BF-47F5-909F-3A241A79F183}"/>
                </a:ext>
              </a:extLst>
            </p:cNvPr>
            <p:cNvGraphicFramePr/>
            <p:nvPr>
              <p:extLst/>
            </p:nvPr>
          </p:nvGraphicFramePr>
          <p:xfrm>
            <a:off x="1384676" y="1633257"/>
            <a:ext cx="1783906" cy="2026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Rectangle 30">
              <a:extLst>
                <a:ext uri="{FF2B5EF4-FFF2-40B4-BE49-F238E27FC236}">
                  <a16:creationId xmlns:a16="http://schemas.microsoft.com/office/drawing/2014/main" xmlns="" id="{DBBE547D-B7F2-4958-8527-FDA217451C8A}"/>
                </a:ext>
              </a:extLst>
            </p:cNvPr>
            <p:cNvSpPr/>
            <p:nvPr/>
          </p:nvSpPr>
          <p:spPr>
            <a:xfrm>
              <a:off x="1608335" y="2679479"/>
              <a:ext cx="964829" cy="256578"/>
            </a:xfrm>
            <a:prstGeom prst="rect">
              <a:avLst/>
            </a:prstGeom>
          </p:spPr>
          <p:txBody>
            <a:bodyPr wrap="square">
              <a:spAutoFit/>
            </a:bodyPr>
            <a:lstStyle/>
            <a:p>
              <a:pPr lvl="0"/>
              <a:r>
                <a:rPr lang="en-US" sz="770" i="1">
                  <a:solidFill>
                    <a:srgbClr val="2C5CC1"/>
                  </a:solidFill>
                </a:rPr>
                <a:t>Objects &amp; Records</a:t>
              </a:r>
            </a:p>
            <a:p>
              <a:pPr lvl="0"/>
              <a:r>
                <a:rPr lang="en-US" sz="770" i="1">
                  <a:solidFill>
                    <a:srgbClr val="2C5CC1"/>
                  </a:solidFill>
                </a:rPr>
                <a:t>are updated</a:t>
              </a:r>
            </a:p>
          </p:txBody>
        </p:sp>
        <p:sp>
          <p:nvSpPr>
            <p:cNvPr id="32" name="Rectangle 31">
              <a:extLst>
                <a:ext uri="{FF2B5EF4-FFF2-40B4-BE49-F238E27FC236}">
                  <a16:creationId xmlns:a16="http://schemas.microsoft.com/office/drawing/2014/main" xmlns="" id="{51CB6018-1EE6-4FD3-8AE6-723C7DEE99BC}"/>
                </a:ext>
              </a:extLst>
            </p:cNvPr>
            <p:cNvSpPr/>
            <p:nvPr/>
          </p:nvSpPr>
          <p:spPr>
            <a:xfrm>
              <a:off x="2448970" y="2485465"/>
              <a:ext cx="1219184" cy="256578"/>
            </a:xfrm>
            <a:prstGeom prst="rect">
              <a:avLst/>
            </a:prstGeom>
          </p:spPr>
          <p:txBody>
            <a:bodyPr wrap="square">
              <a:spAutoFit/>
            </a:bodyPr>
            <a:lstStyle/>
            <a:p>
              <a:pPr lvl="0"/>
              <a:r>
                <a:rPr lang="en-US" sz="770" i="1" dirty="0">
                  <a:solidFill>
                    <a:srgbClr val="2C5CC1"/>
                  </a:solidFill>
                </a:rPr>
                <a:t>Caché Classes &amp; </a:t>
              </a:r>
            </a:p>
            <a:p>
              <a:pPr lvl="0"/>
              <a:r>
                <a:rPr lang="en-US" sz="770" i="1" dirty="0">
                  <a:solidFill>
                    <a:srgbClr val="2C5CC1"/>
                  </a:solidFill>
                </a:rPr>
                <a:t>       SQL Tables are created</a:t>
              </a:r>
            </a:p>
          </p:txBody>
        </p:sp>
        <p:sp>
          <p:nvSpPr>
            <p:cNvPr id="33" name="Rectangle 32">
              <a:extLst>
                <a:ext uri="{FF2B5EF4-FFF2-40B4-BE49-F238E27FC236}">
                  <a16:creationId xmlns:a16="http://schemas.microsoft.com/office/drawing/2014/main" xmlns="" id="{7A62A599-E69E-45EE-8275-ECE6C0D9FA61}"/>
                </a:ext>
              </a:extLst>
            </p:cNvPr>
            <p:cNvSpPr/>
            <p:nvPr/>
          </p:nvSpPr>
          <p:spPr>
            <a:xfrm>
              <a:off x="1872089" y="2117013"/>
              <a:ext cx="1070520" cy="256578"/>
            </a:xfrm>
            <a:prstGeom prst="rect">
              <a:avLst/>
            </a:prstGeom>
          </p:spPr>
          <p:txBody>
            <a:bodyPr wrap="square">
              <a:spAutoFit/>
            </a:bodyPr>
            <a:lstStyle/>
            <a:p>
              <a:pPr lvl="0" algn="ctr"/>
              <a:r>
                <a:rPr lang="en-US" sz="770" i="1">
                  <a:solidFill>
                    <a:srgbClr val="2C5CC1"/>
                  </a:solidFill>
                </a:rPr>
                <a:t>Journal Reader &amp; </a:t>
              </a:r>
              <a:r>
                <a:rPr lang="en-US" sz="770" i="1" err="1">
                  <a:solidFill>
                    <a:srgbClr val="2C5CC1"/>
                  </a:solidFill>
                </a:rPr>
                <a:t>VistA</a:t>
              </a:r>
              <a:r>
                <a:rPr lang="en-US" sz="770" i="1">
                  <a:solidFill>
                    <a:srgbClr val="2C5CC1"/>
                  </a:solidFill>
                </a:rPr>
                <a:t> data extracted</a:t>
              </a:r>
            </a:p>
          </p:txBody>
        </p:sp>
      </p:grpSp>
      <p:sp>
        <p:nvSpPr>
          <p:cNvPr id="34" name="Arrow: Right 33">
            <a:extLst>
              <a:ext uri="{FF2B5EF4-FFF2-40B4-BE49-F238E27FC236}">
                <a16:creationId xmlns:a16="http://schemas.microsoft.com/office/drawing/2014/main" xmlns="" id="{ACB74BCD-10E6-4276-8086-3912AF15CD9F}"/>
              </a:ext>
            </a:extLst>
          </p:cNvPr>
          <p:cNvSpPr/>
          <p:nvPr/>
        </p:nvSpPr>
        <p:spPr>
          <a:xfrm>
            <a:off x="4350477" y="4615403"/>
            <a:ext cx="1355819" cy="605201"/>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35" name="TextBox 34">
            <a:extLst>
              <a:ext uri="{FF2B5EF4-FFF2-40B4-BE49-F238E27FC236}">
                <a16:creationId xmlns:a16="http://schemas.microsoft.com/office/drawing/2014/main" xmlns="" id="{0DF687F7-B984-4255-A338-700491E87947}"/>
              </a:ext>
            </a:extLst>
          </p:cNvPr>
          <p:cNvSpPr txBox="1"/>
          <p:nvPr/>
        </p:nvSpPr>
        <p:spPr>
          <a:xfrm>
            <a:off x="4311328" y="4733702"/>
            <a:ext cx="1294128" cy="369332"/>
          </a:xfrm>
          <a:prstGeom prst="rect">
            <a:avLst/>
          </a:prstGeom>
          <a:noFill/>
        </p:spPr>
        <p:txBody>
          <a:bodyPr wrap="square" rtlCol="0">
            <a:spAutoFit/>
          </a:bodyPr>
          <a:lstStyle/>
          <a:p>
            <a:pPr algn="ctr"/>
            <a:r>
              <a:rPr lang="en-US" sz="900" b="1" dirty="0">
                <a:latin typeface="+mn-lt"/>
              </a:rPr>
              <a:t>Near Real-Time Synchronization</a:t>
            </a:r>
          </a:p>
        </p:txBody>
      </p:sp>
      <p:grpSp>
        <p:nvGrpSpPr>
          <p:cNvPr id="231" name="Group 230">
            <a:extLst>
              <a:ext uri="{FF2B5EF4-FFF2-40B4-BE49-F238E27FC236}">
                <a16:creationId xmlns:a16="http://schemas.microsoft.com/office/drawing/2014/main" xmlns="" id="{10AB90BD-79E3-4277-A0F9-282234F7A74C}"/>
              </a:ext>
            </a:extLst>
          </p:cNvPr>
          <p:cNvGrpSpPr/>
          <p:nvPr/>
        </p:nvGrpSpPr>
        <p:grpSpPr>
          <a:xfrm>
            <a:off x="515241" y="6306814"/>
            <a:ext cx="9070841" cy="571611"/>
            <a:chOff x="657835" y="6073878"/>
            <a:chExt cx="10547440" cy="484632"/>
          </a:xfrm>
        </p:grpSpPr>
        <p:sp>
          <p:nvSpPr>
            <p:cNvPr id="228" name="Arrow: Right 227">
              <a:extLst>
                <a:ext uri="{FF2B5EF4-FFF2-40B4-BE49-F238E27FC236}">
                  <a16:creationId xmlns:a16="http://schemas.microsoft.com/office/drawing/2014/main" xmlns="" id="{39B6D314-D139-430D-9B32-9747637DA0B8}"/>
                </a:ext>
              </a:extLst>
            </p:cNvPr>
            <p:cNvSpPr/>
            <p:nvPr/>
          </p:nvSpPr>
          <p:spPr>
            <a:xfrm>
              <a:off x="657835" y="6073878"/>
              <a:ext cx="10547440" cy="484632"/>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36" name="TextBox 35">
              <a:extLst>
                <a:ext uri="{FF2B5EF4-FFF2-40B4-BE49-F238E27FC236}">
                  <a16:creationId xmlns:a16="http://schemas.microsoft.com/office/drawing/2014/main" xmlns="" id="{3891C860-A673-4A16-8382-819EFAFD4186}"/>
                </a:ext>
              </a:extLst>
            </p:cNvPr>
            <p:cNvSpPr txBox="1"/>
            <p:nvPr/>
          </p:nvSpPr>
          <p:spPr>
            <a:xfrm>
              <a:off x="690759" y="6203888"/>
              <a:ext cx="10263272" cy="221802"/>
            </a:xfrm>
            <a:prstGeom prst="rect">
              <a:avLst/>
            </a:prstGeom>
            <a:noFill/>
          </p:spPr>
          <p:txBody>
            <a:bodyPr wrap="none" rtlCol="0">
              <a:spAutoFit/>
            </a:bodyPr>
            <a:lstStyle/>
            <a:p>
              <a:r>
                <a:rPr lang="en-US" sz="1100" dirty="0">
                  <a:latin typeface="+mn-lt"/>
                </a:rPr>
                <a:t>VistA </a:t>
              </a:r>
              <a:r>
                <a:rPr lang="en-US" sz="1100" dirty="0">
                  <a:latin typeface="+mn-lt"/>
                  <a:sym typeface="Wingdings" panose="05000000000000000000" pitchFamily="2" charset="2"/>
                </a:rPr>
                <a:t> </a:t>
              </a:r>
              <a:r>
                <a:rPr lang="en-US" sz="1100" dirty="0">
                  <a:latin typeface="+mn-lt"/>
                </a:rPr>
                <a:t>VistA Shadows </a:t>
              </a:r>
              <a:r>
                <a:rPr lang="en-US" sz="1100" dirty="0">
                  <a:latin typeface="+mn-lt"/>
                  <a:sym typeface="Wingdings" panose="05000000000000000000" pitchFamily="2" charset="2"/>
                </a:rPr>
                <a:t> </a:t>
              </a:r>
              <a:r>
                <a:rPr lang="en-US" sz="1100" dirty="0">
                  <a:latin typeface="+mn-lt"/>
                </a:rPr>
                <a:t>VA VistA </a:t>
              </a:r>
              <a:r>
                <a:rPr lang="en-US" sz="1100" dirty="0" err="1">
                  <a:latin typeface="+mn-lt"/>
                </a:rPr>
                <a:t>Globals</a:t>
              </a:r>
              <a:r>
                <a:rPr lang="en-US" sz="1100" dirty="0">
                  <a:latin typeface="+mn-lt"/>
                </a:rPr>
                <a:t> </a:t>
              </a:r>
              <a:r>
                <a:rPr lang="en-US" sz="1100" dirty="0">
                  <a:latin typeface="+mn-lt"/>
                  <a:sym typeface="Wingdings" panose="05000000000000000000" pitchFamily="2" charset="2"/>
                </a:rPr>
                <a:t> Caché  Objects   VX130 Caché DB  VX130 Caché Mirror  HealtheIntent  Millennium</a:t>
              </a:r>
              <a:endParaRPr lang="en-US" sz="1100" dirty="0">
                <a:latin typeface="+mn-lt"/>
              </a:endParaRPr>
            </a:p>
          </p:txBody>
        </p:sp>
      </p:grpSp>
      <p:sp>
        <p:nvSpPr>
          <p:cNvPr id="37" name="Rectangle 36">
            <a:extLst>
              <a:ext uri="{FF2B5EF4-FFF2-40B4-BE49-F238E27FC236}">
                <a16:creationId xmlns:a16="http://schemas.microsoft.com/office/drawing/2014/main" xmlns="" id="{E031624E-6C4C-4A0F-8EBC-8BD9614B2B7D}"/>
              </a:ext>
            </a:extLst>
          </p:cNvPr>
          <p:cNvSpPr/>
          <p:nvPr/>
        </p:nvSpPr>
        <p:spPr>
          <a:xfrm>
            <a:off x="9649902" y="6264497"/>
            <a:ext cx="527709" cy="363176"/>
          </a:xfrm>
          <a:prstGeom prst="rect">
            <a:avLst/>
          </a:prstGeom>
        </p:spPr>
        <p:txBody>
          <a:bodyPr wrap="none">
            <a:spAutoFit/>
          </a:bodyPr>
          <a:lstStyle/>
          <a:p>
            <a:r>
              <a:rPr lang="en-US" sz="1760" b="1" kern="1600" spc="330">
                <a:solidFill>
                  <a:schemeClr val="bg1"/>
                </a:solidFill>
              </a:rPr>
              <a:t>TO</a:t>
            </a:r>
          </a:p>
        </p:txBody>
      </p:sp>
      <p:cxnSp>
        <p:nvCxnSpPr>
          <p:cNvPr id="38" name="Straight Connector 37">
            <a:extLst>
              <a:ext uri="{FF2B5EF4-FFF2-40B4-BE49-F238E27FC236}">
                <a16:creationId xmlns:a16="http://schemas.microsoft.com/office/drawing/2014/main" xmlns="" id="{320D506E-BF25-4A6A-A7E6-98F78CDEF714}"/>
              </a:ext>
            </a:extLst>
          </p:cNvPr>
          <p:cNvCxnSpPr/>
          <p:nvPr/>
        </p:nvCxnSpPr>
        <p:spPr>
          <a:xfrm>
            <a:off x="593725" y="2110174"/>
            <a:ext cx="909468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D46DADA7-7DEE-4210-862F-4428F0C8D6CF}"/>
              </a:ext>
            </a:extLst>
          </p:cNvPr>
          <p:cNvSpPr txBox="1"/>
          <p:nvPr/>
        </p:nvSpPr>
        <p:spPr>
          <a:xfrm>
            <a:off x="2571316" y="2234441"/>
            <a:ext cx="1427743" cy="270074"/>
          </a:xfrm>
          <a:prstGeom prst="rect">
            <a:avLst/>
          </a:prstGeom>
          <a:noFill/>
        </p:spPr>
        <p:txBody>
          <a:bodyPr wrap="square" rtlCol="0">
            <a:spAutoFit/>
          </a:bodyPr>
          <a:lstStyle/>
          <a:p>
            <a:pPr algn="ctr"/>
            <a:r>
              <a:rPr lang="en-US" sz="1100" b="1" dirty="0">
                <a:latin typeface="+mn-lt"/>
              </a:rPr>
              <a:t>Austin, TX </a:t>
            </a:r>
          </a:p>
        </p:txBody>
      </p:sp>
      <p:sp>
        <p:nvSpPr>
          <p:cNvPr id="40" name="Rectangle 39">
            <a:extLst>
              <a:ext uri="{FF2B5EF4-FFF2-40B4-BE49-F238E27FC236}">
                <a16:creationId xmlns:a16="http://schemas.microsoft.com/office/drawing/2014/main" xmlns="" id="{61901492-5D69-4023-9622-833C15EBF589}"/>
              </a:ext>
            </a:extLst>
          </p:cNvPr>
          <p:cNvSpPr/>
          <p:nvPr/>
        </p:nvSpPr>
        <p:spPr>
          <a:xfrm>
            <a:off x="1661411" y="2459133"/>
            <a:ext cx="3155539" cy="246221"/>
          </a:xfrm>
          <a:prstGeom prst="rect">
            <a:avLst/>
          </a:prstGeom>
        </p:spPr>
        <p:txBody>
          <a:bodyPr wrap="square">
            <a:spAutoFit/>
          </a:bodyPr>
          <a:lstStyle/>
          <a:p>
            <a:r>
              <a:rPr lang="en-US" sz="1000" b="1" i="1" dirty="0">
                <a:latin typeface="+mn-lt"/>
              </a:rPr>
              <a:t>Data Extract and Aggregation Solution</a:t>
            </a:r>
          </a:p>
        </p:txBody>
      </p:sp>
      <p:sp>
        <p:nvSpPr>
          <p:cNvPr id="41" name="TextBox 40">
            <a:extLst>
              <a:ext uri="{FF2B5EF4-FFF2-40B4-BE49-F238E27FC236}">
                <a16:creationId xmlns:a16="http://schemas.microsoft.com/office/drawing/2014/main" xmlns="" id="{31CB1E24-54BB-493C-B95D-4A0FE2BEA9E6}"/>
              </a:ext>
            </a:extLst>
          </p:cNvPr>
          <p:cNvSpPr txBox="1"/>
          <p:nvPr/>
        </p:nvSpPr>
        <p:spPr>
          <a:xfrm>
            <a:off x="2758377" y="4716551"/>
            <a:ext cx="1287452" cy="276999"/>
          </a:xfrm>
          <a:prstGeom prst="rect">
            <a:avLst/>
          </a:prstGeom>
          <a:noFill/>
        </p:spPr>
        <p:txBody>
          <a:bodyPr wrap="square" rtlCol="0">
            <a:spAutoFit/>
          </a:bodyPr>
          <a:lstStyle/>
          <a:p>
            <a:pPr algn="ctr"/>
            <a:r>
              <a:rPr lang="en-US" sz="1200" b="1" dirty="0">
                <a:latin typeface="+mn-lt"/>
              </a:rPr>
              <a:t>VX130 System</a:t>
            </a:r>
          </a:p>
        </p:txBody>
      </p:sp>
      <p:sp>
        <p:nvSpPr>
          <p:cNvPr id="42" name="Rectangle 41">
            <a:extLst>
              <a:ext uri="{FF2B5EF4-FFF2-40B4-BE49-F238E27FC236}">
                <a16:creationId xmlns:a16="http://schemas.microsoft.com/office/drawing/2014/main" xmlns="" id="{E8046BF3-BD6C-4859-8CF2-0D7598334D74}"/>
              </a:ext>
            </a:extLst>
          </p:cNvPr>
          <p:cNvSpPr/>
          <p:nvPr/>
        </p:nvSpPr>
        <p:spPr>
          <a:xfrm>
            <a:off x="5626728" y="2281934"/>
            <a:ext cx="4073652" cy="1807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sp>
        <p:nvSpPr>
          <p:cNvPr id="43" name="Rectangle 42">
            <a:extLst>
              <a:ext uri="{FF2B5EF4-FFF2-40B4-BE49-F238E27FC236}">
                <a16:creationId xmlns:a16="http://schemas.microsoft.com/office/drawing/2014/main" xmlns="" id="{BF50BFA5-20F2-454F-88BA-6AEC6F112CC8}"/>
              </a:ext>
            </a:extLst>
          </p:cNvPr>
          <p:cNvSpPr/>
          <p:nvPr/>
        </p:nvSpPr>
        <p:spPr>
          <a:xfrm>
            <a:off x="7245702" y="2234442"/>
            <a:ext cx="1427743" cy="276999"/>
          </a:xfrm>
          <a:prstGeom prst="rect">
            <a:avLst/>
          </a:prstGeom>
          <a:noFill/>
        </p:spPr>
        <p:txBody>
          <a:bodyPr wrap="square">
            <a:spAutoFit/>
          </a:bodyPr>
          <a:lstStyle/>
          <a:p>
            <a:pPr algn="ctr"/>
            <a:r>
              <a:rPr lang="en-US" sz="1200" b="1" dirty="0">
                <a:latin typeface="+mn-lt"/>
              </a:rPr>
              <a:t>Kansas City, MO</a:t>
            </a:r>
            <a:endParaRPr lang="en-US" sz="1200" dirty="0">
              <a:latin typeface="+mn-lt"/>
            </a:endParaRPr>
          </a:p>
        </p:txBody>
      </p:sp>
      <p:sp>
        <p:nvSpPr>
          <p:cNvPr id="44" name="Rectangle 43">
            <a:extLst>
              <a:ext uri="{FF2B5EF4-FFF2-40B4-BE49-F238E27FC236}">
                <a16:creationId xmlns:a16="http://schemas.microsoft.com/office/drawing/2014/main" xmlns="" id="{59BBDDA5-1F54-4C8A-B097-10940CD09691}"/>
              </a:ext>
            </a:extLst>
          </p:cNvPr>
          <p:cNvSpPr/>
          <p:nvPr/>
        </p:nvSpPr>
        <p:spPr>
          <a:xfrm>
            <a:off x="1767071" y="2714951"/>
            <a:ext cx="192577" cy="2674281"/>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sp>
        <p:nvSpPr>
          <p:cNvPr id="45" name="TextBox 44">
            <a:extLst>
              <a:ext uri="{FF2B5EF4-FFF2-40B4-BE49-F238E27FC236}">
                <a16:creationId xmlns:a16="http://schemas.microsoft.com/office/drawing/2014/main" xmlns="" id="{108408E1-11B8-4822-A310-E2BAC4397376}"/>
              </a:ext>
            </a:extLst>
          </p:cNvPr>
          <p:cNvSpPr txBox="1"/>
          <p:nvPr/>
        </p:nvSpPr>
        <p:spPr>
          <a:xfrm rot="16200000">
            <a:off x="1151422" y="3858775"/>
            <a:ext cx="1409360" cy="261610"/>
          </a:xfrm>
          <a:prstGeom prst="rect">
            <a:avLst/>
          </a:prstGeom>
          <a:noFill/>
        </p:spPr>
        <p:txBody>
          <a:bodyPr wrap="none" rtlCol="0">
            <a:spAutoFit/>
          </a:bodyPr>
          <a:lstStyle/>
          <a:p>
            <a:r>
              <a:rPr lang="en-US" sz="1100" err="1"/>
              <a:t>VistA</a:t>
            </a:r>
            <a:r>
              <a:rPr lang="en-US" sz="1100"/>
              <a:t> Shadow System</a:t>
            </a:r>
          </a:p>
        </p:txBody>
      </p:sp>
      <p:pic>
        <p:nvPicPr>
          <p:cNvPr id="47" name="Picture 46">
            <a:extLst>
              <a:ext uri="{FF2B5EF4-FFF2-40B4-BE49-F238E27FC236}">
                <a16:creationId xmlns:a16="http://schemas.microsoft.com/office/drawing/2014/main" xmlns="" id="{47718B24-450F-4327-A084-148D8871E780}"/>
              </a:ext>
            </a:extLst>
          </p:cNvPr>
          <p:cNvPicPr>
            <a:picLocks noChangeAspect="1"/>
          </p:cNvPicPr>
          <p:nvPr/>
        </p:nvPicPr>
        <p:blipFill>
          <a:blip r:embed="rId8"/>
          <a:stretch>
            <a:fillRect/>
          </a:stretch>
        </p:blipFill>
        <p:spPr>
          <a:xfrm>
            <a:off x="4715421" y="3647073"/>
            <a:ext cx="823988" cy="507069"/>
          </a:xfrm>
          <a:prstGeom prst="rect">
            <a:avLst/>
          </a:prstGeom>
        </p:spPr>
      </p:pic>
      <p:sp>
        <p:nvSpPr>
          <p:cNvPr id="48" name="TextBox 47">
            <a:extLst>
              <a:ext uri="{FF2B5EF4-FFF2-40B4-BE49-F238E27FC236}">
                <a16:creationId xmlns:a16="http://schemas.microsoft.com/office/drawing/2014/main" xmlns="" id="{064E2911-C5FC-422F-B2E2-0033BF00AC7F}"/>
              </a:ext>
            </a:extLst>
          </p:cNvPr>
          <p:cNvSpPr txBox="1"/>
          <p:nvPr/>
        </p:nvSpPr>
        <p:spPr>
          <a:xfrm>
            <a:off x="4707501" y="3638478"/>
            <a:ext cx="666833" cy="397032"/>
          </a:xfrm>
          <a:prstGeom prst="rect">
            <a:avLst/>
          </a:prstGeom>
          <a:noFill/>
        </p:spPr>
        <p:txBody>
          <a:bodyPr wrap="square" rtlCol="0">
            <a:spAutoFit/>
          </a:bodyPr>
          <a:lstStyle/>
          <a:p>
            <a:pPr algn="ctr"/>
            <a:r>
              <a:rPr lang="en-US" sz="990"/>
              <a:t>VA</a:t>
            </a:r>
          </a:p>
          <a:p>
            <a:pPr algn="ctr"/>
            <a:r>
              <a:rPr lang="en-US" sz="990"/>
              <a:t>Data </a:t>
            </a:r>
          </a:p>
        </p:txBody>
      </p:sp>
      <p:pic>
        <p:nvPicPr>
          <p:cNvPr id="49" name="Picture 48">
            <a:extLst>
              <a:ext uri="{FF2B5EF4-FFF2-40B4-BE49-F238E27FC236}">
                <a16:creationId xmlns:a16="http://schemas.microsoft.com/office/drawing/2014/main" xmlns="" id="{EFA5A94E-3F6E-4DFE-A88C-7532CFFC7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6322" y="5254004"/>
            <a:ext cx="472711" cy="472711"/>
          </a:xfrm>
          <a:prstGeom prst="rect">
            <a:avLst/>
          </a:prstGeom>
        </p:spPr>
      </p:pic>
      <p:pic>
        <p:nvPicPr>
          <p:cNvPr id="50" name="Picture 49">
            <a:extLst>
              <a:ext uri="{FF2B5EF4-FFF2-40B4-BE49-F238E27FC236}">
                <a16:creationId xmlns:a16="http://schemas.microsoft.com/office/drawing/2014/main" xmlns="" id="{E521D871-CE7C-4A28-B004-4C0A89CD15E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54302" y="5260420"/>
            <a:ext cx="459878" cy="459878"/>
          </a:xfrm>
          <a:prstGeom prst="rect">
            <a:avLst/>
          </a:prstGeom>
        </p:spPr>
      </p:pic>
      <p:cxnSp>
        <p:nvCxnSpPr>
          <p:cNvPr id="51" name="Straight Arrow Connector 50">
            <a:extLst>
              <a:ext uri="{FF2B5EF4-FFF2-40B4-BE49-F238E27FC236}">
                <a16:creationId xmlns:a16="http://schemas.microsoft.com/office/drawing/2014/main" xmlns="" id="{E946B192-EDDA-4F99-B712-63855FB2EB5B}"/>
              </a:ext>
            </a:extLst>
          </p:cNvPr>
          <p:cNvCxnSpPr>
            <a:cxnSpLocks/>
            <a:stCxn id="6" idx="0"/>
            <a:endCxn id="11" idx="3"/>
          </p:cNvCxnSpPr>
          <p:nvPr/>
        </p:nvCxnSpPr>
        <p:spPr>
          <a:xfrm flipV="1">
            <a:off x="8386096" y="4926714"/>
            <a:ext cx="632908" cy="2998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94577BD9-0DD0-496E-BBBA-02C77B6AD612}"/>
              </a:ext>
            </a:extLst>
          </p:cNvPr>
          <p:cNvCxnSpPr>
            <a:cxnSpLocks/>
            <a:stCxn id="49" idx="0"/>
            <a:endCxn id="11" idx="3"/>
          </p:cNvCxnSpPr>
          <p:nvPr/>
        </p:nvCxnSpPr>
        <p:spPr>
          <a:xfrm flipH="1" flipV="1">
            <a:off x="9019004" y="4926714"/>
            <a:ext cx="13674" cy="3272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4A0B4C05-046F-4845-A649-317498EF65AD}"/>
              </a:ext>
            </a:extLst>
          </p:cNvPr>
          <p:cNvCxnSpPr>
            <a:cxnSpLocks/>
            <a:stCxn id="50" idx="0"/>
            <a:endCxn id="11" idx="3"/>
          </p:cNvCxnSpPr>
          <p:nvPr/>
        </p:nvCxnSpPr>
        <p:spPr>
          <a:xfrm flipH="1" flipV="1">
            <a:off x="9019004" y="4926714"/>
            <a:ext cx="565237" cy="333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Cylinder 53">
            <a:extLst>
              <a:ext uri="{FF2B5EF4-FFF2-40B4-BE49-F238E27FC236}">
                <a16:creationId xmlns:a16="http://schemas.microsoft.com/office/drawing/2014/main" xmlns="" id="{4E897831-557D-44DF-8301-38941C027AF2}"/>
              </a:ext>
            </a:extLst>
          </p:cNvPr>
          <p:cNvSpPr/>
          <p:nvPr/>
        </p:nvSpPr>
        <p:spPr>
          <a:xfrm>
            <a:off x="5777188" y="4324460"/>
            <a:ext cx="1883107" cy="926473"/>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55" name="TextBox 54">
            <a:extLst>
              <a:ext uri="{FF2B5EF4-FFF2-40B4-BE49-F238E27FC236}">
                <a16:creationId xmlns:a16="http://schemas.microsoft.com/office/drawing/2014/main" xmlns="" id="{6559E8E5-61B8-4A3D-862B-066DB7C731A3}"/>
              </a:ext>
            </a:extLst>
          </p:cNvPr>
          <p:cNvSpPr txBox="1"/>
          <p:nvPr/>
        </p:nvSpPr>
        <p:spPr>
          <a:xfrm>
            <a:off x="5826189" y="4709886"/>
            <a:ext cx="1875312" cy="276999"/>
          </a:xfrm>
          <a:prstGeom prst="rect">
            <a:avLst/>
          </a:prstGeom>
          <a:noFill/>
        </p:spPr>
        <p:txBody>
          <a:bodyPr wrap="square" rtlCol="0">
            <a:spAutoFit/>
          </a:bodyPr>
          <a:lstStyle/>
          <a:p>
            <a:pPr algn="ctr"/>
            <a:r>
              <a:rPr lang="en-US" sz="1200" b="1" dirty="0">
                <a:latin typeface="+mn-lt"/>
              </a:rPr>
              <a:t>VX130 Mirror System </a:t>
            </a:r>
          </a:p>
        </p:txBody>
      </p:sp>
      <p:sp>
        <p:nvSpPr>
          <p:cNvPr id="59" name="Arrow: Right 58">
            <a:extLst>
              <a:ext uri="{FF2B5EF4-FFF2-40B4-BE49-F238E27FC236}">
                <a16:creationId xmlns:a16="http://schemas.microsoft.com/office/drawing/2014/main" xmlns="" id="{9F598D4B-11B7-4CB2-906E-BDD9DED4E04A}"/>
              </a:ext>
            </a:extLst>
          </p:cNvPr>
          <p:cNvSpPr/>
          <p:nvPr/>
        </p:nvSpPr>
        <p:spPr>
          <a:xfrm>
            <a:off x="7420833" y="2963774"/>
            <a:ext cx="876584" cy="46551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60" name="TextBox 59">
            <a:extLst>
              <a:ext uri="{FF2B5EF4-FFF2-40B4-BE49-F238E27FC236}">
                <a16:creationId xmlns:a16="http://schemas.microsoft.com/office/drawing/2014/main" xmlns="" id="{78E8E23F-B7DC-4777-A363-860110FF319B}"/>
              </a:ext>
            </a:extLst>
          </p:cNvPr>
          <p:cNvSpPr txBox="1"/>
          <p:nvPr/>
        </p:nvSpPr>
        <p:spPr>
          <a:xfrm>
            <a:off x="7342354" y="3038050"/>
            <a:ext cx="876583" cy="295466"/>
          </a:xfrm>
          <a:prstGeom prst="rect">
            <a:avLst/>
          </a:prstGeom>
          <a:noFill/>
        </p:spPr>
        <p:txBody>
          <a:bodyPr wrap="square" rtlCol="0">
            <a:spAutoFit/>
          </a:bodyPr>
          <a:lstStyle/>
          <a:p>
            <a:pPr algn="ctr"/>
            <a:r>
              <a:rPr lang="en-US" sz="660" dirty="0"/>
              <a:t>Active Population Bundle Generation </a:t>
            </a:r>
          </a:p>
        </p:txBody>
      </p:sp>
      <p:sp>
        <p:nvSpPr>
          <p:cNvPr id="61" name="TextBox 60">
            <a:extLst>
              <a:ext uri="{FF2B5EF4-FFF2-40B4-BE49-F238E27FC236}">
                <a16:creationId xmlns:a16="http://schemas.microsoft.com/office/drawing/2014/main" xmlns="" id="{52329333-25D4-488F-B63C-E0231CA43F4C}"/>
              </a:ext>
            </a:extLst>
          </p:cNvPr>
          <p:cNvSpPr txBox="1"/>
          <p:nvPr/>
        </p:nvSpPr>
        <p:spPr>
          <a:xfrm>
            <a:off x="6771678" y="3331157"/>
            <a:ext cx="997082" cy="346249"/>
          </a:xfrm>
          <a:prstGeom prst="rect">
            <a:avLst/>
          </a:prstGeom>
          <a:noFill/>
        </p:spPr>
        <p:txBody>
          <a:bodyPr wrap="square" rtlCol="0">
            <a:spAutoFit/>
          </a:bodyPr>
          <a:lstStyle/>
          <a:p>
            <a:pPr algn="ctr"/>
            <a:r>
              <a:rPr lang="en-US" sz="800" b="1" dirty="0"/>
              <a:t>Ingestion</a:t>
            </a:r>
            <a:r>
              <a:rPr lang="en-US" sz="825" b="1" dirty="0"/>
              <a:t> Service</a:t>
            </a:r>
          </a:p>
          <a:p>
            <a:pPr algn="ctr"/>
            <a:r>
              <a:rPr lang="en-US" sz="825" b="1" dirty="0"/>
              <a:t>API</a:t>
            </a:r>
          </a:p>
        </p:txBody>
      </p:sp>
      <p:sp>
        <p:nvSpPr>
          <p:cNvPr id="62" name="TextBox 61">
            <a:extLst>
              <a:ext uri="{FF2B5EF4-FFF2-40B4-BE49-F238E27FC236}">
                <a16:creationId xmlns:a16="http://schemas.microsoft.com/office/drawing/2014/main" xmlns="" id="{BF988801-F332-4259-AE2B-30426A01CB62}"/>
              </a:ext>
            </a:extLst>
          </p:cNvPr>
          <p:cNvSpPr txBox="1"/>
          <p:nvPr/>
        </p:nvSpPr>
        <p:spPr>
          <a:xfrm>
            <a:off x="3623649" y="3691693"/>
            <a:ext cx="670376" cy="219291"/>
          </a:xfrm>
          <a:prstGeom prst="rect">
            <a:avLst/>
          </a:prstGeom>
          <a:noFill/>
        </p:spPr>
        <p:txBody>
          <a:bodyPr wrap="none" rtlCol="0">
            <a:spAutoFit/>
          </a:bodyPr>
          <a:lstStyle/>
          <a:p>
            <a:r>
              <a:rPr lang="en-US" sz="825"/>
              <a:t>Data Check</a:t>
            </a:r>
          </a:p>
        </p:txBody>
      </p:sp>
      <p:sp>
        <p:nvSpPr>
          <p:cNvPr id="63" name="Rectangle 62">
            <a:extLst>
              <a:ext uri="{FF2B5EF4-FFF2-40B4-BE49-F238E27FC236}">
                <a16:creationId xmlns:a16="http://schemas.microsoft.com/office/drawing/2014/main" xmlns="" id="{4FB1C0EA-6120-4017-84AA-35FE45CA5CBD}"/>
              </a:ext>
            </a:extLst>
          </p:cNvPr>
          <p:cNvSpPr/>
          <p:nvPr/>
        </p:nvSpPr>
        <p:spPr>
          <a:xfrm>
            <a:off x="3694566" y="3825589"/>
            <a:ext cx="1041473" cy="329321"/>
          </a:xfrm>
          <a:prstGeom prst="rect">
            <a:avLst/>
          </a:prstGeom>
        </p:spPr>
        <p:txBody>
          <a:bodyPr wrap="square">
            <a:spAutoFit/>
          </a:bodyPr>
          <a:lstStyle/>
          <a:p>
            <a:pPr lvl="0"/>
            <a:r>
              <a:rPr lang="en-US" sz="770" i="1">
                <a:solidFill>
                  <a:srgbClr val="2C5CC1"/>
                </a:solidFill>
              </a:rPr>
              <a:t>Vista consistency check</a:t>
            </a:r>
          </a:p>
        </p:txBody>
      </p:sp>
      <p:sp>
        <p:nvSpPr>
          <p:cNvPr id="64" name="TextBox 63">
            <a:extLst>
              <a:ext uri="{FF2B5EF4-FFF2-40B4-BE49-F238E27FC236}">
                <a16:creationId xmlns:a16="http://schemas.microsoft.com/office/drawing/2014/main" xmlns="" id="{92F71635-B37C-47FB-AE3C-C4F281C6391C}"/>
              </a:ext>
            </a:extLst>
          </p:cNvPr>
          <p:cNvSpPr txBox="1"/>
          <p:nvPr/>
        </p:nvSpPr>
        <p:spPr>
          <a:xfrm>
            <a:off x="992413" y="5556918"/>
            <a:ext cx="880110" cy="738664"/>
          </a:xfrm>
          <a:prstGeom prst="rect">
            <a:avLst/>
          </a:prstGeom>
          <a:noFill/>
        </p:spPr>
        <p:txBody>
          <a:bodyPr wrap="square" rtlCol="0">
            <a:spAutoFit/>
          </a:bodyPr>
          <a:lstStyle/>
          <a:p>
            <a:pPr algn="ctr"/>
            <a:r>
              <a:rPr lang="en-US" sz="1400" dirty="0">
                <a:latin typeface="+mn-lt"/>
              </a:rPr>
              <a:t>Initial</a:t>
            </a:r>
          </a:p>
          <a:p>
            <a:pPr algn="ctr"/>
            <a:r>
              <a:rPr lang="en-US" sz="1400" dirty="0">
                <a:latin typeface="+mn-lt"/>
              </a:rPr>
              <a:t>Data</a:t>
            </a:r>
          </a:p>
          <a:p>
            <a:pPr algn="ctr"/>
            <a:r>
              <a:rPr lang="en-US" sz="1400" dirty="0">
                <a:latin typeface="+mn-lt"/>
              </a:rPr>
              <a:t>Domains</a:t>
            </a:r>
          </a:p>
        </p:txBody>
      </p:sp>
      <p:sp>
        <p:nvSpPr>
          <p:cNvPr id="65" name="Left Brace 64">
            <a:extLst>
              <a:ext uri="{FF2B5EF4-FFF2-40B4-BE49-F238E27FC236}">
                <a16:creationId xmlns:a16="http://schemas.microsoft.com/office/drawing/2014/main" xmlns="" id="{D1011227-35E8-4F4A-AF9B-32C883F90328}"/>
              </a:ext>
            </a:extLst>
          </p:cNvPr>
          <p:cNvSpPr/>
          <p:nvPr/>
        </p:nvSpPr>
        <p:spPr>
          <a:xfrm>
            <a:off x="1856575" y="5579209"/>
            <a:ext cx="128245" cy="5280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85" dirty="0"/>
          </a:p>
        </p:txBody>
      </p:sp>
      <p:sp>
        <p:nvSpPr>
          <p:cNvPr id="66" name="Arrow: Right 65">
            <a:extLst>
              <a:ext uri="{FF2B5EF4-FFF2-40B4-BE49-F238E27FC236}">
                <a16:creationId xmlns:a16="http://schemas.microsoft.com/office/drawing/2014/main" xmlns="" id="{344EB0D3-DFDB-43A1-8B40-701207302F1D}"/>
              </a:ext>
            </a:extLst>
          </p:cNvPr>
          <p:cNvSpPr/>
          <p:nvPr/>
        </p:nvSpPr>
        <p:spPr>
          <a:xfrm rot="5400000">
            <a:off x="8459468" y="3590276"/>
            <a:ext cx="859536" cy="46551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sp>
        <p:nvSpPr>
          <p:cNvPr id="67" name="TextBox 66">
            <a:extLst>
              <a:ext uri="{FF2B5EF4-FFF2-40B4-BE49-F238E27FC236}">
                <a16:creationId xmlns:a16="http://schemas.microsoft.com/office/drawing/2014/main" xmlns="" id="{6B0473ED-456C-42E5-9183-C34910ADE0A3}"/>
              </a:ext>
            </a:extLst>
          </p:cNvPr>
          <p:cNvSpPr txBox="1"/>
          <p:nvPr/>
        </p:nvSpPr>
        <p:spPr>
          <a:xfrm>
            <a:off x="8752988" y="3343789"/>
            <a:ext cx="1237667" cy="338554"/>
          </a:xfrm>
          <a:prstGeom prst="rect">
            <a:avLst/>
          </a:prstGeom>
          <a:noFill/>
        </p:spPr>
        <p:txBody>
          <a:bodyPr wrap="square" rtlCol="0">
            <a:spAutoFit/>
          </a:bodyPr>
          <a:lstStyle/>
          <a:p>
            <a:pPr algn="ctr"/>
            <a:r>
              <a:rPr lang="en-US" sz="800" b="1" dirty="0">
                <a:latin typeface="+mn-lt"/>
              </a:rPr>
              <a:t>Data Migration</a:t>
            </a:r>
          </a:p>
          <a:p>
            <a:pPr algn="ctr"/>
            <a:r>
              <a:rPr lang="en-US" sz="800" b="1" dirty="0">
                <a:latin typeface="+mn-lt"/>
              </a:rPr>
              <a:t>Service</a:t>
            </a:r>
          </a:p>
        </p:txBody>
      </p:sp>
      <p:sp>
        <p:nvSpPr>
          <p:cNvPr id="71" name="TextBox 70">
            <a:extLst>
              <a:ext uri="{FF2B5EF4-FFF2-40B4-BE49-F238E27FC236}">
                <a16:creationId xmlns:a16="http://schemas.microsoft.com/office/drawing/2014/main" xmlns="" id="{870724CF-42B2-4037-8232-5289727F83EF}"/>
              </a:ext>
            </a:extLst>
          </p:cNvPr>
          <p:cNvSpPr txBox="1"/>
          <p:nvPr/>
        </p:nvSpPr>
        <p:spPr>
          <a:xfrm>
            <a:off x="6790168" y="3913768"/>
            <a:ext cx="944576" cy="346249"/>
          </a:xfrm>
          <a:prstGeom prst="rect">
            <a:avLst/>
          </a:prstGeom>
          <a:noFill/>
        </p:spPr>
        <p:txBody>
          <a:bodyPr wrap="square" rtlCol="0">
            <a:spAutoFit/>
          </a:bodyPr>
          <a:lstStyle/>
          <a:p>
            <a:pPr algn="ctr"/>
            <a:r>
              <a:rPr lang="en-US" sz="825" b="1" dirty="0" err="1"/>
              <a:t>InterSystems</a:t>
            </a:r>
            <a:endParaRPr lang="en-US" sz="825" b="1" dirty="0"/>
          </a:p>
          <a:p>
            <a:pPr algn="ctr"/>
            <a:r>
              <a:rPr lang="en-US" sz="825" b="1" dirty="0"/>
              <a:t>Interface Engine</a:t>
            </a:r>
            <a:endParaRPr lang="en-US" sz="825" dirty="0"/>
          </a:p>
        </p:txBody>
      </p:sp>
      <p:sp>
        <p:nvSpPr>
          <p:cNvPr id="72" name="TextBox 71">
            <a:extLst>
              <a:ext uri="{FF2B5EF4-FFF2-40B4-BE49-F238E27FC236}">
                <a16:creationId xmlns:a16="http://schemas.microsoft.com/office/drawing/2014/main" xmlns="" id="{187AC7F0-DE95-48B1-8C8E-24D15C58161C}"/>
              </a:ext>
            </a:extLst>
          </p:cNvPr>
          <p:cNvSpPr txBox="1"/>
          <p:nvPr/>
        </p:nvSpPr>
        <p:spPr>
          <a:xfrm>
            <a:off x="6528297" y="5063350"/>
            <a:ext cx="875429" cy="219291"/>
          </a:xfrm>
          <a:prstGeom prst="rect">
            <a:avLst/>
          </a:prstGeom>
          <a:noFill/>
        </p:spPr>
        <p:txBody>
          <a:bodyPr wrap="square" rtlCol="0">
            <a:spAutoFit/>
          </a:bodyPr>
          <a:lstStyle/>
          <a:p>
            <a:r>
              <a:rPr lang="en-US" sz="825" dirty="0"/>
              <a:t>Caché</a:t>
            </a:r>
          </a:p>
        </p:txBody>
      </p:sp>
      <p:sp>
        <p:nvSpPr>
          <p:cNvPr id="73" name="TextBox 72">
            <a:extLst>
              <a:ext uri="{FF2B5EF4-FFF2-40B4-BE49-F238E27FC236}">
                <a16:creationId xmlns:a16="http://schemas.microsoft.com/office/drawing/2014/main" xmlns="" id="{CC1C9867-F02B-4FBE-8642-22E6A7937E07}"/>
              </a:ext>
            </a:extLst>
          </p:cNvPr>
          <p:cNvSpPr txBox="1"/>
          <p:nvPr/>
        </p:nvSpPr>
        <p:spPr>
          <a:xfrm>
            <a:off x="3204174" y="5063350"/>
            <a:ext cx="875429" cy="219291"/>
          </a:xfrm>
          <a:prstGeom prst="rect">
            <a:avLst/>
          </a:prstGeom>
          <a:noFill/>
        </p:spPr>
        <p:txBody>
          <a:bodyPr wrap="square" rtlCol="0">
            <a:spAutoFit/>
          </a:bodyPr>
          <a:lstStyle/>
          <a:p>
            <a:r>
              <a:rPr lang="en-US" sz="825" dirty="0"/>
              <a:t>Caché</a:t>
            </a:r>
          </a:p>
        </p:txBody>
      </p:sp>
      <p:grpSp>
        <p:nvGrpSpPr>
          <p:cNvPr id="2" name="Group 1">
            <a:extLst>
              <a:ext uri="{FF2B5EF4-FFF2-40B4-BE49-F238E27FC236}">
                <a16:creationId xmlns:a16="http://schemas.microsoft.com/office/drawing/2014/main" xmlns="" id="{71F2CA26-0E29-4A04-93C3-3308CA387EF6}"/>
              </a:ext>
            </a:extLst>
          </p:cNvPr>
          <p:cNvGrpSpPr/>
          <p:nvPr/>
        </p:nvGrpSpPr>
        <p:grpSpPr>
          <a:xfrm>
            <a:off x="8576523" y="2947305"/>
            <a:ext cx="876583" cy="376381"/>
            <a:chOff x="8576523" y="2933014"/>
            <a:chExt cx="876583" cy="376381"/>
          </a:xfrm>
        </p:grpSpPr>
        <p:sp>
          <p:nvSpPr>
            <p:cNvPr id="75" name="Rectangle 74">
              <a:extLst>
                <a:ext uri="{FF2B5EF4-FFF2-40B4-BE49-F238E27FC236}">
                  <a16:creationId xmlns:a16="http://schemas.microsoft.com/office/drawing/2014/main" xmlns="" id="{A4FDAA99-1DE0-4573-AE37-FC652FE3E46F}"/>
                </a:ext>
              </a:extLst>
            </p:cNvPr>
            <p:cNvSpPr/>
            <p:nvPr/>
          </p:nvSpPr>
          <p:spPr>
            <a:xfrm>
              <a:off x="8687787" y="2933014"/>
              <a:ext cx="537414" cy="2837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76" name="Rectangle 75">
              <a:extLst>
                <a:ext uri="{FF2B5EF4-FFF2-40B4-BE49-F238E27FC236}">
                  <a16:creationId xmlns:a16="http://schemas.microsoft.com/office/drawing/2014/main" xmlns="" id="{9F78A5D7-5892-4753-BBF5-AFEF4F9F97B2}"/>
                </a:ext>
              </a:extLst>
            </p:cNvPr>
            <p:cNvSpPr/>
            <p:nvPr/>
          </p:nvSpPr>
          <p:spPr>
            <a:xfrm>
              <a:off x="8722011" y="2972852"/>
              <a:ext cx="537414" cy="2837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77" name="Rectangle 76">
              <a:extLst>
                <a:ext uri="{FF2B5EF4-FFF2-40B4-BE49-F238E27FC236}">
                  <a16:creationId xmlns:a16="http://schemas.microsoft.com/office/drawing/2014/main" xmlns="" id="{6CC7C7CF-34AF-49ED-8DE2-FFEB3E621980}"/>
                </a:ext>
              </a:extLst>
            </p:cNvPr>
            <p:cNvSpPr/>
            <p:nvPr/>
          </p:nvSpPr>
          <p:spPr>
            <a:xfrm>
              <a:off x="8750296" y="3025635"/>
              <a:ext cx="537414" cy="28376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sp>
          <p:nvSpPr>
            <p:cNvPr id="78" name="TextBox 77">
              <a:extLst>
                <a:ext uri="{FF2B5EF4-FFF2-40B4-BE49-F238E27FC236}">
                  <a16:creationId xmlns:a16="http://schemas.microsoft.com/office/drawing/2014/main" xmlns="" id="{F8113861-D1DC-41BF-81C7-7BD4540E8494}"/>
                </a:ext>
              </a:extLst>
            </p:cNvPr>
            <p:cNvSpPr txBox="1"/>
            <p:nvPr/>
          </p:nvSpPr>
          <p:spPr>
            <a:xfrm>
              <a:off x="8576523" y="3075851"/>
              <a:ext cx="876583" cy="193899"/>
            </a:xfrm>
            <a:prstGeom prst="rect">
              <a:avLst/>
            </a:prstGeom>
            <a:noFill/>
          </p:spPr>
          <p:txBody>
            <a:bodyPr wrap="square" rtlCol="0">
              <a:spAutoFit/>
            </a:bodyPr>
            <a:lstStyle/>
            <a:p>
              <a:pPr algn="ctr"/>
              <a:r>
                <a:rPr lang="en-US" sz="660" dirty="0"/>
                <a:t>Data Bundles </a:t>
              </a:r>
            </a:p>
          </p:txBody>
        </p:sp>
      </p:grpSp>
      <p:pic>
        <p:nvPicPr>
          <p:cNvPr id="79" name="Picture 78">
            <a:extLst>
              <a:ext uri="{FF2B5EF4-FFF2-40B4-BE49-F238E27FC236}">
                <a16:creationId xmlns:a16="http://schemas.microsoft.com/office/drawing/2014/main" xmlns="" id="{7D831BE6-C58D-4465-8AD8-6BFED011A518}"/>
              </a:ext>
            </a:extLst>
          </p:cNvPr>
          <p:cNvPicPr>
            <a:picLocks noChangeAspect="1"/>
          </p:cNvPicPr>
          <p:nvPr/>
        </p:nvPicPr>
        <p:blipFill>
          <a:blip r:embed="rId10"/>
          <a:stretch>
            <a:fillRect/>
          </a:stretch>
        </p:blipFill>
        <p:spPr>
          <a:xfrm>
            <a:off x="1856574" y="5514627"/>
            <a:ext cx="3920613" cy="934445"/>
          </a:xfrm>
          <a:prstGeom prst="rect">
            <a:avLst/>
          </a:prstGeom>
        </p:spPr>
      </p:pic>
      <p:sp>
        <p:nvSpPr>
          <p:cNvPr id="229" name="TextBox 228">
            <a:extLst>
              <a:ext uri="{FF2B5EF4-FFF2-40B4-BE49-F238E27FC236}">
                <a16:creationId xmlns:a16="http://schemas.microsoft.com/office/drawing/2014/main" xmlns="" id="{DCFD49FD-3F8E-4C1C-81F3-6F3FF2023FD6}"/>
              </a:ext>
            </a:extLst>
          </p:cNvPr>
          <p:cNvSpPr txBox="1"/>
          <p:nvPr/>
        </p:nvSpPr>
        <p:spPr>
          <a:xfrm>
            <a:off x="-30333" y="6457573"/>
            <a:ext cx="595035" cy="307777"/>
          </a:xfrm>
          <a:prstGeom prst="rect">
            <a:avLst/>
          </a:prstGeom>
          <a:noFill/>
        </p:spPr>
        <p:txBody>
          <a:bodyPr wrap="none" rtlCol="0">
            <a:spAutoFit/>
          </a:bodyPr>
          <a:lstStyle/>
          <a:p>
            <a:r>
              <a:rPr lang="en-US" sz="1400" dirty="0">
                <a:latin typeface="+mn-lt"/>
              </a:rPr>
              <a:t>From</a:t>
            </a:r>
          </a:p>
        </p:txBody>
      </p:sp>
      <p:sp>
        <p:nvSpPr>
          <p:cNvPr id="230" name="TextBox 229">
            <a:extLst>
              <a:ext uri="{FF2B5EF4-FFF2-40B4-BE49-F238E27FC236}">
                <a16:creationId xmlns:a16="http://schemas.microsoft.com/office/drawing/2014/main" xmlns="" id="{684441D1-85B1-40B3-AF1B-F7010D5F02B0}"/>
              </a:ext>
            </a:extLst>
          </p:cNvPr>
          <p:cNvSpPr txBox="1"/>
          <p:nvPr/>
        </p:nvSpPr>
        <p:spPr>
          <a:xfrm>
            <a:off x="9586082" y="6417484"/>
            <a:ext cx="362663" cy="307777"/>
          </a:xfrm>
          <a:prstGeom prst="rect">
            <a:avLst/>
          </a:prstGeom>
          <a:noFill/>
        </p:spPr>
        <p:txBody>
          <a:bodyPr wrap="none" rtlCol="0">
            <a:spAutoFit/>
          </a:bodyPr>
          <a:lstStyle/>
          <a:p>
            <a:r>
              <a:rPr lang="en-US" sz="1400" dirty="0">
                <a:latin typeface="+mn-lt"/>
              </a:rPr>
              <a:t>To</a:t>
            </a:r>
          </a:p>
        </p:txBody>
      </p:sp>
      <p:sp>
        <p:nvSpPr>
          <p:cNvPr id="81" name="Arrow: Right 80">
            <a:extLst>
              <a:ext uri="{FF2B5EF4-FFF2-40B4-BE49-F238E27FC236}">
                <a16:creationId xmlns:a16="http://schemas.microsoft.com/office/drawing/2014/main" xmlns="" id="{B67B85FB-BE5C-4EA4-9A4D-303E0D5E4C81}"/>
              </a:ext>
            </a:extLst>
          </p:cNvPr>
          <p:cNvSpPr/>
          <p:nvPr/>
        </p:nvSpPr>
        <p:spPr>
          <a:xfrm rot="16200000">
            <a:off x="6253233" y="3594436"/>
            <a:ext cx="858728" cy="4572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sp>
        <p:nvSpPr>
          <p:cNvPr id="3" name="TextBox 2">
            <a:extLst>
              <a:ext uri="{FF2B5EF4-FFF2-40B4-BE49-F238E27FC236}">
                <a16:creationId xmlns:a16="http://schemas.microsoft.com/office/drawing/2014/main" xmlns="" id="{9CFFFD4E-CFBF-4E90-992B-03E0D74A9CEF}"/>
              </a:ext>
            </a:extLst>
          </p:cNvPr>
          <p:cNvSpPr txBox="1"/>
          <p:nvPr/>
        </p:nvSpPr>
        <p:spPr>
          <a:xfrm rot="16200000">
            <a:off x="6390908" y="3642292"/>
            <a:ext cx="677387" cy="191144"/>
          </a:xfrm>
          <a:prstGeom prst="rect">
            <a:avLst/>
          </a:prstGeom>
        </p:spPr>
        <p:txBody>
          <a:bodyPr vert="horz" wrap="none" lIns="91440" tIns="45720" rIns="91440" bIns="45720" rtlCol="0" anchor="b">
            <a:noAutofit/>
          </a:bodyPr>
          <a:lstStyle/>
          <a:p>
            <a:pPr algn="l"/>
            <a:r>
              <a:rPr lang="en-US" sz="700" dirty="0"/>
              <a:t>All patients,</a:t>
            </a:r>
          </a:p>
          <a:p>
            <a:pPr algn="l"/>
            <a:r>
              <a:rPr lang="en-US" sz="700" dirty="0"/>
              <a:t>All history</a:t>
            </a:r>
          </a:p>
        </p:txBody>
      </p:sp>
      <p:sp>
        <p:nvSpPr>
          <p:cNvPr id="82" name="TextBox 81">
            <a:extLst>
              <a:ext uri="{FF2B5EF4-FFF2-40B4-BE49-F238E27FC236}">
                <a16:creationId xmlns:a16="http://schemas.microsoft.com/office/drawing/2014/main" xmlns="" id="{A16F5C43-C9D3-457D-9C22-3E98C3A6CA86}"/>
              </a:ext>
            </a:extLst>
          </p:cNvPr>
          <p:cNvSpPr txBox="1"/>
          <p:nvPr/>
        </p:nvSpPr>
        <p:spPr>
          <a:xfrm rot="16200000">
            <a:off x="8659056" y="3642292"/>
            <a:ext cx="561144" cy="191144"/>
          </a:xfrm>
          <a:prstGeom prst="rect">
            <a:avLst/>
          </a:prstGeom>
        </p:spPr>
        <p:txBody>
          <a:bodyPr vert="horz" wrap="none" lIns="91440" tIns="45720" rIns="91440" bIns="45720" rtlCol="0" anchor="b">
            <a:noAutofit/>
          </a:bodyPr>
          <a:lstStyle/>
          <a:p>
            <a:pPr algn="ctr"/>
            <a:r>
              <a:rPr lang="en-US" sz="700" dirty="0"/>
              <a:t>Active patients,</a:t>
            </a:r>
          </a:p>
          <a:p>
            <a:pPr algn="ctr"/>
            <a:r>
              <a:rPr lang="en-US" sz="700" dirty="0"/>
              <a:t>Partial history</a:t>
            </a:r>
          </a:p>
        </p:txBody>
      </p:sp>
      <p:pic>
        <p:nvPicPr>
          <p:cNvPr id="225" name="Picture 224">
            <a:extLst>
              <a:ext uri="{FF2B5EF4-FFF2-40B4-BE49-F238E27FC236}">
                <a16:creationId xmlns:a16="http://schemas.microsoft.com/office/drawing/2014/main" xmlns="" id="{BCE8C05E-4702-45AF-8A4E-55DE99844DE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89624" y="2741093"/>
            <a:ext cx="1240839" cy="621533"/>
          </a:xfrm>
          <a:prstGeom prst="rect">
            <a:avLst/>
          </a:prstGeom>
        </p:spPr>
      </p:pic>
      <p:pic>
        <p:nvPicPr>
          <p:cNvPr id="227" name="Picture 226">
            <a:extLst>
              <a:ext uri="{FF2B5EF4-FFF2-40B4-BE49-F238E27FC236}">
                <a16:creationId xmlns:a16="http://schemas.microsoft.com/office/drawing/2014/main" xmlns="" id="{8849C17C-15AC-4B62-AE9F-332E803D72C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88178" y="1459131"/>
            <a:ext cx="5558940" cy="2784460"/>
          </a:xfrm>
          <a:prstGeom prst="rect">
            <a:avLst/>
          </a:prstGeom>
        </p:spPr>
      </p:pic>
      <p:sp>
        <p:nvSpPr>
          <p:cNvPr id="80" name="Can 13">
            <a:extLst>
              <a:ext uri="{FF2B5EF4-FFF2-40B4-BE49-F238E27FC236}">
                <a16:creationId xmlns:a16="http://schemas.microsoft.com/office/drawing/2014/main" xmlns="" id="{4803B08E-1B26-4F4B-9F9F-1730FBC50068}"/>
              </a:ext>
            </a:extLst>
          </p:cNvPr>
          <p:cNvSpPr/>
          <p:nvPr/>
        </p:nvSpPr>
        <p:spPr>
          <a:xfrm>
            <a:off x="423826" y="2836802"/>
            <a:ext cx="880110" cy="504211"/>
          </a:xfrm>
          <a:prstGeom prst="can">
            <a:avLst/>
          </a:prstGeom>
          <a:solidFill>
            <a:schemeClr val="accent1">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050" b="1" dirty="0"/>
              <a:t>VistA-R1</a:t>
            </a:r>
          </a:p>
          <a:p>
            <a:pPr algn="ctr"/>
            <a:r>
              <a:rPr lang="en-US" sz="1050" b="1" dirty="0"/>
              <a:t>N=33</a:t>
            </a:r>
          </a:p>
        </p:txBody>
      </p:sp>
    </p:spTree>
    <p:extLst>
      <p:ext uri="{BB962C8B-B14F-4D97-AF65-F5344CB8AC3E}">
        <p14:creationId xmlns:p14="http://schemas.microsoft.com/office/powerpoint/2010/main" val="52772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VX130 Data Flow</a:t>
            </a:r>
          </a:p>
        </p:txBody>
      </p:sp>
      <p:sp>
        <p:nvSpPr>
          <p:cNvPr id="2" name="Slide Number Placeholder 1"/>
          <p:cNvSpPr>
            <a:spLocks noGrp="1"/>
          </p:cNvSpPr>
          <p:nvPr>
            <p:ph type="sldNum" sz="quarter" idx="12"/>
          </p:nvPr>
        </p:nvSpPr>
        <p:spPr/>
        <p:txBody>
          <a:bodyPr/>
          <a:lstStyle/>
          <a:p>
            <a:fld id="{6B16CC60-0A6D-B044-9C01-0B5E972F3441}" type="slidenum">
              <a:rPr lang="en-US" smtClean="0"/>
              <a:pPr/>
              <a:t>13</a:t>
            </a:fld>
            <a:endParaRPr lang="en-US" dirty="0"/>
          </a:p>
        </p:txBody>
      </p:sp>
      <p:grpSp>
        <p:nvGrpSpPr>
          <p:cNvPr id="83" name="Group 82"/>
          <p:cNvGrpSpPr/>
          <p:nvPr/>
        </p:nvGrpSpPr>
        <p:grpSpPr>
          <a:xfrm>
            <a:off x="140201" y="1661559"/>
            <a:ext cx="6285192" cy="1176802"/>
            <a:chOff x="123986" y="1961323"/>
            <a:chExt cx="6285192" cy="1176802"/>
          </a:xfrm>
        </p:grpSpPr>
        <p:grpSp>
          <p:nvGrpSpPr>
            <p:cNvPr id="29" name="Group 28"/>
            <p:cNvGrpSpPr/>
            <p:nvPr/>
          </p:nvGrpSpPr>
          <p:grpSpPr>
            <a:xfrm>
              <a:off x="1136402" y="1983346"/>
              <a:ext cx="1082270" cy="634502"/>
              <a:chOff x="656823" y="1813950"/>
              <a:chExt cx="1082270" cy="634502"/>
            </a:xfrm>
          </p:grpSpPr>
          <p:sp>
            <p:nvSpPr>
              <p:cNvPr id="4" name="Rectangle 3"/>
              <p:cNvSpPr/>
              <p:nvPr/>
            </p:nvSpPr>
            <p:spPr>
              <a:xfrm>
                <a:off x="656823" y="1815921"/>
                <a:ext cx="180304" cy="16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1230898" y="1817673"/>
                <a:ext cx="188992" cy="176799"/>
              </a:xfrm>
              <a:prstGeom prst="rect">
                <a:avLst/>
              </a:prstGeom>
            </p:spPr>
          </p:pic>
          <p:pic>
            <p:nvPicPr>
              <p:cNvPr id="7" name="Picture 6"/>
              <p:cNvPicPr>
                <a:picLocks noChangeAspect="1"/>
              </p:cNvPicPr>
              <p:nvPr/>
            </p:nvPicPr>
            <p:blipFill>
              <a:blip r:embed="rId2"/>
              <a:stretch>
                <a:fillRect/>
              </a:stretch>
            </p:blipFill>
            <p:spPr>
              <a:xfrm>
                <a:off x="1550101" y="1817673"/>
                <a:ext cx="188992" cy="176799"/>
              </a:xfrm>
              <a:prstGeom prst="rect">
                <a:avLst/>
              </a:prstGeom>
            </p:spPr>
          </p:pic>
          <p:pic>
            <p:nvPicPr>
              <p:cNvPr id="8" name="Picture 7"/>
              <p:cNvPicPr>
                <a:picLocks noChangeAspect="1"/>
              </p:cNvPicPr>
              <p:nvPr/>
            </p:nvPicPr>
            <p:blipFill>
              <a:blip r:embed="rId2"/>
              <a:stretch>
                <a:fillRect/>
              </a:stretch>
            </p:blipFill>
            <p:spPr>
              <a:xfrm>
                <a:off x="1136402" y="2271653"/>
                <a:ext cx="188992" cy="176799"/>
              </a:xfrm>
              <a:prstGeom prst="rect">
                <a:avLst/>
              </a:prstGeom>
            </p:spPr>
          </p:pic>
          <p:pic>
            <p:nvPicPr>
              <p:cNvPr id="9" name="Picture 8"/>
              <p:cNvPicPr>
                <a:picLocks noChangeAspect="1"/>
              </p:cNvPicPr>
              <p:nvPr/>
            </p:nvPicPr>
            <p:blipFill>
              <a:blip r:embed="rId2"/>
              <a:stretch>
                <a:fillRect/>
              </a:stretch>
            </p:blipFill>
            <p:spPr>
              <a:xfrm>
                <a:off x="955729" y="1813950"/>
                <a:ext cx="188992" cy="176799"/>
              </a:xfrm>
              <a:prstGeom prst="rect">
                <a:avLst/>
              </a:prstGeom>
            </p:spPr>
          </p:pic>
          <p:cxnSp>
            <p:nvCxnSpPr>
              <p:cNvPr id="16" name="Straight Connector 15"/>
              <p:cNvCxnSpPr>
                <a:stCxn id="4" idx="2"/>
                <a:endCxn id="8" idx="1"/>
              </p:cNvCxnSpPr>
              <p:nvPr/>
            </p:nvCxnSpPr>
            <p:spPr>
              <a:xfrm>
                <a:off x="746975" y="1983346"/>
                <a:ext cx="389427" cy="376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317595" y="1954937"/>
                <a:ext cx="231375" cy="376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28588" y="1990749"/>
                <a:ext cx="180673" cy="28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2"/>
                <a:endCxn id="8" idx="0"/>
              </p:cNvCxnSpPr>
              <p:nvPr/>
            </p:nvCxnSpPr>
            <p:spPr>
              <a:xfrm flipH="1">
                <a:off x="1230898" y="1994472"/>
                <a:ext cx="94496" cy="27718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653963" y="1961323"/>
              <a:ext cx="1082270" cy="634502"/>
              <a:chOff x="656823" y="1813950"/>
              <a:chExt cx="1082270" cy="634502"/>
            </a:xfrm>
          </p:grpSpPr>
          <p:sp>
            <p:nvSpPr>
              <p:cNvPr id="31" name="Rectangle 30"/>
              <p:cNvSpPr/>
              <p:nvPr/>
            </p:nvSpPr>
            <p:spPr>
              <a:xfrm>
                <a:off x="656823" y="1815921"/>
                <a:ext cx="180304" cy="16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2"/>
              <a:stretch>
                <a:fillRect/>
              </a:stretch>
            </p:blipFill>
            <p:spPr>
              <a:xfrm>
                <a:off x="1230898" y="1817673"/>
                <a:ext cx="188992" cy="176799"/>
              </a:xfrm>
              <a:prstGeom prst="rect">
                <a:avLst/>
              </a:prstGeom>
            </p:spPr>
          </p:pic>
          <p:pic>
            <p:nvPicPr>
              <p:cNvPr id="33" name="Picture 32"/>
              <p:cNvPicPr>
                <a:picLocks noChangeAspect="1"/>
              </p:cNvPicPr>
              <p:nvPr/>
            </p:nvPicPr>
            <p:blipFill>
              <a:blip r:embed="rId2"/>
              <a:stretch>
                <a:fillRect/>
              </a:stretch>
            </p:blipFill>
            <p:spPr>
              <a:xfrm>
                <a:off x="1550101" y="1817673"/>
                <a:ext cx="188992" cy="176799"/>
              </a:xfrm>
              <a:prstGeom prst="rect">
                <a:avLst/>
              </a:prstGeom>
            </p:spPr>
          </p:pic>
          <p:pic>
            <p:nvPicPr>
              <p:cNvPr id="34" name="Picture 33"/>
              <p:cNvPicPr>
                <a:picLocks noChangeAspect="1"/>
              </p:cNvPicPr>
              <p:nvPr/>
            </p:nvPicPr>
            <p:blipFill>
              <a:blip r:embed="rId2"/>
              <a:stretch>
                <a:fillRect/>
              </a:stretch>
            </p:blipFill>
            <p:spPr>
              <a:xfrm>
                <a:off x="1136402" y="2271653"/>
                <a:ext cx="188992" cy="176799"/>
              </a:xfrm>
              <a:prstGeom prst="rect">
                <a:avLst/>
              </a:prstGeom>
            </p:spPr>
          </p:pic>
          <p:pic>
            <p:nvPicPr>
              <p:cNvPr id="35" name="Picture 34"/>
              <p:cNvPicPr>
                <a:picLocks noChangeAspect="1"/>
              </p:cNvPicPr>
              <p:nvPr/>
            </p:nvPicPr>
            <p:blipFill>
              <a:blip r:embed="rId2"/>
              <a:stretch>
                <a:fillRect/>
              </a:stretch>
            </p:blipFill>
            <p:spPr>
              <a:xfrm>
                <a:off x="955729" y="1813950"/>
                <a:ext cx="188992" cy="176799"/>
              </a:xfrm>
              <a:prstGeom prst="rect">
                <a:avLst/>
              </a:prstGeom>
            </p:spPr>
          </p:pic>
          <p:cxnSp>
            <p:nvCxnSpPr>
              <p:cNvPr id="36" name="Straight Connector 35"/>
              <p:cNvCxnSpPr>
                <a:stCxn id="31" idx="2"/>
                <a:endCxn id="34" idx="1"/>
              </p:cNvCxnSpPr>
              <p:nvPr/>
            </p:nvCxnSpPr>
            <p:spPr>
              <a:xfrm>
                <a:off x="746975" y="1983346"/>
                <a:ext cx="389427" cy="376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317595" y="1954937"/>
                <a:ext cx="231375" cy="376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28588" y="1990749"/>
                <a:ext cx="180673" cy="28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2"/>
                <a:endCxn id="34" idx="0"/>
              </p:cNvCxnSpPr>
              <p:nvPr/>
            </p:nvCxnSpPr>
            <p:spPr>
              <a:xfrm flipH="1">
                <a:off x="1230898" y="1994472"/>
                <a:ext cx="94496" cy="27718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40" name="Picture 39"/>
            <p:cNvPicPr>
              <a:picLocks noChangeAspect="1"/>
            </p:cNvPicPr>
            <p:nvPr/>
          </p:nvPicPr>
          <p:blipFill>
            <a:blip r:embed="rId3"/>
            <a:stretch>
              <a:fillRect/>
            </a:stretch>
          </p:blipFill>
          <p:spPr>
            <a:xfrm>
              <a:off x="3989330" y="1983346"/>
              <a:ext cx="1091279" cy="640135"/>
            </a:xfrm>
            <a:prstGeom prst="rect">
              <a:avLst/>
            </a:prstGeom>
          </p:spPr>
        </p:pic>
        <p:pic>
          <p:nvPicPr>
            <p:cNvPr id="41" name="Picture 40"/>
            <p:cNvPicPr>
              <a:picLocks noChangeAspect="1"/>
            </p:cNvPicPr>
            <p:nvPr/>
          </p:nvPicPr>
          <p:blipFill>
            <a:blip r:embed="rId3"/>
            <a:stretch>
              <a:fillRect/>
            </a:stretch>
          </p:blipFill>
          <p:spPr>
            <a:xfrm>
              <a:off x="5317899" y="1983346"/>
              <a:ext cx="1091279" cy="640135"/>
            </a:xfrm>
            <a:prstGeom prst="rect">
              <a:avLst/>
            </a:prstGeom>
          </p:spPr>
        </p:pic>
        <p:sp>
          <p:nvSpPr>
            <p:cNvPr id="43" name="Flowchart: Multidocument 42"/>
            <p:cNvSpPr/>
            <p:nvPr/>
          </p:nvSpPr>
          <p:spPr>
            <a:xfrm>
              <a:off x="1316706" y="2756198"/>
              <a:ext cx="901966" cy="381927"/>
            </a:xfrm>
            <a:prstGeom prst="flowChartMultidocumen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4"/>
            <a:stretch>
              <a:fillRect/>
            </a:stretch>
          </p:blipFill>
          <p:spPr>
            <a:xfrm>
              <a:off x="2727258" y="2728789"/>
              <a:ext cx="914479" cy="396274"/>
            </a:xfrm>
            <a:prstGeom prst="rect">
              <a:avLst/>
            </a:prstGeom>
          </p:spPr>
        </p:pic>
        <p:pic>
          <p:nvPicPr>
            <p:cNvPr id="45" name="Picture 44"/>
            <p:cNvPicPr>
              <a:picLocks noChangeAspect="1"/>
            </p:cNvPicPr>
            <p:nvPr/>
          </p:nvPicPr>
          <p:blipFill>
            <a:blip r:embed="rId5"/>
            <a:stretch>
              <a:fillRect/>
            </a:stretch>
          </p:blipFill>
          <p:spPr>
            <a:xfrm>
              <a:off x="4150323" y="2728789"/>
              <a:ext cx="914479" cy="396274"/>
            </a:xfrm>
            <a:prstGeom prst="rect">
              <a:avLst/>
            </a:prstGeom>
          </p:spPr>
        </p:pic>
        <p:pic>
          <p:nvPicPr>
            <p:cNvPr id="46" name="Picture 45"/>
            <p:cNvPicPr>
              <a:picLocks noChangeAspect="1"/>
            </p:cNvPicPr>
            <p:nvPr/>
          </p:nvPicPr>
          <p:blipFill>
            <a:blip r:embed="rId5"/>
            <a:stretch>
              <a:fillRect/>
            </a:stretch>
          </p:blipFill>
          <p:spPr>
            <a:xfrm>
              <a:off x="5468794" y="2692313"/>
              <a:ext cx="914479" cy="396274"/>
            </a:xfrm>
            <a:prstGeom prst="rect">
              <a:avLst/>
            </a:prstGeom>
          </p:spPr>
        </p:pic>
        <p:sp>
          <p:nvSpPr>
            <p:cNvPr id="47" name="TextBox 46"/>
            <p:cNvSpPr txBox="1"/>
            <p:nvPr/>
          </p:nvSpPr>
          <p:spPr>
            <a:xfrm>
              <a:off x="123986" y="2759921"/>
              <a:ext cx="978421" cy="370801"/>
            </a:xfrm>
            <a:prstGeom prst="rect">
              <a:avLst/>
            </a:prstGeom>
          </p:spPr>
          <p:txBody>
            <a:bodyPr vert="horz" wrap="square" lIns="91440" tIns="45720" rIns="91440" bIns="45720" rtlCol="0" anchor="b">
              <a:normAutofit/>
            </a:bodyPr>
            <a:lstStyle/>
            <a:p>
              <a:pPr algn="l"/>
              <a:r>
                <a:rPr lang="en-US" sz="1600" dirty="0">
                  <a:solidFill>
                    <a:schemeClr val="accent6">
                      <a:lumMod val="75000"/>
                    </a:schemeClr>
                  </a:solidFill>
                  <a:latin typeface="+mn-lt"/>
                </a:rPr>
                <a:t>Journals</a:t>
              </a:r>
            </a:p>
          </p:txBody>
        </p:sp>
        <p:sp>
          <p:nvSpPr>
            <p:cNvPr id="48" name="TextBox 47"/>
            <p:cNvSpPr txBox="1"/>
            <p:nvPr/>
          </p:nvSpPr>
          <p:spPr>
            <a:xfrm>
              <a:off x="219995" y="1975643"/>
              <a:ext cx="774916" cy="202545"/>
            </a:xfrm>
            <a:prstGeom prst="rect">
              <a:avLst/>
            </a:prstGeom>
          </p:spPr>
          <p:txBody>
            <a:bodyPr vert="horz" wrap="square" lIns="91440" tIns="45720" rIns="91440" bIns="45720" rtlCol="0" anchor="b">
              <a:noAutofit/>
            </a:bodyPr>
            <a:lstStyle/>
            <a:p>
              <a:pPr algn="l"/>
              <a:r>
                <a:rPr lang="en-US" sz="1200" dirty="0">
                  <a:solidFill>
                    <a:srgbClr val="003F72"/>
                  </a:solidFill>
                  <a:latin typeface="+mn-lt"/>
                </a:rPr>
                <a:t>VAMCS</a:t>
              </a:r>
            </a:p>
          </p:txBody>
        </p:sp>
        <p:sp>
          <p:nvSpPr>
            <p:cNvPr id="50" name="TextBox 49"/>
            <p:cNvSpPr txBox="1"/>
            <p:nvPr/>
          </p:nvSpPr>
          <p:spPr>
            <a:xfrm>
              <a:off x="190049" y="2176897"/>
              <a:ext cx="822783" cy="547518"/>
            </a:xfrm>
            <a:prstGeom prst="rect">
              <a:avLst/>
            </a:prstGeom>
          </p:spPr>
          <p:txBody>
            <a:bodyPr vert="horz" wrap="square" lIns="91440" tIns="45720" rIns="91440" bIns="45720" rtlCol="0" anchor="b">
              <a:noAutofit/>
            </a:bodyPr>
            <a:lstStyle/>
            <a:p>
              <a:pPr algn="l"/>
              <a:r>
                <a:rPr lang="en-US" sz="1200" dirty="0">
                  <a:solidFill>
                    <a:srgbClr val="003F72"/>
                  </a:solidFill>
                  <a:latin typeface="+mn-lt"/>
                </a:rPr>
                <a:t>Regional Servers</a:t>
              </a:r>
            </a:p>
          </p:txBody>
        </p:sp>
      </p:grpSp>
      <p:sp>
        <p:nvSpPr>
          <p:cNvPr id="52" name="TextBox 51"/>
          <p:cNvSpPr txBox="1"/>
          <p:nvPr/>
        </p:nvSpPr>
        <p:spPr>
          <a:xfrm>
            <a:off x="5064802" y="3690821"/>
            <a:ext cx="1318471" cy="520697"/>
          </a:xfrm>
          <a:prstGeom prst="rect">
            <a:avLst/>
          </a:prstGeom>
        </p:spPr>
        <p:txBody>
          <a:bodyPr vert="horz" wrap="square" lIns="91440" tIns="45720" rIns="91440" bIns="45720" rtlCol="0" anchor="b">
            <a:normAutofit fontScale="92500" lnSpcReduction="20000"/>
          </a:bodyPr>
          <a:lstStyle/>
          <a:p>
            <a:pPr algn="l"/>
            <a:endParaRPr lang="en-US" sz="3600" dirty="0"/>
          </a:p>
        </p:txBody>
      </p:sp>
      <p:grpSp>
        <p:nvGrpSpPr>
          <p:cNvPr id="55" name="Group 54"/>
          <p:cNvGrpSpPr/>
          <p:nvPr/>
        </p:nvGrpSpPr>
        <p:grpSpPr>
          <a:xfrm>
            <a:off x="861431" y="2925552"/>
            <a:ext cx="5560612" cy="1149278"/>
            <a:chOff x="1300163" y="4896364"/>
            <a:chExt cx="5560612" cy="925245"/>
          </a:xfrm>
        </p:grpSpPr>
        <p:sp>
          <p:nvSpPr>
            <p:cNvPr id="42" name="Rectangle 41"/>
            <p:cNvSpPr/>
            <p:nvPr/>
          </p:nvSpPr>
          <p:spPr>
            <a:xfrm>
              <a:off x="1300163" y="4896364"/>
              <a:ext cx="5560612" cy="925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VX130</a:t>
              </a:r>
            </a:p>
          </p:txBody>
        </p:sp>
        <p:sp>
          <p:nvSpPr>
            <p:cNvPr id="51" name="Rectangle 50"/>
            <p:cNvSpPr/>
            <p:nvPr/>
          </p:nvSpPr>
          <p:spPr>
            <a:xfrm>
              <a:off x="1688840" y="4992397"/>
              <a:ext cx="1178521" cy="6253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Journal Readers</a:t>
              </a:r>
            </a:p>
          </p:txBody>
        </p:sp>
        <p:sp>
          <p:nvSpPr>
            <p:cNvPr id="54" name="Rectangle 53"/>
            <p:cNvSpPr/>
            <p:nvPr/>
          </p:nvSpPr>
          <p:spPr>
            <a:xfrm>
              <a:off x="5230657" y="4994315"/>
              <a:ext cx="1178521" cy="6253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 Filers</a:t>
              </a:r>
            </a:p>
          </p:txBody>
        </p:sp>
      </p:grpSp>
      <p:grpSp>
        <p:nvGrpSpPr>
          <p:cNvPr id="84" name="Group 83"/>
          <p:cNvGrpSpPr/>
          <p:nvPr/>
        </p:nvGrpSpPr>
        <p:grpSpPr>
          <a:xfrm>
            <a:off x="861431" y="5283934"/>
            <a:ext cx="5560612" cy="715710"/>
            <a:chOff x="869539" y="5598876"/>
            <a:chExt cx="5560612" cy="715710"/>
          </a:xfrm>
        </p:grpSpPr>
        <p:sp>
          <p:nvSpPr>
            <p:cNvPr id="58" name="Rectangle 57"/>
            <p:cNvSpPr/>
            <p:nvPr/>
          </p:nvSpPr>
          <p:spPr>
            <a:xfrm>
              <a:off x="869539" y="5598876"/>
              <a:ext cx="5560612" cy="715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Cerner</a:t>
              </a:r>
            </a:p>
            <a:p>
              <a:pPr algn="ctr"/>
              <a:r>
                <a:rPr lang="en-US" sz="2000" dirty="0">
                  <a:solidFill>
                    <a:schemeClr val="bg1"/>
                  </a:solidFill>
                </a:rPr>
                <a:t> Mirror</a:t>
              </a:r>
            </a:p>
          </p:txBody>
        </p:sp>
        <p:sp>
          <p:nvSpPr>
            <p:cNvPr id="61" name="Flowchart: Magnetic Disk 60"/>
            <p:cNvSpPr/>
            <p:nvPr/>
          </p:nvSpPr>
          <p:spPr>
            <a:xfrm>
              <a:off x="1219339" y="5693739"/>
              <a:ext cx="416972" cy="504984"/>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3F72"/>
                  </a:solidFill>
                </a:rPr>
                <a:t>DB</a:t>
              </a:r>
            </a:p>
          </p:txBody>
        </p:sp>
        <p:sp>
          <p:nvSpPr>
            <p:cNvPr id="64" name="Flowchart: Magnetic Disk 63"/>
            <p:cNvSpPr/>
            <p:nvPr/>
          </p:nvSpPr>
          <p:spPr>
            <a:xfrm>
              <a:off x="1820063" y="5693739"/>
              <a:ext cx="416972" cy="504984"/>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3F72"/>
                  </a:solidFill>
                </a:rPr>
                <a:t>DB</a:t>
              </a:r>
            </a:p>
          </p:txBody>
        </p:sp>
        <p:sp>
          <p:nvSpPr>
            <p:cNvPr id="65" name="Flowchart: Magnetic Disk 64"/>
            <p:cNvSpPr/>
            <p:nvPr/>
          </p:nvSpPr>
          <p:spPr>
            <a:xfrm>
              <a:off x="2426943" y="5731555"/>
              <a:ext cx="416972" cy="450353"/>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3F72"/>
                  </a:solidFill>
                </a:rPr>
                <a:t>DB</a:t>
              </a:r>
            </a:p>
          </p:txBody>
        </p:sp>
        <p:sp>
          <p:nvSpPr>
            <p:cNvPr id="66" name="Flowchart: Magnetic Disk 65"/>
            <p:cNvSpPr/>
            <p:nvPr/>
          </p:nvSpPr>
          <p:spPr>
            <a:xfrm>
              <a:off x="4249436" y="5659925"/>
              <a:ext cx="416972" cy="504984"/>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3F72"/>
                  </a:solidFill>
                </a:rPr>
                <a:t>DB</a:t>
              </a:r>
            </a:p>
          </p:txBody>
        </p:sp>
        <p:sp>
          <p:nvSpPr>
            <p:cNvPr id="67" name="Flowchart: Magnetic Disk 66"/>
            <p:cNvSpPr/>
            <p:nvPr/>
          </p:nvSpPr>
          <p:spPr>
            <a:xfrm>
              <a:off x="4856316" y="5676924"/>
              <a:ext cx="416972" cy="504984"/>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3F72"/>
                  </a:solidFill>
                </a:rPr>
                <a:t>DB</a:t>
              </a:r>
            </a:p>
          </p:txBody>
        </p:sp>
      </p:grpSp>
      <p:sp>
        <p:nvSpPr>
          <p:cNvPr id="69" name="Curved Left Arrow 68"/>
          <p:cNvSpPr/>
          <p:nvPr/>
        </p:nvSpPr>
        <p:spPr>
          <a:xfrm>
            <a:off x="6422043" y="3690821"/>
            <a:ext cx="942989" cy="12701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Data</a:t>
            </a:r>
          </a:p>
        </p:txBody>
      </p:sp>
      <p:grpSp>
        <p:nvGrpSpPr>
          <p:cNvPr id="73" name="Group 72"/>
          <p:cNvGrpSpPr/>
          <p:nvPr/>
        </p:nvGrpSpPr>
        <p:grpSpPr>
          <a:xfrm>
            <a:off x="877646" y="4240452"/>
            <a:ext cx="5560612" cy="715710"/>
            <a:chOff x="861431" y="4615708"/>
            <a:chExt cx="5560612" cy="715710"/>
          </a:xfrm>
        </p:grpSpPr>
        <p:sp>
          <p:nvSpPr>
            <p:cNvPr id="74" name="Rectangle 73"/>
            <p:cNvSpPr/>
            <p:nvPr/>
          </p:nvSpPr>
          <p:spPr>
            <a:xfrm>
              <a:off x="861431" y="4615708"/>
              <a:ext cx="5560612" cy="715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FDW</a:t>
              </a:r>
            </a:p>
            <a:p>
              <a:pPr algn="ctr"/>
              <a:r>
                <a:rPr lang="en-US" sz="2000" dirty="0">
                  <a:solidFill>
                    <a:schemeClr val="bg1"/>
                  </a:solidFill>
                </a:rPr>
                <a:t>AITC</a:t>
              </a:r>
            </a:p>
          </p:txBody>
        </p:sp>
        <p:sp>
          <p:nvSpPr>
            <p:cNvPr id="75" name="Flowchart: Magnetic Disk 74"/>
            <p:cNvSpPr/>
            <p:nvPr/>
          </p:nvSpPr>
          <p:spPr>
            <a:xfrm>
              <a:off x="1219339" y="4725245"/>
              <a:ext cx="416972" cy="504984"/>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3F72"/>
                  </a:solidFill>
                </a:rPr>
                <a:t>DB</a:t>
              </a:r>
            </a:p>
          </p:txBody>
        </p:sp>
        <p:sp>
          <p:nvSpPr>
            <p:cNvPr id="76" name="Flowchart: Magnetic Disk 75"/>
            <p:cNvSpPr/>
            <p:nvPr/>
          </p:nvSpPr>
          <p:spPr>
            <a:xfrm>
              <a:off x="1826622" y="4725245"/>
              <a:ext cx="416972" cy="504984"/>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3F72"/>
                  </a:solidFill>
                </a:rPr>
                <a:t>DB</a:t>
              </a:r>
            </a:p>
          </p:txBody>
        </p:sp>
        <p:sp>
          <p:nvSpPr>
            <p:cNvPr id="77" name="Flowchart: Magnetic Disk 76"/>
            <p:cNvSpPr/>
            <p:nvPr/>
          </p:nvSpPr>
          <p:spPr>
            <a:xfrm>
              <a:off x="2426943" y="4763061"/>
              <a:ext cx="416972" cy="450353"/>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3F72"/>
                  </a:solidFill>
                </a:rPr>
                <a:t>DB</a:t>
              </a:r>
            </a:p>
          </p:txBody>
        </p:sp>
        <p:sp>
          <p:nvSpPr>
            <p:cNvPr id="78" name="Flowchart: Magnetic Disk 77"/>
            <p:cNvSpPr/>
            <p:nvPr/>
          </p:nvSpPr>
          <p:spPr>
            <a:xfrm>
              <a:off x="4145019" y="4708430"/>
              <a:ext cx="416972" cy="504984"/>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3F72"/>
                  </a:solidFill>
                </a:rPr>
                <a:t>DB</a:t>
              </a:r>
            </a:p>
          </p:txBody>
        </p:sp>
        <p:sp>
          <p:nvSpPr>
            <p:cNvPr id="79" name="Flowchart: Magnetic Disk 78"/>
            <p:cNvSpPr/>
            <p:nvPr/>
          </p:nvSpPr>
          <p:spPr>
            <a:xfrm>
              <a:off x="4791925" y="4721071"/>
              <a:ext cx="416972" cy="504984"/>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3F72"/>
                  </a:solidFill>
                </a:rPr>
                <a:t>DB</a:t>
              </a:r>
            </a:p>
          </p:txBody>
        </p:sp>
      </p:grpSp>
      <p:sp>
        <p:nvSpPr>
          <p:cNvPr id="81" name="Down Arrow 80"/>
          <p:cNvSpPr/>
          <p:nvPr/>
        </p:nvSpPr>
        <p:spPr>
          <a:xfrm>
            <a:off x="3389654" y="4953940"/>
            <a:ext cx="520382" cy="364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4338798" y="5010472"/>
            <a:ext cx="926382" cy="361273"/>
          </a:xfrm>
          <a:prstGeom prst="rect">
            <a:avLst/>
          </a:prstGeom>
        </p:spPr>
        <p:txBody>
          <a:bodyPr vert="horz" wrap="square" lIns="91440" tIns="45720" rIns="91440" bIns="45720" rtlCol="0" anchor="b">
            <a:normAutofit fontScale="55000" lnSpcReduction="20000"/>
          </a:bodyPr>
          <a:lstStyle/>
          <a:p>
            <a:pPr algn="l"/>
            <a:r>
              <a:rPr lang="en-US" sz="3600" dirty="0">
                <a:solidFill>
                  <a:srgbClr val="003F72"/>
                </a:solidFill>
                <a:latin typeface="+mn-lt"/>
              </a:rPr>
              <a:t>WAN</a:t>
            </a:r>
          </a:p>
        </p:txBody>
      </p:sp>
      <p:sp>
        <p:nvSpPr>
          <p:cNvPr id="85" name="Rectangle 84"/>
          <p:cNvSpPr/>
          <p:nvPr/>
        </p:nvSpPr>
        <p:spPr>
          <a:xfrm>
            <a:off x="1587284" y="6108870"/>
            <a:ext cx="1570791" cy="97381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 Table Bundle Processing</a:t>
            </a:r>
          </a:p>
        </p:txBody>
      </p:sp>
      <p:sp>
        <p:nvSpPr>
          <p:cNvPr id="86" name="Flowchart: Predefined Process 85"/>
          <p:cNvSpPr/>
          <p:nvPr/>
        </p:nvSpPr>
        <p:spPr>
          <a:xfrm>
            <a:off x="3456007" y="6323273"/>
            <a:ext cx="1335918" cy="728421"/>
          </a:xfrm>
          <a:prstGeom prst="flowChartPredefined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Cerner</a:t>
            </a:r>
          </a:p>
          <a:p>
            <a:pPr algn="ctr"/>
            <a:r>
              <a:rPr lang="en-US" sz="2000" dirty="0"/>
              <a:t>APIs</a:t>
            </a:r>
          </a:p>
        </p:txBody>
      </p:sp>
      <p:sp>
        <p:nvSpPr>
          <p:cNvPr id="87" name="Flowchart: Predefined Process 86"/>
          <p:cNvSpPr/>
          <p:nvPr/>
        </p:nvSpPr>
        <p:spPr>
          <a:xfrm>
            <a:off x="5127389" y="6323273"/>
            <a:ext cx="1504727" cy="728421"/>
          </a:xfrm>
          <a:prstGeom prst="flowChartPredefined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Healthe</a:t>
            </a:r>
            <a:endParaRPr lang="en-US" sz="2000" dirty="0"/>
          </a:p>
          <a:p>
            <a:pPr algn="ctr"/>
            <a:r>
              <a:rPr lang="en-US" sz="2000" dirty="0"/>
              <a:t>Intent</a:t>
            </a:r>
          </a:p>
        </p:txBody>
      </p:sp>
      <p:sp>
        <p:nvSpPr>
          <p:cNvPr id="88" name="Right Arrow 87"/>
          <p:cNvSpPr/>
          <p:nvPr/>
        </p:nvSpPr>
        <p:spPr>
          <a:xfrm>
            <a:off x="3158076" y="6410108"/>
            <a:ext cx="288561" cy="277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ight Arrow 88"/>
          <p:cNvSpPr/>
          <p:nvPr/>
        </p:nvSpPr>
        <p:spPr>
          <a:xfrm>
            <a:off x="4820246" y="6527806"/>
            <a:ext cx="288561" cy="277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Predefined Process 89"/>
          <p:cNvSpPr/>
          <p:nvPr/>
        </p:nvSpPr>
        <p:spPr>
          <a:xfrm>
            <a:off x="6920676" y="6354268"/>
            <a:ext cx="2012387" cy="728421"/>
          </a:xfrm>
          <a:prstGeom prst="flowChartPredefined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Millennium</a:t>
            </a:r>
          </a:p>
          <a:p>
            <a:pPr algn="ctr"/>
            <a:r>
              <a:rPr lang="en-US" sz="2000" dirty="0"/>
              <a:t>EHR</a:t>
            </a:r>
          </a:p>
        </p:txBody>
      </p:sp>
      <p:sp>
        <p:nvSpPr>
          <p:cNvPr id="91" name="Right Arrow 90"/>
          <p:cNvSpPr/>
          <p:nvPr/>
        </p:nvSpPr>
        <p:spPr>
          <a:xfrm>
            <a:off x="6632116" y="6579792"/>
            <a:ext cx="288561" cy="277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400285" y="1803113"/>
            <a:ext cx="1532778" cy="653321"/>
          </a:xfrm>
          <a:prstGeom prst="rect">
            <a:avLst/>
          </a:prstGeom>
        </p:spPr>
        <p:txBody>
          <a:bodyPr vert="horz" wrap="square" lIns="91440" tIns="45720" rIns="91440" bIns="45720" rtlCol="0" anchor="b">
            <a:noAutofit/>
          </a:bodyPr>
          <a:lstStyle/>
          <a:p>
            <a:pPr algn="l"/>
            <a:r>
              <a:rPr lang="en-US" sz="1800" dirty="0" err="1">
                <a:latin typeface="+mn-lt"/>
              </a:rPr>
              <a:t>VistA</a:t>
            </a:r>
            <a:r>
              <a:rPr lang="en-US" sz="1800" dirty="0">
                <a:latin typeface="+mn-lt"/>
              </a:rPr>
              <a:t> </a:t>
            </a:r>
            <a:r>
              <a:rPr lang="en-US" sz="1800" dirty="0" err="1">
                <a:latin typeface="+mn-lt"/>
              </a:rPr>
              <a:t>FileMan</a:t>
            </a:r>
            <a:r>
              <a:rPr lang="en-US" sz="1800" dirty="0">
                <a:latin typeface="+mn-lt"/>
              </a:rPr>
              <a:t> Data (</a:t>
            </a:r>
            <a:r>
              <a:rPr lang="en-US" sz="1800" dirty="0" err="1">
                <a:latin typeface="+mn-lt"/>
              </a:rPr>
              <a:t>Globals</a:t>
            </a:r>
            <a:r>
              <a:rPr lang="en-US" sz="1800" dirty="0">
                <a:latin typeface="+mn-lt"/>
              </a:rPr>
              <a:t>)</a:t>
            </a:r>
          </a:p>
        </p:txBody>
      </p:sp>
      <p:sp>
        <p:nvSpPr>
          <p:cNvPr id="93" name="TextBox 92"/>
          <p:cNvSpPr txBox="1"/>
          <p:nvPr/>
        </p:nvSpPr>
        <p:spPr>
          <a:xfrm>
            <a:off x="7403802" y="3155829"/>
            <a:ext cx="1740044" cy="643601"/>
          </a:xfrm>
          <a:prstGeom prst="rect">
            <a:avLst/>
          </a:prstGeom>
        </p:spPr>
        <p:txBody>
          <a:bodyPr vert="horz" wrap="square" lIns="91440" tIns="45720" rIns="91440" bIns="45720" rtlCol="0" anchor="b">
            <a:normAutofit fontScale="55000" lnSpcReduction="20000"/>
          </a:bodyPr>
          <a:lstStyle/>
          <a:p>
            <a:pPr algn="l"/>
            <a:r>
              <a:rPr lang="en-US" sz="3600" dirty="0">
                <a:latin typeface="+mn-lt"/>
              </a:rPr>
              <a:t>Caché Class Models</a:t>
            </a:r>
          </a:p>
        </p:txBody>
      </p:sp>
      <p:sp>
        <p:nvSpPr>
          <p:cNvPr id="94" name="TextBox 93"/>
          <p:cNvSpPr txBox="1"/>
          <p:nvPr/>
        </p:nvSpPr>
        <p:spPr>
          <a:xfrm>
            <a:off x="7464862" y="4735196"/>
            <a:ext cx="1740044" cy="643601"/>
          </a:xfrm>
          <a:prstGeom prst="rect">
            <a:avLst/>
          </a:prstGeom>
        </p:spPr>
        <p:txBody>
          <a:bodyPr vert="horz" wrap="square" lIns="91440" tIns="45720" rIns="91440" bIns="45720" rtlCol="0" anchor="b">
            <a:normAutofit fontScale="55000" lnSpcReduction="20000"/>
          </a:bodyPr>
          <a:lstStyle/>
          <a:p>
            <a:pPr algn="l"/>
            <a:r>
              <a:rPr lang="en-US" sz="3600" dirty="0">
                <a:latin typeface="+mn-lt"/>
              </a:rPr>
              <a:t>Mirror All Classes</a:t>
            </a:r>
          </a:p>
        </p:txBody>
      </p:sp>
      <p:sp>
        <p:nvSpPr>
          <p:cNvPr id="95" name="Flowchart: Magnetic Disk 94"/>
          <p:cNvSpPr/>
          <p:nvPr/>
        </p:nvSpPr>
        <p:spPr>
          <a:xfrm>
            <a:off x="5381185" y="5359258"/>
            <a:ext cx="416972" cy="504984"/>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3F72"/>
                </a:solidFill>
              </a:rPr>
              <a:t>DB</a:t>
            </a:r>
          </a:p>
        </p:txBody>
      </p:sp>
      <p:sp>
        <p:nvSpPr>
          <p:cNvPr id="96" name="Flowchart: Magnetic Disk 95"/>
          <p:cNvSpPr/>
          <p:nvPr/>
        </p:nvSpPr>
        <p:spPr>
          <a:xfrm>
            <a:off x="5408461" y="4358669"/>
            <a:ext cx="416972" cy="504984"/>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3F72"/>
                </a:solidFill>
              </a:rPr>
              <a:t>DB</a:t>
            </a:r>
          </a:p>
        </p:txBody>
      </p:sp>
    </p:spTree>
    <p:extLst>
      <p:ext uri="{BB962C8B-B14F-4D97-AF65-F5344CB8AC3E}">
        <p14:creationId xmlns:p14="http://schemas.microsoft.com/office/powerpoint/2010/main" val="3412612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000" dirty="0"/>
              <a:t>Caché Objects –&gt; Relational Projections</a:t>
            </a:r>
          </a:p>
        </p:txBody>
      </p:sp>
      <p:sp>
        <p:nvSpPr>
          <p:cNvPr id="2" name="Slide Number Placeholder 1"/>
          <p:cNvSpPr>
            <a:spLocks noGrp="1"/>
          </p:cNvSpPr>
          <p:nvPr>
            <p:ph type="sldNum" sz="quarter" idx="12"/>
          </p:nvPr>
        </p:nvSpPr>
        <p:spPr/>
        <p:txBody>
          <a:bodyPr/>
          <a:lstStyle/>
          <a:p>
            <a:fld id="{6B16CC60-0A6D-B044-9C01-0B5E972F3441}" type="slidenum">
              <a:rPr lang="en-US" smtClean="0"/>
              <a:pPr/>
              <a:t>14</a:t>
            </a:fld>
            <a:endParaRPr lang="en-US" dirty="0"/>
          </a:p>
        </p:txBody>
      </p:sp>
      <p:sp>
        <p:nvSpPr>
          <p:cNvPr id="4" name="Content Placeholder 3"/>
          <p:cNvSpPr>
            <a:spLocks noGrp="1"/>
          </p:cNvSpPr>
          <p:nvPr>
            <p:ph idx="4294967295"/>
          </p:nvPr>
        </p:nvSpPr>
        <p:spPr>
          <a:xfrm>
            <a:off x="412458" y="1524000"/>
            <a:ext cx="7720305" cy="514350"/>
          </a:xfrm>
        </p:spPr>
        <p:txBody>
          <a:bodyPr/>
          <a:lstStyle/>
          <a:p>
            <a:pPr marL="0" indent="0">
              <a:buNone/>
            </a:pPr>
            <a:r>
              <a:rPr lang="en-US" sz="2400" b="1" dirty="0"/>
              <a:t>Object and Relational Database Architecture</a:t>
            </a:r>
          </a:p>
          <a:p>
            <a:pPr marL="0" indent="0">
              <a:buNone/>
            </a:pPr>
            <a:endParaRPr lang="en-US" dirty="0"/>
          </a:p>
        </p:txBody>
      </p:sp>
      <p:grpSp>
        <p:nvGrpSpPr>
          <p:cNvPr id="12" name="Group 11"/>
          <p:cNvGrpSpPr/>
          <p:nvPr/>
        </p:nvGrpSpPr>
        <p:grpSpPr>
          <a:xfrm>
            <a:off x="412458" y="2038203"/>
            <a:ext cx="5433559" cy="2732487"/>
            <a:chOff x="466740" y="2231387"/>
            <a:chExt cx="5433559" cy="2732487"/>
          </a:xfrm>
        </p:grpSpPr>
        <p:sp>
          <p:nvSpPr>
            <p:cNvPr id="5" name="TextBox 4"/>
            <p:cNvSpPr txBox="1"/>
            <p:nvPr/>
          </p:nvSpPr>
          <p:spPr>
            <a:xfrm>
              <a:off x="466740" y="2231387"/>
              <a:ext cx="2694914" cy="2724908"/>
            </a:xfrm>
            <a:prstGeom prst="rect">
              <a:avLst/>
            </a:prstGeom>
            <a:solidFill>
              <a:srgbClr val="FFC000"/>
            </a:solidFill>
          </p:spPr>
          <p:txBody>
            <a:bodyPr vert="horz" wrap="square" lIns="91440" tIns="45720" rIns="91440" bIns="45720" rtlCol="0" anchor="b">
              <a:normAutofit fontScale="92500" lnSpcReduction="20000"/>
            </a:bodyPr>
            <a:lstStyle/>
            <a:p>
              <a:pPr algn="l"/>
              <a:endParaRPr lang="en-US" sz="2800" dirty="0"/>
            </a:p>
            <a:p>
              <a:pPr algn="l"/>
              <a:r>
                <a:rPr lang="en-US" sz="2600" dirty="0">
                  <a:latin typeface="+mn-lt"/>
                </a:rPr>
                <a:t>Object</a:t>
              </a:r>
            </a:p>
            <a:p>
              <a:pPr algn="l"/>
              <a:r>
                <a:rPr lang="en-US" sz="2600" dirty="0">
                  <a:latin typeface="+mn-lt"/>
                </a:rPr>
                <a:t>-----------------------</a:t>
              </a:r>
            </a:p>
            <a:p>
              <a:pPr algn="l"/>
              <a:r>
                <a:rPr lang="en-US" sz="2600" dirty="0">
                  <a:latin typeface="+mn-lt"/>
                </a:rPr>
                <a:t>Class</a:t>
              </a:r>
            </a:p>
            <a:p>
              <a:pPr algn="l"/>
              <a:r>
                <a:rPr lang="en-US" sz="2600" dirty="0">
                  <a:latin typeface="+mn-lt"/>
                </a:rPr>
                <a:t>Object/Instance Properties</a:t>
              </a:r>
            </a:p>
            <a:p>
              <a:pPr algn="l"/>
              <a:r>
                <a:rPr lang="en-US" sz="2600" dirty="0">
                  <a:latin typeface="+mn-lt"/>
                </a:rPr>
                <a:t>Methods</a:t>
              </a:r>
            </a:p>
            <a:p>
              <a:pPr algn="l"/>
              <a:endParaRPr lang="en-US" sz="3600" dirty="0"/>
            </a:p>
          </p:txBody>
        </p:sp>
        <p:sp>
          <p:nvSpPr>
            <p:cNvPr id="6" name="TextBox 5"/>
            <p:cNvSpPr txBox="1"/>
            <p:nvPr/>
          </p:nvSpPr>
          <p:spPr>
            <a:xfrm>
              <a:off x="3421603" y="2238966"/>
              <a:ext cx="2478696" cy="2724908"/>
            </a:xfrm>
            <a:prstGeom prst="rect">
              <a:avLst/>
            </a:prstGeom>
            <a:solidFill>
              <a:srgbClr val="00B0F0"/>
            </a:solidFill>
          </p:spPr>
          <p:txBody>
            <a:bodyPr vert="horz" wrap="square" lIns="91440" tIns="45720" rIns="91440" bIns="45720" rtlCol="0" anchor="b">
              <a:normAutofit fontScale="92500" lnSpcReduction="20000"/>
            </a:bodyPr>
            <a:lstStyle/>
            <a:p>
              <a:pPr algn="l"/>
              <a:endParaRPr lang="en-US" sz="2800" dirty="0"/>
            </a:p>
            <a:p>
              <a:pPr algn="l"/>
              <a:r>
                <a:rPr lang="en-US" sz="2600" dirty="0">
                  <a:latin typeface="+mn-lt"/>
                </a:rPr>
                <a:t>Relational</a:t>
              </a:r>
            </a:p>
            <a:p>
              <a:pPr algn="l"/>
              <a:r>
                <a:rPr lang="en-US" sz="2600" dirty="0">
                  <a:latin typeface="+mn-lt"/>
                </a:rPr>
                <a:t>----------------------</a:t>
              </a:r>
            </a:p>
            <a:p>
              <a:pPr algn="l"/>
              <a:r>
                <a:rPr lang="en-US" sz="2600" dirty="0">
                  <a:latin typeface="+mn-lt"/>
                </a:rPr>
                <a:t>Table</a:t>
              </a:r>
            </a:p>
            <a:p>
              <a:pPr algn="l"/>
              <a:r>
                <a:rPr lang="en-US" sz="2600" dirty="0">
                  <a:latin typeface="+mn-lt"/>
                </a:rPr>
                <a:t>Tuple/Record Column/Field </a:t>
              </a:r>
            </a:p>
            <a:p>
              <a:pPr algn="l"/>
              <a:r>
                <a:rPr lang="en-US" sz="2600" dirty="0">
                  <a:latin typeface="+mn-lt"/>
                </a:rPr>
                <a:t>Stored Proc</a:t>
              </a:r>
            </a:p>
            <a:p>
              <a:pPr algn="l"/>
              <a:endParaRPr lang="en-US" sz="3600" dirty="0"/>
            </a:p>
          </p:txBody>
        </p:sp>
        <p:cxnSp>
          <p:nvCxnSpPr>
            <p:cNvPr id="8" name="Straight Connector 7"/>
            <p:cNvCxnSpPr/>
            <p:nvPr/>
          </p:nvCxnSpPr>
          <p:spPr>
            <a:xfrm>
              <a:off x="3161654" y="3490175"/>
              <a:ext cx="277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1654" y="3848637"/>
              <a:ext cx="277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37933" y="4168462"/>
              <a:ext cx="277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161654" y="4578439"/>
              <a:ext cx="27733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297769" y="2336489"/>
            <a:ext cx="2653048" cy="2048766"/>
          </a:xfrm>
          <a:prstGeom prst="rect">
            <a:avLst/>
          </a:prstGeom>
        </p:spPr>
        <p:txBody>
          <a:bodyPr vert="horz" wrap="square" lIns="91440" tIns="45720" rIns="91440" bIns="45720" rtlCol="0" anchor="b">
            <a:normAutofit/>
          </a:bodyPr>
          <a:lstStyle/>
          <a:p>
            <a:pPr algn="l"/>
            <a:endParaRPr lang="en-US" sz="3600" dirty="0"/>
          </a:p>
        </p:txBody>
      </p:sp>
      <p:sp>
        <p:nvSpPr>
          <p:cNvPr id="14" name="TextBox 13"/>
          <p:cNvSpPr txBox="1"/>
          <p:nvPr/>
        </p:nvSpPr>
        <p:spPr>
          <a:xfrm>
            <a:off x="5832961" y="2068504"/>
            <a:ext cx="4091754" cy="2975019"/>
          </a:xfrm>
          <a:prstGeom prst="rect">
            <a:avLst/>
          </a:prstGeom>
        </p:spPr>
        <p:txBody>
          <a:bodyPr vert="horz" wrap="square" lIns="91440" tIns="45720" rIns="91440" bIns="45720" rtlCol="0" anchor="b">
            <a:normAutofit fontScale="92500" lnSpcReduction="10000"/>
          </a:bodyPr>
          <a:lstStyle/>
          <a:p>
            <a:pPr marL="571500" indent="-571500" algn="l">
              <a:buFont typeface="Wingdings" panose="05000000000000000000" pitchFamily="2" charset="2"/>
              <a:buChar char="Ø"/>
            </a:pPr>
            <a:r>
              <a:rPr lang="en-US" sz="2000" dirty="0">
                <a:latin typeface="+mn-lt"/>
              </a:rPr>
              <a:t>Currently, we use Globals in FileMan format to store data.</a:t>
            </a:r>
          </a:p>
          <a:p>
            <a:pPr marL="571500" indent="-571500" algn="l">
              <a:buFont typeface="Wingdings" panose="05000000000000000000" pitchFamily="2" charset="2"/>
              <a:buChar char="Ø"/>
            </a:pPr>
            <a:endParaRPr lang="en-US" sz="2000" dirty="0">
              <a:latin typeface="+mn-lt"/>
            </a:endParaRPr>
          </a:p>
          <a:p>
            <a:pPr marL="571500" indent="-571500" algn="l">
              <a:buFont typeface="Wingdings" panose="05000000000000000000" pitchFamily="2" charset="2"/>
              <a:buChar char="Ø"/>
            </a:pPr>
            <a:r>
              <a:rPr lang="en-US" sz="2000" dirty="0">
                <a:latin typeface="+mn-lt"/>
              </a:rPr>
              <a:t>Classes use Globals too, but in InterSystems object format to store data.</a:t>
            </a:r>
          </a:p>
          <a:p>
            <a:pPr marL="571500" indent="-571500" algn="l">
              <a:buFont typeface="Wingdings" panose="05000000000000000000" pitchFamily="2" charset="2"/>
              <a:buChar char="Ø"/>
            </a:pPr>
            <a:endParaRPr lang="en-US" sz="2000" dirty="0">
              <a:latin typeface="+mn-lt"/>
            </a:endParaRPr>
          </a:p>
          <a:p>
            <a:pPr marL="571500" indent="-571500" algn="l">
              <a:buFont typeface="Wingdings" panose="05000000000000000000" pitchFamily="2" charset="2"/>
              <a:buChar char="Ø"/>
            </a:pPr>
            <a:r>
              <a:rPr lang="en-US" sz="2000" dirty="0">
                <a:latin typeface="+mn-lt"/>
              </a:rPr>
              <a:t>Classes give you the ability to use SQL to query data instead of writing M code and much more.</a:t>
            </a:r>
          </a:p>
        </p:txBody>
      </p:sp>
      <p:sp>
        <p:nvSpPr>
          <p:cNvPr id="15" name="TextBox 14"/>
          <p:cNvSpPr txBox="1"/>
          <p:nvPr/>
        </p:nvSpPr>
        <p:spPr>
          <a:xfrm>
            <a:off x="329419" y="4707523"/>
            <a:ext cx="3988311" cy="1651805"/>
          </a:xfrm>
          <a:prstGeom prst="rect">
            <a:avLst/>
          </a:prstGeom>
        </p:spPr>
        <p:txBody>
          <a:bodyPr vert="horz" wrap="square" lIns="91440" tIns="45720" rIns="91440" bIns="45720" rtlCol="0" anchor="b">
            <a:noAutofit/>
          </a:bodyPr>
          <a:lstStyle/>
          <a:p>
            <a:r>
              <a:rPr lang="en-US" sz="1000" b="1" dirty="0">
                <a:latin typeface="+mn-lt"/>
              </a:rPr>
              <a:t>Class </a:t>
            </a:r>
            <a:r>
              <a:rPr lang="en-US" sz="1000" b="1" dirty="0" err="1">
                <a:latin typeface="+mn-lt"/>
              </a:rPr>
              <a:t>Demo.MyClass</a:t>
            </a:r>
            <a:r>
              <a:rPr lang="en-US" sz="1000" b="1" dirty="0">
                <a:latin typeface="+mn-lt"/>
              </a:rPr>
              <a:t> Extends %Persistent</a:t>
            </a:r>
          </a:p>
          <a:p>
            <a:r>
              <a:rPr lang="en-US" sz="1000" b="1" dirty="0">
                <a:latin typeface="+mn-lt"/>
              </a:rPr>
              <a:t>{</a:t>
            </a:r>
          </a:p>
          <a:p>
            <a:r>
              <a:rPr lang="en-US" sz="1000" b="1" dirty="0">
                <a:latin typeface="+mn-lt"/>
              </a:rPr>
              <a:t>Property Property1 As %String;</a:t>
            </a:r>
          </a:p>
          <a:p>
            <a:r>
              <a:rPr lang="en-US" sz="1000" b="1" dirty="0">
                <a:latin typeface="+mn-lt"/>
              </a:rPr>
              <a:t>Property Property2 As %Numeric;</a:t>
            </a:r>
          </a:p>
          <a:p>
            <a:endParaRPr lang="en-US" sz="1000" b="1" dirty="0">
              <a:latin typeface="+mn-lt"/>
            </a:endParaRPr>
          </a:p>
          <a:p>
            <a:r>
              <a:rPr lang="en-US" sz="1000" b="1" dirty="0">
                <a:latin typeface="+mn-lt"/>
              </a:rPr>
              <a:t>Method </a:t>
            </a:r>
            <a:r>
              <a:rPr lang="en-US" sz="1000" b="1" dirty="0" err="1">
                <a:latin typeface="+mn-lt"/>
              </a:rPr>
              <a:t>MyMethod</a:t>
            </a:r>
            <a:r>
              <a:rPr lang="en-US" sz="1000" b="1" dirty="0">
                <a:latin typeface="+mn-lt"/>
              </a:rPr>
              <a:t>() As %String</a:t>
            </a:r>
          </a:p>
          <a:p>
            <a:r>
              <a:rPr lang="en-US" sz="1000" b="1" dirty="0">
                <a:latin typeface="+mn-lt"/>
              </a:rPr>
              <a:t>{</a:t>
            </a:r>
          </a:p>
          <a:p>
            <a:r>
              <a:rPr lang="en-US" sz="1000" b="1" dirty="0">
                <a:latin typeface="+mn-lt"/>
              </a:rPr>
              <a:t>  set </a:t>
            </a:r>
            <a:r>
              <a:rPr lang="en-US" sz="1000" b="1" dirty="0" err="1">
                <a:latin typeface="+mn-lt"/>
              </a:rPr>
              <a:t>returnvalue</a:t>
            </a:r>
            <a:r>
              <a:rPr lang="en-US" sz="1000" b="1" dirty="0">
                <a:latin typeface="+mn-lt"/>
              </a:rPr>
              <a:t>=..Property1_..Property2</a:t>
            </a:r>
          </a:p>
          <a:p>
            <a:r>
              <a:rPr lang="en-US" sz="1000" b="1" dirty="0">
                <a:latin typeface="+mn-lt"/>
              </a:rPr>
              <a:t>  quit </a:t>
            </a:r>
            <a:r>
              <a:rPr lang="en-US" sz="1000" b="1" dirty="0" err="1">
                <a:latin typeface="+mn-lt"/>
              </a:rPr>
              <a:t>returnvalue</a:t>
            </a:r>
            <a:endParaRPr lang="en-US" sz="1000" b="1" dirty="0">
              <a:latin typeface="+mn-lt"/>
            </a:endParaRPr>
          </a:p>
          <a:p>
            <a:r>
              <a:rPr lang="en-US" sz="1000" b="1" dirty="0">
                <a:latin typeface="+mn-lt"/>
              </a:rPr>
              <a:t>} }</a:t>
            </a:r>
          </a:p>
        </p:txBody>
      </p:sp>
      <p:sp>
        <p:nvSpPr>
          <p:cNvPr id="16" name="Rectangle 15"/>
          <p:cNvSpPr/>
          <p:nvPr/>
        </p:nvSpPr>
        <p:spPr>
          <a:xfrm>
            <a:off x="979562" y="6276878"/>
            <a:ext cx="5029200" cy="861774"/>
          </a:xfrm>
          <a:prstGeom prst="rect">
            <a:avLst/>
          </a:prstGeom>
        </p:spPr>
        <p:txBody>
          <a:bodyPr>
            <a:spAutoFit/>
          </a:bodyPr>
          <a:lstStyle/>
          <a:p>
            <a:r>
              <a:rPr lang="en-US" sz="1600" dirty="0"/>
              <a:t>^</a:t>
            </a:r>
            <a:r>
              <a:rPr lang="en-US" sz="1600" dirty="0" err="1">
                <a:latin typeface="+mn-lt"/>
              </a:rPr>
              <a:t>Demo.MyClassD</a:t>
            </a:r>
            <a:r>
              <a:rPr lang="en-US" sz="1600" dirty="0">
                <a:latin typeface="+mn-lt"/>
              </a:rPr>
              <a:t>(1)=$</a:t>
            </a:r>
            <a:r>
              <a:rPr lang="en-US" sz="1600" dirty="0" err="1">
                <a:latin typeface="+mn-lt"/>
              </a:rPr>
              <a:t>lb</a:t>
            </a:r>
            <a:r>
              <a:rPr lang="en-US" sz="1600" dirty="0">
                <a:latin typeface="+mn-lt"/>
              </a:rPr>
              <a:t>("","augie",3)</a:t>
            </a:r>
          </a:p>
          <a:p>
            <a:r>
              <a:rPr lang="en-US" sz="1600" dirty="0">
                <a:latin typeface="+mn-lt"/>
              </a:rPr>
              <a:t>               2)=$</a:t>
            </a:r>
            <a:r>
              <a:rPr lang="en-US" sz="1600" dirty="0" err="1">
                <a:latin typeface="+mn-lt"/>
              </a:rPr>
              <a:t>lb</a:t>
            </a:r>
            <a:r>
              <a:rPr lang="en-US" sz="1600" dirty="0">
                <a:latin typeface="+mn-lt"/>
              </a:rPr>
              <a:t>("","Ralph",500)</a:t>
            </a:r>
          </a:p>
          <a:p>
            <a:r>
              <a:rPr lang="en-US" sz="1600" dirty="0">
                <a:latin typeface="+mn-lt"/>
              </a:rPr>
              <a:t>               3)=$</a:t>
            </a:r>
            <a:r>
              <a:rPr lang="en-US" sz="1600" dirty="0" err="1">
                <a:latin typeface="+mn-lt"/>
              </a:rPr>
              <a:t>lb</a:t>
            </a:r>
            <a:r>
              <a:rPr lang="en-US" sz="1600" dirty="0">
                <a:latin typeface="+mn-lt"/>
              </a:rPr>
              <a:t>("","Ted",30)</a:t>
            </a:r>
          </a:p>
        </p:txBody>
      </p:sp>
      <p:sp>
        <p:nvSpPr>
          <p:cNvPr id="17" name="TextBox 16"/>
          <p:cNvSpPr txBox="1"/>
          <p:nvPr/>
        </p:nvSpPr>
        <p:spPr>
          <a:xfrm>
            <a:off x="412458" y="5294243"/>
            <a:ext cx="4120914" cy="855419"/>
          </a:xfrm>
          <a:prstGeom prst="rect">
            <a:avLst/>
          </a:prstGeom>
        </p:spPr>
        <p:txBody>
          <a:bodyPr vert="horz" wrap="square" lIns="91440" tIns="45720" rIns="91440" bIns="45720" rtlCol="0" anchor="b">
            <a:normAutofit/>
          </a:bodyPr>
          <a:lstStyle/>
          <a:p>
            <a:pPr algn="l"/>
            <a:endParaRPr lang="en-US" sz="3600" dirty="0"/>
          </a:p>
        </p:txBody>
      </p:sp>
      <p:sp>
        <p:nvSpPr>
          <p:cNvPr id="18" name="TextBox 17"/>
          <p:cNvSpPr txBox="1"/>
          <p:nvPr/>
        </p:nvSpPr>
        <p:spPr>
          <a:xfrm>
            <a:off x="3107372" y="5294243"/>
            <a:ext cx="2756035" cy="1046455"/>
          </a:xfrm>
          <a:prstGeom prst="rect">
            <a:avLst/>
          </a:prstGeom>
        </p:spPr>
        <p:txBody>
          <a:bodyPr vert="horz" wrap="square" lIns="91440" tIns="45720" rIns="91440" bIns="45720" rtlCol="0" anchor="b">
            <a:normAutofit/>
          </a:bodyPr>
          <a:lstStyle/>
          <a:p>
            <a:pPr algn="l"/>
            <a:endParaRPr lang="en-US" sz="3600" dirty="0"/>
          </a:p>
        </p:txBody>
      </p:sp>
      <p:sp>
        <p:nvSpPr>
          <p:cNvPr id="19" name="Rectangle 18"/>
          <p:cNvSpPr/>
          <p:nvPr/>
        </p:nvSpPr>
        <p:spPr>
          <a:xfrm>
            <a:off x="3750958" y="4882157"/>
            <a:ext cx="2479150" cy="1384995"/>
          </a:xfrm>
          <a:prstGeom prst="rect">
            <a:avLst/>
          </a:prstGeom>
        </p:spPr>
        <p:txBody>
          <a:bodyPr wrap="square">
            <a:spAutoFit/>
          </a:bodyPr>
          <a:lstStyle/>
          <a:p>
            <a:r>
              <a:rPr lang="en-US" sz="1400" dirty="0"/>
              <a:t> ^</a:t>
            </a:r>
            <a:r>
              <a:rPr lang="en-US" sz="1400" dirty="0">
                <a:latin typeface="+mn-lt"/>
              </a:rPr>
              <a:t>DD(3,.01,0)="NAME^"</a:t>
            </a:r>
          </a:p>
          <a:p>
            <a:r>
              <a:rPr lang="en-US" sz="1400" dirty="0">
                <a:latin typeface="+mn-lt"/>
              </a:rPr>
              <a:t>    ^DD(3,1,0)="SEX^"</a:t>
            </a:r>
          </a:p>
          <a:p>
            <a:r>
              <a:rPr lang="en-US" sz="1400" dirty="0">
                <a:latin typeface="+mn-lt"/>
              </a:rPr>
              <a:t>    ^DD(3,2,0)="DOB^"</a:t>
            </a:r>
          </a:p>
          <a:p>
            <a:r>
              <a:rPr lang="en-US" sz="1400" dirty="0">
                <a:latin typeface="+mn-lt"/>
              </a:rPr>
              <a:t>    ^DD(3,3,0)="DEPARTMENT^"</a:t>
            </a:r>
          </a:p>
          <a:p>
            <a:r>
              <a:rPr lang="en-US" sz="1400" dirty="0">
                <a:latin typeface="+mn-lt"/>
              </a:rPr>
              <a:t>    ^DD(3,4,0)="SKILL^"</a:t>
            </a:r>
          </a:p>
        </p:txBody>
      </p:sp>
      <p:sp>
        <p:nvSpPr>
          <p:cNvPr id="20" name="TextBox 19"/>
          <p:cNvSpPr txBox="1"/>
          <p:nvPr/>
        </p:nvSpPr>
        <p:spPr>
          <a:xfrm>
            <a:off x="2582366" y="5321773"/>
            <a:ext cx="911796" cy="254405"/>
          </a:xfrm>
          <a:prstGeom prst="rect">
            <a:avLst/>
          </a:prstGeom>
          <a:solidFill>
            <a:srgbClr val="FFCC00"/>
          </a:solidFill>
        </p:spPr>
        <p:txBody>
          <a:bodyPr vert="horz" wrap="square" lIns="91440" tIns="45720" rIns="91440" bIns="45720" rtlCol="0" anchor="b">
            <a:noAutofit/>
          </a:bodyPr>
          <a:lstStyle/>
          <a:p>
            <a:pPr algn="l"/>
            <a:r>
              <a:rPr lang="en-US" sz="1600" dirty="0">
                <a:latin typeface="+mn-lt"/>
              </a:rPr>
              <a:t>Object</a:t>
            </a:r>
          </a:p>
        </p:txBody>
      </p:sp>
      <p:sp>
        <p:nvSpPr>
          <p:cNvPr id="22" name="TextBox 21"/>
          <p:cNvSpPr txBox="1"/>
          <p:nvPr/>
        </p:nvSpPr>
        <p:spPr>
          <a:xfrm>
            <a:off x="6157374" y="5431870"/>
            <a:ext cx="1561775" cy="318192"/>
          </a:xfrm>
          <a:prstGeom prst="rect">
            <a:avLst/>
          </a:prstGeom>
          <a:solidFill>
            <a:srgbClr val="FFCC00"/>
          </a:solidFill>
        </p:spPr>
        <p:txBody>
          <a:bodyPr vert="horz" wrap="square" lIns="91440" tIns="45720" rIns="91440" bIns="45720" rtlCol="0" anchor="b">
            <a:noAutofit/>
          </a:bodyPr>
          <a:lstStyle/>
          <a:p>
            <a:pPr algn="l"/>
            <a:r>
              <a:rPr lang="en-US" sz="1600" dirty="0" err="1">
                <a:latin typeface="+mn-lt"/>
              </a:rPr>
              <a:t>FileMan</a:t>
            </a:r>
            <a:r>
              <a:rPr lang="en-US" sz="1600" dirty="0">
                <a:latin typeface="+mn-lt"/>
              </a:rPr>
              <a:t> Global</a:t>
            </a:r>
          </a:p>
        </p:txBody>
      </p:sp>
    </p:spTree>
    <p:extLst>
      <p:ext uri="{BB962C8B-B14F-4D97-AF65-F5344CB8AC3E}">
        <p14:creationId xmlns:p14="http://schemas.microsoft.com/office/powerpoint/2010/main" val="1774686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VX130 Characteristics</a:t>
            </a:r>
          </a:p>
        </p:txBody>
      </p:sp>
      <p:sp>
        <p:nvSpPr>
          <p:cNvPr id="4" name="Content Placeholder 3">
            <a:extLst>
              <a:ext uri="{FF2B5EF4-FFF2-40B4-BE49-F238E27FC236}">
                <a16:creationId xmlns:a16="http://schemas.microsoft.com/office/drawing/2014/main" xmlns="" id="{8A88BF1C-428C-4233-AEC2-025B4EA5E45D}"/>
              </a:ext>
            </a:extLst>
          </p:cNvPr>
          <p:cNvSpPr>
            <a:spLocks noGrp="1"/>
          </p:cNvSpPr>
          <p:nvPr>
            <p:ph idx="1"/>
          </p:nvPr>
        </p:nvSpPr>
        <p:spPr/>
        <p:txBody>
          <a:bodyPr/>
          <a:lstStyle/>
          <a:p>
            <a:r>
              <a:rPr lang="en-US" sz="2000" dirty="0"/>
              <a:t>No </a:t>
            </a:r>
            <a:r>
              <a:rPr lang="en-US" sz="2000" dirty="0" err="1"/>
              <a:t>VistA</a:t>
            </a:r>
            <a:r>
              <a:rPr lang="en-US" sz="2000" dirty="0"/>
              <a:t> routines or patches needed.</a:t>
            </a:r>
          </a:p>
          <a:p>
            <a:r>
              <a:rPr lang="en-US" sz="2000" dirty="0"/>
              <a:t>All data dictionary changes are monitored.</a:t>
            </a:r>
          </a:p>
          <a:p>
            <a:r>
              <a:rPr lang="en-US" sz="2000" dirty="0"/>
              <a:t>Shadowed </a:t>
            </a:r>
            <a:r>
              <a:rPr lang="en-US" sz="2000" dirty="0" err="1"/>
              <a:t>VistA</a:t>
            </a:r>
            <a:r>
              <a:rPr lang="en-US" sz="2000" dirty="0"/>
              <a:t> systems are used as data sources; no load is put upon the live patient care machines.</a:t>
            </a:r>
          </a:p>
          <a:p>
            <a:r>
              <a:rPr lang="en-US" sz="2000" dirty="0"/>
              <a:t>Shadow systems aggregate data from many </a:t>
            </a:r>
            <a:r>
              <a:rPr lang="en-US" sz="2000" dirty="0" err="1"/>
              <a:t>VistA</a:t>
            </a:r>
            <a:r>
              <a:rPr lang="en-US" sz="2000" dirty="0"/>
              <a:t> instances to a single instance for processing.</a:t>
            </a:r>
          </a:p>
          <a:p>
            <a:r>
              <a:rPr lang="en-US" sz="2000" dirty="0"/>
              <a:t>CDW Data Model used to store </a:t>
            </a:r>
            <a:r>
              <a:rPr lang="en-US" sz="2000" dirty="0" err="1"/>
              <a:t>VistA</a:t>
            </a:r>
            <a:r>
              <a:rPr lang="en-US" sz="2000" dirty="0"/>
              <a:t> data, vetted by experts over several years.</a:t>
            </a:r>
          </a:p>
          <a:p>
            <a:r>
              <a:rPr lang="en-US" sz="2000" dirty="0"/>
              <a:t>Fields can be added or deleted in the data monitoring/extraction process.  (</a:t>
            </a:r>
            <a:r>
              <a:rPr lang="en-US" sz="2000" dirty="0" err="1"/>
              <a:t>GlobalsToWatch</a:t>
            </a:r>
            <a:r>
              <a:rPr lang="en-US" sz="2000" dirty="0"/>
              <a:t> matches fields to global storage patterns)</a:t>
            </a:r>
          </a:p>
          <a:p>
            <a:r>
              <a:rPr lang="en-US" sz="2000" dirty="0"/>
              <a:t>Extraction Code is autogenerated based on the class/field definitions, so fields can be modified or added quickly.</a:t>
            </a:r>
          </a:p>
          <a:p>
            <a:r>
              <a:rPr lang="en-US" sz="2000" dirty="0"/>
              <a:t>Data retrieval can be done for </a:t>
            </a:r>
            <a:r>
              <a:rPr lang="en-US" sz="2000" dirty="0" err="1"/>
              <a:t>FileMan</a:t>
            </a:r>
            <a:r>
              <a:rPr lang="en-US" sz="2000" dirty="0"/>
              <a:t> or non-</a:t>
            </a:r>
            <a:r>
              <a:rPr lang="en-US" sz="2000" dirty="0" err="1"/>
              <a:t>FileMan</a:t>
            </a:r>
            <a:r>
              <a:rPr lang="en-US" sz="2000" dirty="0"/>
              <a:t> </a:t>
            </a:r>
            <a:r>
              <a:rPr lang="en-US" sz="2000" dirty="0" err="1"/>
              <a:t>globals</a:t>
            </a:r>
            <a:r>
              <a:rPr lang="en-US" sz="2000" dirty="0"/>
              <a:t> </a:t>
            </a:r>
          </a:p>
          <a:p>
            <a:r>
              <a:rPr lang="en-US" sz="2000" dirty="0"/>
              <a:t>A GUI view of the entire system gives an informative status of every </a:t>
            </a:r>
            <a:r>
              <a:rPr lang="en-US" sz="2000" dirty="0" err="1"/>
              <a:t>VistA</a:t>
            </a:r>
            <a:r>
              <a:rPr lang="en-US" sz="2000" dirty="0"/>
              <a:t> VAMC database and the connection state.</a:t>
            </a:r>
          </a:p>
          <a:p>
            <a:pPr marL="0" indent="0">
              <a:buNone/>
            </a:pPr>
            <a:endParaRPr lang="en-US" dirty="0"/>
          </a:p>
        </p:txBody>
      </p:sp>
      <p:sp>
        <p:nvSpPr>
          <p:cNvPr id="2" name="Slide Number Placeholder 1"/>
          <p:cNvSpPr>
            <a:spLocks noGrp="1"/>
          </p:cNvSpPr>
          <p:nvPr>
            <p:ph type="sldNum" sz="quarter" idx="12"/>
          </p:nvPr>
        </p:nvSpPr>
        <p:spPr/>
        <p:txBody>
          <a:bodyPr/>
          <a:lstStyle/>
          <a:p>
            <a:fld id="{6B16CC60-0A6D-B044-9C01-0B5E972F3441}" type="slidenum">
              <a:rPr lang="en-US" smtClean="0"/>
              <a:pPr/>
              <a:t>15</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3837" y="1438813"/>
            <a:ext cx="2063412" cy="853471"/>
          </a:xfrm>
          <a:prstGeom prst="rect">
            <a:avLst/>
          </a:prstGeom>
        </p:spPr>
      </p:pic>
    </p:spTree>
    <p:extLst>
      <p:ext uri="{BB962C8B-B14F-4D97-AF65-F5344CB8AC3E}">
        <p14:creationId xmlns:p14="http://schemas.microsoft.com/office/powerpoint/2010/main" val="2704328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err="1"/>
              <a:t>VistA</a:t>
            </a:r>
            <a:r>
              <a:rPr lang="en-US" sz="4000" dirty="0"/>
              <a:t> Change Management</a:t>
            </a:r>
          </a:p>
        </p:txBody>
      </p:sp>
      <p:sp>
        <p:nvSpPr>
          <p:cNvPr id="4" name="Content Placeholder 3"/>
          <p:cNvSpPr>
            <a:spLocks noGrp="1"/>
          </p:cNvSpPr>
          <p:nvPr>
            <p:ph idx="1"/>
          </p:nvPr>
        </p:nvSpPr>
        <p:spPr/>
        <p:txBody>
          <a:bodyPr/>
          <a:lstStyle/>
          <a:p>
            <a:r>
              <a:rPr lang="en-US" sz="2400" dirty="0"/>
              <a:t>VX130 uses the journal reader mechanism to monitor changes to the </a:t>
            </a:r>
            <a:r>
              <a:rPr lang="en-US" sz="2400" dirty="0" err="1"/>
              <a:t>VistA</a:t>
            </a:r>
            <a:r>
              <a:rPr lang="en-US" sz="2400" dirty="0"/>
              <a:t> data dictionary at each site.  </a:t>
            </a:r>
          </a:p>
          <a:p>
            <a:pPr lvl="1"/>
            <a:r>
              <a:rPr lang="en-US" sz="2400" dirty="0"/>
              <a:t>When a change is made, the corresponding record in a </a:t>
            </a:r>
            <a:r>
              <a:rPr lang="en-US" sz="2400" dirty="0" err="1"/>
              <a:t>Caché</a:t>
            </a:r>
            <a:r>
              <a:rPr lang="en-US" sz="2400" dirty="0"/>
              <a:t> class is updated or removed.</a:t>
            </a:r>
          </a:p>
          <a:p>
            <a:pPr lvl="1"/>
            <a:r>
              <a:rPr lang="en-US" sz="2400" dirty="0"/>
              <a:t>If a field is added, VX130 knows which field was added and when.</a:t>
            </a:r>
          </a:p>
          <a:p>
            <a:pPr lvl="1"/>
            <a:r>
              <a:rPr lang="en-US" sz="2400" dirty="0"/>
              <a:t>If a field type is changed, VX130 knows which field changed and when, as well as what the new field type is.</a:t>
            </a:r>
          </a:p>
          <a:p>
            <a:pPr lvl="1"/>
            <a:r>
              <a:rPr lang="en-US" sz="2400" dirty="0"/>
              <a:t>If a field is removed, VX130 knows which field was removed and when.</a:t>
            </a:r>
          </a:p>
          <a:p>
            <a:r>
              <a:rPr lang="en-US" sz="2400" dirty="0"/>
              <a:t>VX130 can track historical changes since yesterday, or in the last half hour, or in the last month.  </a:t>
            </a:r>
          </a:p>
          <a:p>
            <a:endParaRPr lang="en-US" dirty="0"/>
          </a:p>
        </p:txBody>
      </p:sp>
      <p:sp>
        <p:nvSpPr>
          <p:cNvPr id="2" name="Slide Number Placeholder 1"/>
          <p:cNvSpPr>
            <a:spLocks noGrp="1"/>
          </p:cNvSpPr>
          <p:nvPr>
            <p:ph type="sldNum" sz="quarter" idx="12"/>
          </p:nvPr>
        </p:nvSpPr>
        <p:spPr/>
        <p:txBody>
          <a:bodyPr/>
          <a:lstStyle/>
          <a:p>
            <a:fld id="{6B16CC60-0A6D-B044-9C01-0B5E972F3441}" type="slidenum">
              <a:rPr lang="en-US" smtClean="0"/>
              <a:pPr/>
              <a:t>16</a:t>
            </a:fld>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6062" b="18382"/>
          <a:stretch/>
        </p:blipFill>
        <p:spPr>
          <a:xfrm>
            <a:off x="8235367" y="85549"/>
            <a:ext cx="1409372" cy="1064868"/>
          </a:xfrm>
          <a:prstGeom prst="rect">
            <a:avLst/>
          </a:prstGeom>
        </p:spPr>
      </p:pic>
    </p:spTree>
    <p:extLst>
      <p:ext uri="{BB962C8B-B14F-4D97-AF65-F5344CB8AC3E}">
        <p14:creationId xmlns:p14="http://schemas.microsoft.com/office/powerpoint/2010/main" val="3167498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F38BABB-948E-41EB-B871-9C1B24E8BB7B}"/>
              </a:ext>
            </a:extLst>
          </p:cNvPr>
          <p:cNvSpPr>
            <a:spLocks noGrp="1"/>
          </p:cNvSpPr>
          <p:nvPr>
            <p:ph type="sldNum" sz="quarter" idx="12"/>
          </p:nvPr>
        </p:nvSpPr>
        <p:spPr/>
        <p:txBody>
          <a:bodyPr/>
          <a:lstStyle/>
          <a:p>
            <a:fld id="{6B16CC60-0A6D-B044-9C01-0B5E972F3441}" type="slidenum">
              <a:rPr lang="en-US" smtClean="0"/>
              <a:pPr/>
              <a:t>17</a:t>
            </a:fld>
            <a:endParaRPr lang="en-US" dirty="0"/>
          </a:p>
        </p:txBody>
      </p:sp>
      <p:sp>
        <p:nvSpPr>
          <p:cNvPr id="3" name="Title 2">
            <a:extLst>
              <a:ext uri="{FF2B5EF4-FFF2-40B4-BE49-F238E27FC236}">
                <a16:creationId xmlns:a16="http://schemas.microsoft.com/office/drawing/2014/main" xmlns="" id="{174807FA-B269-4CD9-BF2B-E26ECF786441}"/>
              </a:ext>
            </a:extLst>
          </p:cNvPr>
          <p:cNvSpPr>
            <a:spLocks noGrp="1"/>
          </p:cNvSpPr>
          <p:nvPr>
            <p:ph type="title"/>
          </p:nvPr>
        </p:nvSpPr>
        <p:spPr/>
        <p:txBody>
          <a:bodyPr>
            <a:normAutofit fontScale="90000"/>
          </a:bodyPr>
          <a:lstStyle/>
          <a:p>
            <a:r>
              <a:rPr lang="en-US" dirty="0"/>
              <a:t>Tracks all Changes to VistA Data Dictionary</a:t>
            </a:r>
          </a:p>
        </p:txBody>
      </p:sp>
      <p:sp>
        <p:nvSpPr>
          <p:cNvPr id="4" name="Content Placeholder 3">
            <a:extLst>
              <a:ext uri="{FF2B5EF4-FFF2-40B4-BE49-F238E27FC236}">
                <a16:creationId xmlns:a16="http://schemas.microsoft.com/office/drawing/2014/main" xmlns="" id="{B59F6119-F7D3-4520-BE4B-C3D5EA61B2A1}"/>
              </a:ext>
            </a:extLst>
          </p:cNvPr>
          <p:cNvSpPr>
            <a:spLocks noGrp="1"/>
          </p:cNvSpPr>
          <p:nvPr>
            <p:ph idx="4294967295"/>
          </p:nvPr>
        </p:nvSpPr>
        <p:spPr>
          <a:xfrm>
            <a:off x="632143" y="1609328"/>
            <a:ext cx="9426257" cy="3834474"/>
          </a:xfrm>
          <a:prstGeom prst="rect">
            <a:avLst/>
          </a:prstGeom>
        </p:spPr>
        <p:txBody>
          <a:bodyPr/>
          <a:lstStyle/>
          <a:p>
            <a:pPr marL="0" indent="0">
              <a:buNone/>
            </a:pPr>
            <a:r>
              <a:rPr lang="en-US" dirty="0"/>
              <a:t>VX130 uses the journal reader mechanism to monitor changes to the VistA data dictionary at each site.  </a:t>
            </a:r>
          </a:p>
          <a:p>
            <a:pPr lvl="1"/>
            <a:r>
              <a:rPr lang="en-US" sz="2400" dirty="0"/>
              <a:t>When a change is made, the corresponding record in a Caché class is updated or removed.</a:t>
            </a:r>
          </a:p>
          <a:p>
            <a:pPr lvl="1"/>
            <a:r>
              <a:rPr lang="en-US" sz="2400" dirty="0"/>
              <a:t>If a field is added, VX130 knows which field was added and when.</a:t>
            </a:r>
          </a:p>
          <a:p>
            <a:pPr lvl="1"/>
            <a:r>
              <a:rPr lang="en-US" sz="2400" dirty="0"/>
              <a:t>If a field type is changed, VX130 knows which field changed and when,</a:t>
            </a:r>
            <a:br>
              <a:rPr lang="en-US" sz="2400" dirty="0"/>
            </a:br>
            <a:r>
              <a:rPr lang="en-US" sz="2400" dirty="0"/>
              <a:t>as well as what the new field type is.</a:t>
            </a:r>
          </a:p>
          <a:p>
            <a:pPr lvl="1"/>
            <a:r>
              <a:rPr lang="en-US" sz="2400" dirty="0"/>
              <a:t>If a field is removed, VX130 knows which field was removed and when.</a:t>
            </a:r>
          </a:p>
          <a:p>
            <a:pPr lvl="1"/>
            <a:r>
              <a:rPr lang="en-US" sz="2000" dirty="0"/>
              <a:t>VX130 can track changes since yesterday, or in the last half hour, or in the last month.</a:t>
            </a:r>
          </a:p>
          <a:p>
            <a:endParaRPr lang="en-US" sz="2400" dirty="0"/>
          </a:p>
        </p:txBody>
      </p:sp>
    </p:spTree>
    <p:extLst>
      <p:ext uri="{BB962C8B-B14F-4D97-AF65-F5344CB8AC3E}">
        <p14:creationId xmlns:p14="http://schemas.microsoft.com/office/powerpoint/2010/main" val="156673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76FF737-5F76-4C85-857D-BCFBAAD6283A}"/>
              </a:ext>
            </a:extLst>
          </p:cNvPr>
          <p:cNvSpPr>
            <a:spLocks noGrp="1"/>
          </p:cNvSpPr>
          <p:nvPr>
            <p:ph type="sldNum" sz="quarter" idx="12"/>
          </p:nvPr>
        </p:nvSpPr>
        <p:spPr/>
        <p:txBody>
          <a:bodyPr/>
          <a:lstStyle/>
          <a:p>
            <a:fld id="{6B16CC60-0A6D-B044-9C01-0B5E972F3441}" type="slidenum">
              <a:rPr lang="en-US" smtClean="0"/>
              <a:pPr/>
              <a:t>18</a:t>
            </a:fld>
            <a:endParaRPr lang="en-US" dirty="0"/>
          </a:p>
        </p:txBody>
      </p:sp>
      <p:sp>
        <p:nvSpPr>
          <p:cNvPr id="3" name="Title 2">
            <a:extLst>
              <a:ext uri="{FF2B5EF4-FFF2-40B4-BE49-F238E27FC236}">
                <a16:creationId xmlns:a16="http://schemas.microsoft.com/office/drawing/2014/main" xmlns="" id="{67DBF89B-8FED-4820-A10B-F9AD397063B4}"/>
              </a:ext>
            </a:extLst>
          </p:cNvPr>
          <p:cNvSpPr>
            <a:spLocks noGrp="1"/>
          </p:cNvSpPr>
          <p:nvPr>
            <p:ph type="title"/>
          </p:nvPr>
        </p:nvSpPr>
        <p:spPr/>
        <p:txBody>
          <a:bodyPr>
            <a:normAutofit/>
          </a:bodyPr>
          <a:lstStyle/>
          <a:p>
            <a:r>
              <a:rPr lang="en-US" dirty="0"/>
              <a:t>Maintains Data Element Mapping</a:t>
            </a:r>
          </a:p>
        </p:txBody>
      </p:sp>
      <p:sp>
        <p:nvSpPr>
          <p:cNvPr id="4" name="Content Placeholder 3">
            <a:extLst>
              <a:ext uri="{FF2B5EF4-FFF2-40B4-BE49-F238E27FC236}">
                <a16:creationId xmlns:a16="http://schemas.microsoft.com/office/drawing/2014/main" xmlns="" id="{6ED44355-EE95-4A2A-9473-625C65E231D4}"/>
              </a:ext>
            </a:extLst>
          </p:cNvPr>
          <p:cNvSpPr>
            <a:spLocks noGrp="1"/>
          </p:cNvSpPr>
          <p:nvPr>
            <p:ph idx="4294967295"/>
          </p:nvPr>
        </p:nvSpPr>
        <p:spPr>
          <a:xfrm>
            <a:off x="779710" y="1607129"/>
            <a:ext cx="8505965" cy="3834474"/>
          </a:xfrm>
          <a:prstGeom prst="rect">
            <a:avLst/>
          </a:prstGeom>
        </p:spPr>
        <p:txBody>
          <a:bodyPr/>
          <a:lstStyle/>
          <a:p>
            <a:r>
              <a:rPr lang="en-US" sz="2400" dirty="0"/>
              <a:t>VX130 maintains a one-to-one mapping of each and every monitored data element in an attribute map.</a:t>
            </a:r>
          </a:p>
          <a:p>
            <a:r>
              <a:rPr lang="en-US" sz="2400" dirty="0"/>
              <a:t>Each version of every table has an attribute mapping of</a:t>
            </a:r>
            <a:br>
              <a:rPr lang="en-US" sz="2400" dirty="0"/>
            </a:br>
            <a:r>
              <a:rPr lang="en-US" sz="2400" dirty="0"/>
              <a:t>table name/column (or class/property) to VistA file/field.</a:t>
            </a:r>
          </a:p>
          <a:p>
            <a:r>
              <a:rPr lang="en-US" sz="2400" dirty="0"/>
              <a:t>Using the attribute map and the data dictionary information, VX130 can determine exactly which tables and which columns (classes/properties) are affected by a change in the data dictionary.</a:t>
            </a:r>
          </a:p>
          <a:p>
            <a:r>
              <a:rPr lang="en-US" sz="2400" dirty="0"/>
              <a:t>Using that information VX130 can:</a:t>
            </a:r>
          </a:p>
          <a:p>
            <a:pPr lvl="1"/>
            <a:r>
              <a:rPr lang="en-US" sz="2000" dirty="0"/>
              <a:t>Re-version a new table to pick up the newly added field(s) by adding them to the attribute map.</a:t>
            </a:r>
            <a:br>
              <a:rPr lang="en-US" sz="2000" dirty="0"/>
            </a:br>
            <a:r>
              <a:rPr lang="en-US" sz="2000" dirty="0"/>
              <a:t>OR</a:t>
            </a:r>
          </a:p>
          <a:p>
            <a:pPr lvl="1"/>
            <a:r>
              <a:rPr lang="en-US" sz="2000" dirty="0"/>
              <a:t>Recompile (much like a compiled print template works in FileMan).</a:t>
            </a:r>
          </a:p>
          <a:p>
            <a:endParaRPr lang="en-US" dirty="0"/>
          </a:p>
        </p:txBody>
      </p:sp>
    </p:spTree>
    <p:extLst>
      <p:ext uri="{BB962C8B-B14F-4D97-AF65-F5344CB8AC3E}">
        <p14:creationId xmlns:p14="http://schemas.microsoft.com/office/powerpoint/2010/main" val="365467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3AC6E3B-A7EF-4F4C-8F52-C1667A1DAE08}"/>
              </a:ext>
            </a:extLst>
          </p:cNvPr>
          <p:cNvSpPr>
            <a:spLocks noGrp="1"/>
          </p:cNvSpPr>
          <p:nvPr>
            <p:ph type="sldNum" sz="quarter" idx="12"/>
          </p:nvPr>
        </p:nvSpPr>
        <p:spPr/>
        <p:txBody>
          <a:bodyPr/>
          <a:lstStyle/>
          <a:p>
            <a:fld id="{6B16CC60-0A6D-B044-9C01-0B5E972F3441}" type="slidenum">
              <a:rPr lang="en-US" smtClean="0"/>
              <a:pPr/>
              <a:t>19</a:t>
            </a:fld>
            <a:endParaRPr lang="en-US" dirty="0"/>
          </a:p>
        </p:txBody>
      </p:sp>
      <p:sp>
        <p:nvSpPr>
          <p:cNvPr id="3" name="Title 2">
            <a:extLst>
              <a:ext uri="{FF2B5EF4-FFF2-40B4-BE49-F238E27FC236}">
                <a16:creationId xmlns:a16="http://schemas.microsoft.com/office/drawing/2014/main" xmlns="" id="{CB060AD3-D7D7-49AB-AF5C-12D07D25D565}"/>
              </a:ext>
            </a:extLst>
          </p:cNvPr>
          <p:cNvSpPr>
            <a:spLocks noGrp="1"/>
          </p:cNvSpPr>
          <p:nvPr>
            <p:ph type="title"/>
          </p:nvPr>
        </p:nvSpPr>
        <p:spPr/>
        <p:txBody>
          <a:bodyPr>
            <a:normAutofit fontScale="90000"/>
          </a:bodyPr>
          <a:lstStyle/>
          <a:p>
            <a:r>
              <a:rPr lang="en-US" dirty="0"/>
              <a:t>Tracks all Changes to Maintained Records</a:t>
            </a:r>
          </a:p>
        </p:txBody>
      </p:sp>
      <p:sp>
        <p:nvSpPr>
          <p:cNvPr id="4" name="Content Placeholder 3">
            <a:extLst>
              <a:ext uri="{FF2B5EF4-FFF2-40B4-BE49-F238E27FC236}">
                <a16:creationId xmlns:a16="http://schemas.microsoft.com/office/drawing/2014/main" xmlns="" id="{E035897F-34D0-4D59-950C-E8E61B6A6AA5}"/>
              </a:ext>
            </a:extLst>
          </p:cNvPr>
          <p:cNvSpPr>
            <a:spLocks noGrp="1"/>
          </p:cNvSpPr>
          <p:nvPr>
            <p:ph idx="4294967295"/>
          </p:nvPr>
        </p:nvSpPr>
        <p:spPr>
          <a:xfrm>
            <a:off x="632143" y="1783899"/>
            <a:ext cx="8505965" cy="3834474"/>
          </a:xfrm>
          <a:prstGeom prst="rect">
            <a:avLst/>
          </a:prstGeom>
        </p:spPr>
        <p:txBody>
          <a:bodyPr/>
          <a:lstStyle/>
          <a:p>
            <a:r>
              <a:rPr lang="en-US" sz="2400" dirty="0"/>
              <a:t>The journal reader process knows what globals VX130 is tracking and the characteristics of those globals.</a:t>
            </a:r>
          </a:p>
          <a:p>
            <a:r>
              <a:rPr lang="en-US" sz="2400" dirty="0"/>
              <a:t>When changes are made on the VistA system, they flow through to the shadow via the journal file and VX130 knows what records need to be checked for changes.</a:t>
            </a:r>
          </a:p>
          <a:p>
            <a:r>
              <a:rPr lang="en-US" sz="2400" dirty="0"/>
              <a:t>Whenever a change is made to a tracked data element, VX130 sets three properties of that Caché object:</a:t>
            </a:r>
          </a:p>
          <a:p>
            <a:pPr lvl="1"/>
            <a:r>
              <a:rPr lang="en-US" sz="2400" dirty="0">
                <a:solidFill>
                  <a:srgbClr val="003F72"/>
                </a:solidFill>
              </a:rPr>
              <a:t>VistaCreateDate</a:t>
            </a:r>
            <a:r>
              <a:rPr lang="en-US" sz="2400" dirty="0"/>
              <a:t> – date a record is created on the VistA system.</a:t>
            </a:r>
          </a:p>
          <a:p>
            <a:pPr lvl="1"/>
            <a:r>
              <a:rPr lang="en-US" sz="2400" dirty="0">
                <a:solidFill>
                  <a:srgbClr val="003F72"/>
                </a:solidFill>
              </a:rPr>
              <a:t>VistaEditDate</a:t>
            </a:r>
            <a:r>
              <a:rPr lang="en-US" sz="2400" dirty="0"/>
              <a:t> – date a record is updated or deleted on the VistA system.</a:t>
            </a:r>
          </a:p>
          <a:p>
            <a:pPr lvl="1"/>
            <a:r>
              <a:rPr lang="en-US" sz="2400" dirty="0">
                <a:solidFill>
                  <a:srgbClr val="003F72"/>
                </a:solidFill>
              </a:rPr>
              <a:t>OpCode</a:t>
            </a:r>
            <a:r>
              <a:rPr lang="en-US" sz="2400" dirty="0"/>
              <a:t> – a flag that indicates if a record was deleted on the VistA system.</a:t>
            </a:r>
          </a:p>
          <a:p>
            <a:endParaRPr lang="en-US" sz="2400" dirty="0"/>
          </a:p>
        </p:txBody>
      </p:sp>
    </p:spTree>
    <p:extLst>
      <p:ext uri="{BB962C8B-B14F-4D97-AF65-F5344CB8AC3E}">
        <p14:creationId xmlns:p14="http://schemas.microsoft.com/office/powerpoint/2010/main" val="149923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FF7DC79-67F0-44D2-8AB5-F71C6A0AD997}"/>
              </a:ext>
            </a:extLst>
          </p:cNvPr>
          <p:cNvSpPr>
            <a:spLocks noGrp="1"/>
          </p:cNvSpPr>
          <p:nvPr>
            <p:ph type="title"/>
          </p:nvPr>
        </p:nvSpPr>
        <p:spPr/>
        <p:txBody>
          <a:bodyPr/>
          <a:lstStyle/>
          <a:p>
            <a:r>
              <a:rPr lang="en-US" sz="4000" dirty="0"/>
              <a:t>Data Migration Objectives</a:t>
            </a:r>
          </a:p>
        </p:txBody>
      </p:sp>
      <p:sp>
        <p:nvSpPr>
          <p:cNvPr id="2" name="Slide Number Placeholder 1">
            <a:extLst>
              <a:ext uri="{FF2B5EF4-FFF2-40B4-BE49-F238E27FC236}">
                <a16:creationId xmlns:a16="http://schemas.microsoft.com/office/drawing/2014/main" xmlns="" id="{507D2186-06AB-4646-AEC3-10C6D39A7CE7}"/>
              </a:ext>
            </a:extLst>
          </p:cNvPr>
          <p:cNvSpPr>
            <a:spLocks noGrp="1"/>
          </p:cNvSpPr>
          <p:nvPr>
            <p:ph type="sldNum" sz="quarter" idx="12"/>
          </p:nvPr>
        </p:nvSpPr>
        <p:spPr/>
        <p:txBody>
          <a:bodyPr/>
          <a:lstStyle/>
          <a:p>
            <a:fld id="{6B16CC60-0A6D-B044-9C01-0B5E972F3441}" type="slidenum">
              <a:rPr lang="en-US" smtClean="0"/>
              <a:pPr/>
              <a:t>2</a:t>
            </a:fld>
            <a:endParaRPr lang="en-US" dirty="0"/>
          </a:p>
        </p:txBody>
      </p:sp>
      <p:sp>
        <p:nvSpPr>
          <p:cNvPr id="5" name="Content Placeholder 3">
            <a:extLst>
              <a:ext uri="{FF2B5EF4-FFF2-40B4-BE49-F238E27FC236}">
                <a16:creationId xmlns:a16="http://schemas.microsoft.com/office/drawing/2014/main" xmlns="" id="{C6DEBA29-1736-4E5D-A0BB-5E2DB80AC561}"/>
              </a:ext>
            </a:extLst>
          </p:cNvPr>
          <p:cNvSpPr txBox="1">
            <a:spLocks/>
          </p:cNvSpPr>
          <p:nvPr/>
        </p:nvSpPr>
        <p:spPr>
          <a:xfrm>
            <a:off x="609990" y="1640711"/>
            <a:ext cx="9192696" cy="1208859"/>
          </a:xfrm>
          <a:prstGeom prst="rect">
            <a:avLst/>
          </a:prstGeom>
        </p:spPr>
        <p:txBody>
          <a:bodyPr/>
          <a:lst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marL="0" indent="0">
              <a:buFont typeface="Arial" panose="020B0604020202020204" pitchFamily="34" charset="0"/>
              <a:buNone/>
            </a:pPr>
            <a:r>
              <a:rPr lang="en-US" sz="2000" b="1" i="1" dirty="0"/>
              <a:t>Migrate key VA clinical, administrative, and financial data to Cerner in support of the Electronic Health Record Modernization (EHRM) effort to ensure the right data is available at the right time for Point of Care.  </a:t>
            </a:r>
          </a:p>
        </p:txBody>
      </p:sp>
      <p:sp>
        <p:nvSpPr>
          <p:cNvPr id="7" name="Rectangle 6">
            <a:extLst>
              <a:ext uri="{FF2B5EF4-FFF2-40B4-BE49-F238E27FC236}">
                <a16:creationId xmlns:a16="http://schemas.microsoft.com/office/drawing/2014/main" xmlns="" id="{02821EA6-1DA7-4928-A137-360B6093A567}"/>
              </a:ext>
            </a:extLst>
          </p:cNvPr>
          <p:cNvSpPr/>
          <p:nvPr/>
        </p:nvSpPr>
        <p:spPr>
          <a:xfrm>
            <a:off x="1032378" y="3155280"/>
            <a:ext cx="8768313" cy="3785652"/>
          </a:xfrm>
          <a:prstGeom prst="rect">
            <a:avLst/>
          </a:prstGeom>
        </p:spPr>
        <p:txBody>
          <a:bodyPr wrap="square">
            <a:spAutoFit/>
          </a:bodyPr>
          <a:lstStyle/>
          <a:p>
            <a:pPr marL="342900" lvl="0" indent="-342900">
              <a:buFont typeface="+mj-lt"/>
              <a:buAutoNum type="arabicPeriod"/>
            </a:pPr>
            <a:r>
              <a:rPr lang="en-US" sz="2000" dirty="0">
                <a:latin typeface="+mn-lt"/>
              </a:rPr>
              <a:t>To migrate </a:t>
            </a:r>
            <a:r>
              <a:rPr lang="en-US" sz="2000" dirty="0" err="1">
                <a:latin typeface="+mn-lt"/>
              </a:rPr>
              <a:t>VistA</a:t>
            </a:r>
            <a:r>
              <a:rPr lang="en-US" sz="2000" dirty="0">
                <a:latin typeface="+mn-lt"/>
              </a:rPr>
              <a:t> data directly from the 130 </a:t>
            </a:r>
            <a:r>
              <a:rPr lang="en-US" sz="2000" dirty="0" err="1">
                <a:latin typeface="+mn-lt"/>
              </a:rPr>
              <a:t>VistAs</a:t>
            </a:r>
            <a:r>
              <a:rPr lang="en-US" sz="2000" dirty="0">
                <a:latin typeface="+mn-lt"/>
              </a:rPr>
              <a:t> , identified and prioritized by the Clinical Councils, to Cerner </a:t>
            </a:r>
            <a:r>
              <a:rPr lang="en-US" sz="2000" dirty="0" err="1">
                <a:latin typeface="+mn-lt"/>
              </a:rPr>
              <a:t>HealtheIntent</a:t>
            </a:r>
            <a:r>
              <a:rPr lang="en-US" sz="2000" dirty="0">
                <a:latin typeface="+mn-lt"/>
              </a:rPr>
              <a:t> API (VA Responsibility), then to </a:t>
            </a:r>
            <a:r>
              <a:rPr lang="en-US" sz="2000" dirty="0" err="1">
                <a:latin typeface="+mn-lt"/>
              </a:rPr>
              <a:t>HealtheIntent</a:t>
            </a:r>
            <a:r>
              <a:rPr lang="en-US" sz="2000" dirty="0">
                <a:latin typeface="+mn-lt"/>
              </a:rPr>
              <a:t> and subsequently to the Millennium (Cerner Responsibility) EHR prior to IOC.</a:t>
            </a:r>
          </a:p>
          <a:p>
            <a:pPr marL="228600" lvl="0" indent="-228600">
              <a:buFont typeface="+mj-lt"/>
              <a:buAutoNum type="arabicPeriod"/>
            </a:pPr>
            <a:endParaRPr lang="en-US" sz="2000" dirty="0">
              <a:latin typeface="+mn-lt"/>
            </a:endParaRPr>
          </a:p>
          <a:p>
            <a:pPr marL="342900" lvl="0" indent="-342900">
              <a:buFont typeface="+mj-lt"/>
              <a:buAutoNum type="arabicPeriod"/>
            </a:pPr>
            <a:r>
              <a:rPr lang="en-US" sz="2000" dirty="0">
                <a:latin typeface="+mn-lt"/>
              </a:rPr>
              <a:t>All </a:t>
            </a:r>
            <a:r>
              <a:rPr lang="en-US" sz="2000" dirty="0" err="1">
                <a:latin typeface="+mn-lt"/>
              </a:rPr>
              <a:t>VistA</a:t>
            </a:r>
            <a:r>
              <a:rPr lang="en-US" sz="2000" dirty="0">
                <a:latin typeface="+mn-lt"/>
              </a:rPr>
              <a:t> data domains identified for IOC will be migrated to </a:t>
            </a:r>
            <a:r>
              <a:rPr lang="en-US" sz="2000" dirty="0" err="1">
                <a:latin typeface="+mn-lt"/>
              </a:rPr>
              <a:t>HealtheIntent</a:t>
            </a:r>
            <a:r>
              <a:rPr lang="en-US" sz="2000" dirty="0">
                <a:latin typeface="+mn-lt"/>
              </a:rPr>
              <a:t>.  A portion of that data will be identified by the clinical councils to make up the longitudinal health record.</a:t>
            </a:r>
          </a:p>
          <a:p>
            <a:pPr marL="228600" lvl="0" indent="-228600">
              <a:buFont typeface="+mj-lt"/>
              <a:buAutoNum type="arabicPeriod"/>
            </a:pPr>
            <a:endParaRPr lang="en-US" sz="2000" dirty="0">
              <a:latin typeface="+mn-lt"/>
            </a:endParaRPr>
          </a:p>
          <a:p>
            <a:pPr marL="342900" lvl="0" indent="-342900">
              <a:buFont typeface="+mj-lt"/>
              <a:buAutoNum type="arabicPeriod"/>
            </a:pPr>
            <a:r>
              <a:rPr lang="en-US" sz="2000" dirty="0">
                <a:latin typeface="+mn-lt"/>
              </a:rPr>
              <a:t>Not all longitudinal health record data will be migrated to Millennium; the clinical councils will determine what data is migrated into Millennium.    </a:t>
            </a:r>
          </a:p>
        </p:txBody>
      </p:sp>
      <p:sp>
        <p:nvSpPr>
          <p:cNvPr id="9" name="TextBox 8">
            <a:extLst>
              <a:ext uri="{FF2B5EF4-FFF2-40B4-BE49-F238E27FC236}">
                <a16:creationId xmlns:a16="http://schemas.microsoft.com/office/drawing/2014/main" xmlns="" id="{8A7F425B-C6BE-4702-A937-C705BB23EBEF}"/>
              </a:ext>
            </a:extLst>
          </p:cNvPr>
          <p:cNvSpPr txBox="1"/>
          <p:nvPr/>
        </p:nvSpPr>
        <p:spPr>
          <a:xfrm>
            <a:off x="169138" y="3177943"/>
            <a:ext cx="880113" cy="400110"/>
          </a:xfrm>
          <a:prstGeom prst="rect">
            <a:avLst/>
          </a:prstGeom>
          <a:noFill/>
        </p:spPr>
        <p:txBody>
          <a:bodyPr wrap="none" rtlCol="0">
            <a:spAutoFit/>
          </a:bodyPr>
          <a:lstStyle/>
          <a:p>
            <a:r>
              <a:rPr lang="en-US" sz="2000" b="1" dirty="0">
                <a:solidFill>
                  <a:srgbClr val="FF0000"/>
                </a:solidFill>
                <a:latin typeface="+mn-lt"/>
              </a:rPr>
              <a:t>WHAT</a:t>
            </a:r>
          </a:p>
        </p:txBody>
      </p:sp>
      <p:cxnSp>
        <p:nvCxnSpPr>
          <p:cNvPr id="14" name="Straight Connector 13">
            <a:extLst>
              <a:ext uri="{FF2B5EF4-FFF2-40B4-BE49-F238E27FC236}">
                <a16:creationId xmlns:a16="http://schemas.microsoft.com/office/drawing/2014/main" xmlns="" id="{C2B90615-688B-4664-977C-735AEAD3C181}"/>
              </a:ext>
            </a:extLst>
          </p:cNvPr>
          <p:cNvCxnSpPr>
            <a:cxnSpLocks/>
          </p:cNvCxnSpPr>
          <p:nvPr/>
        </p:nvCxnSpPr>
        <p:spPr>
          <a:xfrm>
            <a:off x="424864" y="6927754"/>
            <a:ext cx="92086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F5E6891-61BF-4535-A103-C611118A2E41}"/>
              </a:ext>
            </a:extLst>
          </p:cNvPr>
          <p:cNvCxnSpPr>
            <a:cxnSpLocks/>
          </p:cNvCxnSpPr>
          <p:nvPr/>
        </p:nvCxnSpPr>
        <p:spPr>
          <a:xfrm>
            <a:off x="333747" y="3060155"/>
            <a:ext cx="92364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77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BA8FDEB-589F-45A6-8113-0BE496B9C33E}"/>
              </a:ext>
            </a:extLst>
          </p:cNvPr>
          <p:cNvSpPr>
            <a:spLocks noGrp="1"/>
          </p:cNvSpPr>
          <p:nvPr>
            <p:ph type="sldNum" sz="quarter" idx="12"/>
          </p:nvPr>
        </p:nvSpPr>
        <p:spPr/>
        <p:txBody>
          <a:bodyPr/>
          <a:lstStyle/>
          <a:p>
            <a:fld id="{6B16CC60-0A6D-B044-9C01-0B5E972F3441}" type="slidenum">
              <a:rPr lang="en-US" smtClean="0"/>
              <a:pPr/>
              <a:t>20</a:t>
            </a:fld>
            <a:endParaRPr lang="en-US" dirty="0"/>
          </a:p>
        </p:txBody>
      </p:sp>
      <p:sp>
        <p:nvSpPr>
          <p:cNvPr id="3" name="Title 2">
            <a:extLst>
              <a:ext uri="{FF2B5EF4-FFF2-40B4-BE49-F238E27FC236}">
                <a16:creationId xmlns:a16="http://schemas.microsoft.com/office/drawing/2014/main" xmlns="" id="{BF70E164-82A4-443E-821C-8583BAF4186A}"/>
              </a:ext>
            </a:extLst>
          </p:cNvPr>
          <p:cNvSpPr>
            <a:spLocks noGrp="1"/>
          </p:cNvSpPr>
          <p:nvPr>
            <p:ph type="title"/>
          </p:nvPr>
        </p:nvSpPr>
        <p:spPr/>
        <p:txBody>
          <a:bodyPr>
            <a:normAutofit fontScale="90000"/>
          </a:bodyPr>
          <a:lstStyle/>
          <a:p>
            <a:r>
              <a:rPr lang="en-US" dirty="0"/>
              <a:t>VX130 Journal File </a:t>
            </a:r>
            <a:r>
              <a:rPr lang="en-US" dirty="0" smtClean="0"/>
              <a:t>and</a:t>
            </a:r>
            <a:br>
              <a:rPr lang="en-US" dirty="0" smtClean="0"/>
            </a:br>
            <a:r>
              <a:rPr lang="en-US" dirty="0" smtClean="0"/>
              <a:t> </a:t>
            </a:r>
            <a:r>
              <a:rPr lang="en-US" dirty="0"/>
              <a:t>Journal Reader Details</a:t>
            </a:r>
          </a:p>
        </p:txBody>
      </p:sp>
      <p:sp>
        <p:nvSpPr>
          <p:cNvPr id="4" name="Content Placeholder 3">
            <a:extLst>
              <a:ext uri="{FF2B5EF4-FFF2-40B4-BE49-F238E27FC236}">
                <a16:creationId xmlns:a16="http://schemas.microsoft.com/office/drawing/2014/main" xmlns="" id="{28689806-FB15-4618-AD80-494365A9722B}"/>
              </a:ext>
            </a:extLst>
          </p:cNvPr>
          <p:cNvSpPr>
            <a:spLocks noGrp="1"/>
          </p:cNvSpPr>
          <p:nvPr>
            <p:ph idx="4294967295"/>
          </p:nvPr>
        </p:nvSpPr>
        <p:spPr>
          <a:xfrm>
            <a:off x="779710" y="1737151"/>
            <a:ext cx="8749301" cy="3834474"/>
          </a:xfrm>
          <a:prstGeom prst="rect">
            <a:avLst/>
          </a:prstGeom>
        </p:spPr>
        <p:txBody>
          <a:bodyPr/>
          <a:lstStyle/>
          <a:p>
            <a:r>
              <a:rPr lang="en-US" sz="2400" dirty="0"/>
              <a:t>Journal files record Set/Kill commands on the VistA </a:t>
            </a:r>
            <a:r>
              <a:rPr lang="en-US" sz="2400" dirty="0" err="1"/>
              <a:t>globals</a:t>
            </a:r>
            <a:r>
              <a:rPr lang="en-US" sz="2400" dirty="0"/>
              <a:t> </a:t>
            </a:r>
            <a:r>
              <a:rPr lang="en-US" sz="2400" dirty="0" smtClean="0"/>
              <a:t>(</a:t>
            </a:r>
            <a:r>
              <a:rPr lang="en-US" sz="2400" dirty="0" smtClean="0"/>
              <a:t>Logs</a:t>
            </a:r>
            <a:r>
              <a:rPr lang="en-US" sz="2400" dirty="0" smtClean="0"/>
              <a:t> </a:t>
            </a:r>
            <a:r>
              <a:rPr lang="en-US" sz="2400" dirty="0"/>
              <a:t>for </a:t>
            </a:r>
            <a:r>
              <a:rPr lang="en-US" sz="2400" dirty="0" err="1"/>
              <a:t>VistA</a:t>
            </a:r>
            <a:r>
              <a:rPr lang="en-US" sz="2400" dirty="0"/>
              <a:t> </a:t>
            </a:r>
            <a:r>
              <a:rPr lang="en-US" sz="2400" dirty="0" smtClean="0"/>
              <a:t>DB activity</a:t>
            </a:r>
            <a:r>
              <a:rPr lang="en-US" sz="2400" dirty="0" smtClean="0"/>
              <a:t>)  </a:t>
            </a:r>
            <a:endParaRPr lang="en-US" sz="2400" dirty="0"/>
          </a:p>
          <a:p>
            <a:r>
              <a:rPr lang="en-US" sz="2400" dirty="0"/>
              <a:t>Journal readers are processes run on the Cache/Linux servers to monitor and capture the VistA journal file activity.</a:t>
            </a:r>
          </a:p>
          <a:p>
            <a:pPr lvl="1"/>
            <a:r>
              <a:rPr lang="en-US" sz="2400" dirty="0"/>
              <a:t>Constantly read the journal files and, based on the entries defined in the GlobalsToWatch table, select and put records into the data filer queue.</a:t>
            </a:r>
          </a:p>
          <a:p>
            <a:pPr lvl="1"/>
            <a:r>
              <a:rPr lang="en-US" sz="2400" dirty="0"/>
              <a:t>Four journal readers for each instance (Raw, CDW, Regions, VX130); data filers run on the VX130 instance. </a:t>
            </a:r>
          </a:p>
          <a:p>
            <a:pPr lvl="1"/>
            <a:r>
              <a:rPr lang="en-US" sz="2400" dirty="0"/>
              <a:t>If there is a network interruption or databases that go off line, the journal readers pick up when service is restored.</a:t>
            </a:r>
          </a:p>
        </p:txBody>
      </p:sp>
    </p:spTree>
    <p:extLst>
      <p:ext uri="{BB962C8B-B14F-4D97-AF65-F5344CB8AC3E}">
        <p14:creationId xmlns:p14="http://schemas.microsoft.com/office/powerpoint/2010/main" val="337304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1BA0B83-B452-4B3F-B6CF-55C5E8A8980F}"/>
              </a:ext>
            </a:extLst>
          </p:cNvPr>
          <p:cNvSpPr>
            <a:spLocks noGrp="1"/>
          </p:cNvSpPr>
          <p:nvPr>
            <p:ph type="sldNum" sz="quarter" idx="12"/>
          </p:nvPr>
        </p:nvSpPr>
        <p:spPr/>
        <p:txBody>
          <a:bodyPr/>
          <a:lstStyle/>
          <a:p>
            <a:fld id="{6B16CC60-0A6D-B044-9C01-0B5E972F3441}" type="slidenum">
              <a:rPr lang="en-US" smtClean="0"/>
              <a:pPr/>
              <a:t>21</a:t>
            </a:fld>
            <a:endParaRPr lang="en-US" dirty="0"/>
          </a:p>
        </p:txBody>
      </p:sp>
      <p:sp>
        <p:nvSpPr>
          <p:cNvPr id="3" name="Title 2">
            <a:extLst>
              <a:ext uri="{FF2B5EF4-FFF2-40B4-BE49-F238E27FC236}">
                <a16:creationId xmlns:a16="http://schemas.microsoft.com/office/drawing/2014/main" xmlns="" id="{6B8CEDF8-2158-4375-923E-0A4851E58EB8}"/>
              </a:ext>
            </a:extLst>
          </p:cNvPr>
          <p:cNvSpPr>
            <a:spLocks noGrp="1"/>
          </p:cNvSpPr>
          <p:nvPr>
            <p:ph type="title"/>
          </p:nvPr>
        </p:nvSpPr>
        <p:spPr/>
        <p:txBody>
          <a:bodyPr>
            <a:normAutofit fontScale="90000"/>
          </a:bodyPr>
          <a:lstStyle/>
          <a:p>
            <a:r>
              <a:rPr lang="en-US" dirty="0"/>
              <a:t>How </a:t>
            </a:r>
            <a:r>
              <a:rPr lang="en-US" dirty="0" smtClean="0"/>
              <a:t>VX130</a:t>
            </a:r>
            <a:br>
              <a:rPr lang="en-US" dirty="0" smtClean="0"/>
            </a:br>
            <a:r>
              <a:rPr lang="en-US" dirty="0" smtClean="0"/>
              <a:t> </a:t>
            </a:r>
            <a:r>
              <a:rPr lang="en-US" dirty="0"/>
              <a:t>Journal </a:t>
            </a:r>
            <a:r>
              <a:rPr lang="en-US" dirty="0" smtClean="0"/>
              <a:t>Readers </a:t>
            </a:r>
            <a:r>
              <a:rPr lang="en-US" dirty="0"/>
              <a:t>Work</a:t>
            </a:r>
          </a:p>
        </p:txBody>
      </p:sp>
      <p:sp>
        <p:nvSpPr>
          <p:cNvPr id="7" name="Content Placeholder 6">
            <a:extLst>
              <a:ext uri="{FF2B5EF4-FFF2-40B4-BE49-F238E27FC236}">
                <a16:creationId xmlns:a16="http://schemas.microsoft.com/office/drawing/2014/main" xmlns="" id="{337FB3E8-792C-4724-BEA5-673AF8764AE1}"/>
              </a:ext>
            </a:extLst>
          </p:cNvPr>
          <p:cNvSpPr>
            <a:spLocks noGrp="1"/>
          </p:cNvSpPr>
          <p:nvPr>
            <p:ph idx="4294967295"/>
          </p:nvPr>
        </p:nvSpPr>
        <p:spPr>
          <a:xfrm>
            <a:off x="85585" y="1552690"/>
            <a:ext cx="8505965" cy="3834474"/>
          </a:xfrm>
          <a:prstGeom prst="rect">
            <a:avLst/>
          </a:prstGeom>
        </p:spPr>
        <p:txBody>
          <a:bodyPr/>
          <a:lstStyle/>
          <a:p>
            <a:r>
              <a:rPr lang="en-US" sz="2400" dirty="0"/>
              <a:t>Journal reader reads first record</a:t>
            </a:r>
            <a:br>
              <a:rPr lang="en-US" sz="2400" dirty="0"/>
            </a:br>
            <a:r>
              <a:rPr lang="en-US" sz="2400" dirty="0"/>
              <a:t>from combined journal files</a:t>
            </a:r>
            <a:r>
              <a:rPr lang="en-US" sz="2400" dirty="0" smtClean="0"/>
              <a:t>.</a:t>
            </a:r>
            <a:r>
              <a:rPr lang="en-US" sz="2400" dirty="0"/>
              <a:t/>
            </a:r>
            <a:br>
              <a:rPr lang="en-US" sz="2400" dirty="0"/>
            </a:br>
            <a:r>
              <a:rPr lang="en-US" sz="2400" dirty="0" err="1" smtClean="0"/>
              <a:t>Looks</a:t>
            </a:r>
            <a:r>
              <a:rPr lang="en-US" sz="2400" dirty="0" smtClean="0"/>
              <a:t> at </a:t>
            </a:r>
            <a:r>
              <a:rPr lang="en-US" sz="2400" dirty="0"/>
              <a:t>GlobalsToWatch and:</a:t>
            </a:r>
          </a:p>
          <a:p>
            <a:pPr lvl="1"/>
            <a:r>
              <a:rPr lang="en-US" sz="2000" dirty="0"/>
              <a:t>Determines if the global is in the</a:t>
            </a:r>
            <a:br>
              <a:rPr lang="en-US" sz="2000" dirty="0"/>
            </a:br>
            <a:r>
              <a:rPr lang="en-US" sz="2000" dirty="0"/>
              <a:t>table; if so, matches it to an row in </a:t>
            </a:r>
            <a:r>
              <a:rPr lang="en-US" sz="2000" b="1" dirty="0" err="1"/>
              <a:t>GlobalsToWatch</a:t>
            </a:r>
            <a:r>
              <a:rPr lang="en-US" sz="2000" b="1" dirty="0"/>
              <a:t> </a:t>
            </a:r>
            <a:r>
              <a:rPr lang="en-US" sz="2000" dirty="0"/>
              <a:t>table.</a:t>
            </a:r>
          </a:p>
          <a:p>
            <a:pPr lvl="1"/>
            <a:r>
              <a:rPr lang="en-US" sz="2000" dirty="0"/>
              <a:t>Compares the number of subscripts in the journal record to the number of subscripts for the matching entry in the GlobalsToWatch table.</a:t>
            </a:r>
          </a:p>
          <a:p>
            <a:pPr lvl="1"/>
            <a:r>
              <a:rPr lang="en-US" sz="2000" dirty="0"/>
              <a:t>Looks for the first subscript file number.</a:t>
            </a:r>
          </a:p>
          <a:p>
            <a:pPr lvl="1"/>
            <a:r>
              <a:rPr lang="en-US" sz="2000" dirty="0"/>
              <a:t>Retrieves the PrimaryKey from the appropriate subscript.</a:t>
            </a:r>
          </a:p>
          <a:p>
            <a:pPr lvl="1"/>
            <a:r>
              <a:rPr lang="en-US" sz="2000" dirty="0"/>
              <a:t>Retrieves the site from the database.</a:t>
            </a:r>
          </a:p>
          <a:p>
            <a:pPr lvl="1"/>
            <a:r>
              <a:rPr lang="en-US" sz="2000" dirty="0"/>
              <a:t>Adds the class to the data filer queue (DataFilerQueue).</a:t>
            </a:r>
          </a:p>
          <a:p>
            <a:pPr lvl="1"/>
            <a:r>
              <a:rPr lang="en-US" sz="2000" dirty="0"/>
              <a:t>Continues reading records from the combined journal file (and adding entries to the DataFilerQueue as appropriate) until the end of the file.</a:t>
            </a:r>
          </a:p>
          <a:p>
            <a:endParaRPr lang="en-US" sz="2400" dirty="0"/>
          </a:p>
        </p:txBody>
      </p:sp>
      <p:pic>
        <p:nvPicPr>
          <p:cNvPr id="9" name="Picture 8">
            <a:extLst>
              <a:ext uri="{FF2B5EF4-FFF2-40B4-BE49-F238E27FC236}">
                <a16:creationId xmlns:a16="http://schemas.microsoft.com/office/drawing/2014/main" xmlns="" id="{EB3D4681-08BF-4B3A-9B1B-AD694BC80837}"/>
              </a:ext>
            </a:extLst>
          </p:cNvPr>
          <p:cNvPicPr>
            <a:picLocks noChangeAspect="1"/>
          </p:cNvPicPr>
          <p:nvPr/>
        </p:nvPicPr>
        <p:blipFill>
          <a:blip r:embed="rId2"/>
          <a:stretch>
            <a:fillRect/>
          </a:stretch>
        </p:blipFill>
        <p:spPr>
          <a:xfrm>
            <a:off x="5321547" y="1564438"/>
            <a:ext cx="4614171" cy="1329000"/>
          </a:xfrm>
          <a:prstGeom prst="rect">
            <a:avLst/>
          </a:prstGeom>
        </p:spPr>
      </p:pic>
    </p:spTree>
    <p:extLst>
      <p:ext uri="{BB962C8B-B14F-4D97-AF65-F5344CB8AC3E}">
        <p14:creationId xmlns:p14="http://schemas.microsoft.com/office/powerpoint/2010/main" val="4026659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CE88E95-673E-4921-83D3-5BA588A3BF93}"/>
              </a:ext>
            </a:extLst>
          </p:cNvPr>
          <p:cNvSpPr>
            <a:spLocks noGrp="1"/>
          </p:cNvSpPr>
          <p:nvPr>
            <p:ph type="title"/>
          </p:nvPr>
        </p:nvSpPr>
        <p:spPr/>
        <p:txBody>
          <a:bodyPr>
            <a:normAutofit/>
          </a:bodyPr>
          <a:lstStyle/>
          <a:p>
            <a:r>
              <a:rPr lang="en-US" sz="4000" dirty="0"/>
              <a:t>Data Filers</a:t>
            </a:r>
          </a:p>
        </p:txBody>
      </p:sp>
      <p:sp>
        <p:nvSpPr>
          <p:cNvPr id="4" name="Content Placeholder 3">
            <a:extLst>
              <a:ext uri="{FF2B5EF4-FFF2-40B4-BE49-F238E27FC236}">
                <a16:creationId xmlns:a16="http://schemas.microsoft.com/office/drawing/2014/main" xmlns="" id="{F760204C-7A17-457F-BAD1-7B68E5791A8D}"/>
              </a:ext>
            </a:extLst>
          </p:cNvPr>
          <p:cNvSpPr>
            <a:spLocks noGrp="1"/>
          </p:cNvSpPr>
          <p:nvPr>
            <p:ph idx="1"/>
          </p:nvPr>
        </p:nvSpPr>
        <p:spPr/>
        <p:txBody>
          <a:bodyPr>
            <a:noAutofit/>
          </a:bodyPr>
          <a:lstStyle/>
          <a:p>
            <a:pPr lvl="0" defTabSz="914400"/>
            <a:r>
              <a:rPr lang="en-US" sz="2300" dirty="0"/>
              <a:t>Data filers are processes that run in the background to get a specific record as it currently exists on the shadow  database.</a:t>
            </a:r>
          </a:p>
          <a:p>
            <a:pPr lvl="0" defTabSz="914400"/>
            <a:r>
              <a:rPr lang="en-US" sz="2300" dirty="0"/>
              <a:t>Data filers populate </a:t>
            </a:r>
            <a:r>
              <a:rPr lang="en-US" sz="2300" dirty="0" err="1"/>
              <a:t>Caché</a:t>
            </a:r>
            <a:r>
              <a:rPr lang="en-US" sz="2300" dirty="0"/>
              <a:t> classes from queues (</a:t>
            </a:r>
            <a:r>
              <a:rPr lang="en-US" sz="2300" dirty="0" err="1"/>
              <a:t>DataFilerQueue</a:t>
            </a:r>
            <a:r>
              <a:rPr lang="en-US" sz="2300" dirty="0"/>
              <a:t>) filled by the journal readers.</a:t>
            </a:r>
          </a:p>
          <a:p>
            <a:pPr lvl="0" defTabSz="914400"/>
            <a:r>
              <a:rPr lang="en-US" sz="2300" dirty="0"/>
              <a:t>Based on the information in the </a:t>
            </a:r>
            <a:r>
              <a:rPr lang="en-US" sz="2300" dirty="0" err="1"/>
              <a:t>DataFilerQueue</a:t>
            </a:r>
            <a:r>
              <a:rPr lang="en-US" sz="2300" dirty="0"/>
              <a:t>, the data filers check the most current activity on a specific global node/record and then pass the new information to the target class.</a:t>
            </a:r>
          </a:p>
          <a:p>
            <a:pPr lvl="1" defTabSz="914400"/>
            <a:r>
              <a:rPr lang="en-US" sz="2300" dirty="0"/>
              <a:t>For each entry in the queue the data filer makes a class call to update or remove objects.</a:t>
            </a:r>
          </a:p>
          <a:p>
            <a:pPr lvl="1" defTabSz="914400"/>
            <a:r>
              <a:rPr lang="en-US" sz="2300" dirty="0"/>
              <a:t>The filer knows what fields map to the new VX130 </a:t>
            </a:r>
            <a:r>
              <a:rPr lang="en-US" sz="2300" dirty="0" err="1"/>
              <a:t>Caché</a:t>
            </a:r>
            <a:r>
              <a:rPr lang="en-US" sz="2300" dirty="0"/>
              <a:t> class.</a:t>
            </a:r>
          </a:p>
          <a:p>
            <a:r>
              <a:rPr lang="en-US" sz="2300" dirty="0"/>
              <a:t>Classes created/updated are then journaled to a national instance.</a:t>
            </a:r>
          </a:p>
          <a:p>
            <a:pPr lvl="0"/>
            <a:endParaRPr lang="en-US" sz="2300" dirty="0"/>
          </a:p>
        </p:txBody>
      </p:sp>
      <p:sp>
        <p:nvSpPr>
          <p:cNvPr id="2" name="Slide Number Placeholder 1">
            <a:extLst>
              <a:ext uri="{FF2B5EF4-FFF2-40B4-BE49-F238E27FC236}">
                <a16:creationId xmlns:a16="http://schemas.microsoft.com/office/drawing/2014/main" xmlns="" id="{F9D1FFF5-EC4C-4696-9131-2F70B922A5F3}"/>
              </a:ext>
            </a:extLst>
          </p:cNvPr>
          <p:cNvSpPr>
            <a:spLocks noGrp="1"/>
          </p:cNvSpPr>
          <p:nvPr>
            <p:ph type="sldNum" sz="quarter" idx="12"/>
          </p:nvPr>
        </p:nvSpPr>
        <p:spPr/>
        <p:txBody>
          <a:bodyPr/>
          <a:lstStyle/>
          <a:p>
            <a:fld id="{6B16CC60-0A6D-B044-9C01-0B5E972F3441}" type="slidenum">
              <a:rPr lang="en-US" smtClean="0"/>
              <a:pPr/>
              <a:t>22</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7226" y="158404"/>
            <a:ext cx="1665124" cy="1110082"/>
          </a:xfrm>
          <a:prstGeom prst="rect">
            <a:avLst/>
          </a:prstGeom>
        </p:spPr>
      </p:pic>
    </p:spTree>
    <p:extLst>
      <p:ext uri="{BB962C8B-B14F-4D97-AF65-F5344CB8AC3E}">
        <p14:creationId xmlns:p14="http://schemas.microsoft.com/office/powerpoint/2010/main" val="2521453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CE88E95-673E-4921-83D3-5BA588A3BF93}"/>
              </a:ext>
            </a:extLst>
          </p:cNvPr>
          <p:cNvSpPr>
            <a:spLocks noGrp="1"/>
          </p:cNvSpPr>
          <p:nvPr>
            <p:ph type="title"/>
          </p:nvPr>
        </p:nvSpPr>
        <p:spPr/>
        <p:txBody>
          <a:bodyPr>
            <a:noAutofit/>
          </a:bodyPr>
          <a:lstStyle/>
          <a:p>
            <a:r>
              <a:rPr lang="en-US" sz="3800" dirty="0"/>
              <a:t>VX130 Process and Technical Considerations and Historical Pulls</a:t>
            </a:r>
          </a:p>
        </p:txBody>
      </p:sp>
      <p:sp>
        <p:nvSpPr>
          <p:cNvPr id="4" name="Content Placeholder 3">
            <a:extLst>
              <a:ext uri="{FF2B5EF4-FFF2-40B4-BE49-F238E27FC236}">
                <a16:creationId xmlns:a16="http://schemas.microsoft.com/office/drawing/2014/main" xmlns="" id="{F760204C-7A17-457F-BAD1-7B68E5791A8D}"/>
              </a:ext>
            </a:extLst>
          </p:cNvPr>
          <p:cNvSpPr>
            <a:spLocks noGrp="1"/>
          </p:cNvSpPr>
          <p:nvPr>
            <p:ph idx="1"/>
          </p:nvPr>
        </p:nvSpPr>
        <p:spPr/>
        <p:txBody>
          <a:bodyPr>
            <a:normAutofit/>
          </a:bodyPr>
          <a:lstStyle/>
          <a:p>
            <a:r>
              <a:rPr lang="en-US" sz="2400" dirty="0"/>
              <a:t>Historical Pulls uses GlobalsToWatch and extracts all entries in a FileMan file from the beginning to the end.  Once completed, streaming filing occurs to maintain synchronization.</a:t>
            </a:r>
          </a:p>
          <a:p>
            <a:r>
              <a:rPr lang="en-US" sz="2400" dirty="0"/>
              <a:t>Code needs to be constructed to PUSH data into Cerner APIs for HealtheIntent which is a JSON interface.</a:t>
            </a:r>
          </a:p>
          <a:p>
            <a:r>
              <a:rPr lang="en-US" sz="2400" dirty="0"/>
              <a:t>Potential to link to </a:t>
            </a:r>
            <a:r>
              <a:rPr lang="en-US" sz="2400" dirty="0" err="1"/>
              <a:t>HealthShare</a:t>
            </a:r>
            <a:r>
              <a:rPr lang="en-US" sz="2400" dirty="0"/>
              <a:t> as an ESB (Enterprise Service Bus) acknowledging the movement of data packets into Cerner APIs. Identify patients and other data uniquely by IEN (Internal Entry Number) and Station Number.</a:t>
            </a:r>
          </a:p>
          <a:p>
            <a:r>
              <a:rPr lang="en-US" sz="2400" dirty="0"/>
              <a:t>All systems are time checked every 60 secs (XUSEC) – if a system Shadow starts to fall behind, there is an alert and the system can resync.</a:t>
            </a:r>
          </a:p>
          <a:p>
            <a:endParaRPr lang="en-US" sz="1800" dirty="0"/>
          </a:p>
        </p:txBody>
      </p:sp>
      <p:sp>
        <p:nvSpPr>
          <p:cNvPr id="2" name="Slide Number Placeholder 1">
            <a:extLst>
              <a:ext uri="{FF2B5EF4-FFF2-40B4-BE49-F238E27FC236}">
                <a16:creationId xmlns:a16="http://schemas.microsoft.com/office/drawing/2014/main" xmlns="" id="{F9D1FFF5-EC4C-4696-9131-2F70B922A5F3}"/>
              </a:ext>
            </a:extLst>
          </p:cNvPr>
          <p:cNvSpPr>
            <a:spLocks noGrp="1"/>
          </p:cNvSpPr>
          <p:nvPr>
            <p:ph type="sldNum" sz="quarter" idx="12"/>
          </p:nvPr>
        </p:nvSpPr>
        <p:spPr/>
        <p:txBody>
          <a:bodyPr/>
          <a:lstStyle/>
          <a:p>
            <a:fld id="{6B16CC60-0A6D-B044-9C01-0B5E972F3441}" type="slidenum">
              <a:rPr lang="en-US" smtClean="0"/>
              <a:pPr/>
              <a:t>23</a:t>
            </a:fld>
            <a:endParaRPr lang="en-US" dirty="0"/>
          </a:p>
        </p:txBody>
      </p:sp>
    </p:spTree>
    <p:extLst>
      <p:ext uri="{BB962C8B-B14F-4D97-AF65-F5344CB8AC3E}">
        <p14:creationId xmlns:p14="http://schemas.microsoft.com/office/powerpoint/2010/main" val="2521453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9149C-3920-4914-89FE-D678BD8A94C8}"/>
              </a:ext>
            </a:extLst>
          </p:cNvPr>
          <p:cNvSpPr>
            <a:spLocks noGrp="1"/>
          </p:cNvSpPr>
          <p:nvPr>
            <p:ph type="title"/>
          </p:nvPr>
        </p:nvSpPr>
        <p:spPr/>
        <p:txBody>
          <a:bodyPr/>
          <a:lstStyle/>
          <a:p>
            <a:r>
              <a:rPr lang="en-US" dirty="0"/>
              <a:t>VX130 Infrastructure</a:t>
            </a:r>
          </a:p>
        </p:txBody>
      </p:sp>
      <p:pic>
        <p:nvPicPr>
          <p:cNvPr id="5" name="Content Placeholder 4">
            <a:extLst>
              <a:ext uri="{FF2B5EF4-FFF2-40B4-BE49-F238E27FC236}">
                <a16:creationId xmlns:a16="http://schemas.microsoft.com/office/drawing/2014/main" xmlns="" id="{8728FC63-7DF3-4266-9290-731A131F3030}"/>
              </a:ext>
            </a:extLst>
          </p:cNvPr>
          <p:cNvPicPr>
            <a:picLocks noGrp="1" noChangeAspect="1"/>
          </p:cNvPicPr>
          <p:nvPr>
            <p:ph idx="1"/>
          </p:nvPr>
        </p:nvPicPr>
        <p:blipFill>
          <a:blip r:embed="rId2"/>
          <a:stretch>
            <a:fillRect/>
          </a:stretch>
        </p:blipFill>
        <p:spPr>
          <a:xfrm>
            <a:off x="2936904" y="1554163"/>
            <a:ext cx="4267141" cy="5527675"/>
          </a:xfrm>
          <a:prstGeom prst="rect">
            <a:avLst/>
          </a:prstGeom>
        </p:spPr>
      </p:pic>
      <p:sp>
        <p:nvSpPr>
          <p:cNvPr id="4" name="Slide Number Placeholder 3">
            <a:extLst>
              <a:ext uri="{FF2B5EF4-FFF2-40B4-BE49-F238E27FC236}">
                <a16:creationId xmlns:a16="http://schemas.microsoft.com/office/drawing/2014/main" xmlns="" id="{3F949207-42DD-4BDB-9DA3-D1C6D2DAE887}"/>
              </a:ext>
            </a:extLst>
          </p:cNvPr>
          <p:cNvSpPr>
            <a:spLocks noGrp="1"/>
          </p:cNvSpPr>
          <p:nvPr>
            <p:ph type="sldNum" sz="quarter" idx="12"/>
          </p:nvPr>
        </p:nvSpPr>
        <p:spPr/>
        <p:txBody>
          <a:bodyPr/>
          <a:lstStyle/>
          <a:p>
            <a:fld id="{6B16CC60-0A6D-B044-9C01-0B5E972F3441}" type="slidenum">
              <a:rPr lang="en-US" smtClean="0"/>
              <a:pPr/>
              <a:t>24</a:t>
            </a:fld>
            <a:endParaRPr lang="en-US" dirty="0"/>
          </a:p>
        </p:txBody>
      </p:sp>
    </p:spTree>
    <p:extLst>
      <p:ext uri="{BB962C8B-B14F-4D97-AF65-F5344CB8AC3E}">
        <p14:creationId xmlns:p14="http://schemas.microsoft.com/office/powerpoint/2010/main" val="3955725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Summary</a:t>
            </a:r>
          </a:p>
        </p:txBody>
      </p:sp>
      <p:sp>
        <p:nvSpPr>
          <p:cNvPr id="4" name="Content Placeholder 3"/>
          <p:cNvSpPr>
            <a:spLocks noGrp="1"/>
          </p:cNvSpPr>
          <p:nvPr>
            <p:ph idx="1"/>
          </p:nvPr>
        </p:nvSpPr>
        <p:spPr/>
        <p:txBody>
          <a:bodyPr/>
          <a:lstStyle/>
          <a:p>
            <a:pPr lvl="0" defTabSz="914400"/>
            <a:r>
              <a:rPr lang="en-US" sz="2400" dirty="0"/>
              <a:t>Mature software and architecture.</a:t>
            </a:r>
          </a:p>
          <a:p>
            <a:pPr lvl="0" defTabSz="914400"/>
            <a:r>
              <a:rPr lang="en-US" sz="2400" dirty="0"/>
              <a:t>No VistA routines need to be altered</a:t>
            </a:r>
            <a:br>
              <a:rPr lang="en-US" sz="2400" dirty="0"/>
            </a:br>
            <a:r>
              <a:rPr lang="en-US" sz="2400" dirty="0"/>
              <a:t>in any way.</a:t>
            </a:r>
          </a:p>
          <a:p>
            <a:pPr lvl="0" defTabSz="914400"/>
            <a:r>
              <a:rPr lang="en-US" sz="2400" dirty="0"/>
              <a:t>All data dictionary changes are monitored.</a:t>
            </a:r>
          </a:p>
          <a:p>
            <a:pPr lvl="0" defTabSz="914400"/>
            <a:r>
              <a:rPr lang="en-US" sz="2400" dirty="0"/>
              <a:t>Shadowed VistA systems are used as data</a:t>
            </a:r>
            <a:br>
              <a:rPr lang="en-US" sz="2400" dirty="0"/>
            </a:br>
            <a:r>
              <a:rPr lang="en-US" sz="2400" dirty="0"/>
              <a:t>sources; no load is put on production 		   systems.</a:t>
            </a:r>
          </a:p>
          <a:p>
            <a:pPr lvl="0" defTabSz="914400"/>
            <a:r>
              <a:rPr lang="en-US" sz="2400" dirty="0"/>
              <a:t>Shadow systems funnel data from ALL </a:t>
            </a:r>
            <a:r>
              <a:rPr lang="en-US" sz="2400" dirty="0" err="1"/>
              <a:t>VistA</a:t>
            </a:r>
            <a:r>
              <a:rPr lang="en-US" sz="2400" dirty="0"/>
              <a:t> instances to a single instance for processing and/or reporting and migration.</a:t>
            </a:r>
          </a:p>
          <a:p>
            <a:pPr lvl="0" defTabSz="914400"/>
            <a:r>
              <a:rPr lang="en-US" sz="2400" dirty="0"/>
              <a:t>Efficient use of resources for enterprise data extraction.</a:t>
            </a:r>
          </a:p>
          <a:p>
            <a:pPr lvl="0" defTabSz="914400"/>
            <a:r>
              <a:rPr lang="en-US" sz="2400" dirty="0"/>
              <a:t>Mapping to other data structures becomes much easier. (</a:t>
            </a:r>
            <a:r>
              <a:rPr lang="en-US" sz="2400" dirty="0" err="1"/>
              <a:t>HealtheIntent</a:t>
            </a:r>
            <a:r>
              <a:rPr lang="en-US" sz="2400" dirty="0"/>
              <a:t>, SDA – </a:t>
            </a:r>
            <a:r>
              <a:rPr lang="en-US" sz="2400" dirty="0" err="1"/>
              <a:t>HealthShare</a:t>
            </a:r>
            <a:r>
              <a:rPr lang="en-US" sz="2400" dirty="0"/>
              <a:t> </a:t>
            </a:r>
            <a:r>
              <a:rPr lang="en-US" sz="2400" dirty="0" err="1"/>
              <a:t>etc</a:t>
            </a:r>
            <a:r>
              <a:rPr lang="en-US" sz="2400" dirty="0"/>
              <a:t>)</a:t>
            </a:r>
          </a:p>
          <a:p>
            <a:endParaRPr lang="en-US" dirty="0"/>
          </a:p>
        </p:txBody>
      </p:sp>
      <p:sp>
        <p:nvSpPr>
          <p:cNvPr id="2" name="Slide Number Placeholder 1"/>
          <p:cNvSpPr>
            <a:spLocks noGrp="1"/>
          </p:cNvSpPr>
          <p:nvPr>
            <p:ph type="sldNum" sz="quarter" idx="12"/>
          </p:nvPr>
        </p:nvSpPr>
        <p:spPr/>
        <p:txBody>
          <a:bodyPr/>
          <a:lstStyle/>
          <a:p>
            <a:fld id="{6B16CC60-0A6D-B044-9C01-0B5E972F3441}" type="slidenum">
              <a:rPr lang="en-US" smtClean="0"/>
              <a:pPr/>
              <a:t>25</a:t>
            </a:fld>
            <a:endParaRPr lang="en-US" dirty="0"/>
          </a:p>
        </p:txBody>
      </p:sp>
      <p:grpSp>
        <p:nvGrpSpPr>
          <p:cNvPr id="6" name="Group 5">
            <a:extLst>
              <a:ext uri="{FF2B5EF4-FFF2-40B4-BE49-F238E27FC236}">
                <a16:creationId xmlns:a16="http://schemas.microsoft.com/office/drawing/2014/main" xmlns="" id="{FF42EF93-0C83-492C-9A60-C3484BECF82D}"/>
              </a:ext>
            </a:extLst>
          </p:cNvPr>
          <p:cNvGrpSpPr/>
          <p:nvPr/>
        </p:nvGrpSpPr>
        <p:grpSpPr>
          <a:xfrm>
            <a:off x="7119588" y="1461876"/>
            <a:ext cx="2562923" cy="2639046"/>
            <a:chOff x="6515005" y="1499826"/>
            <a:chExt cx="3543395" cy="3002706"/>
          </a:xfrm>
        </p:grpSpPr>
        <p:pic>
          <p:nvPicPr>
            <p:cNvPr id="7" name="Picture 6">
              <a:extLst>
                <a:ext uri="{FF2B5EF4-FFF2-40B4-BE49-F238E27FC236}">
                  <a16:creationId xmlns:a16="http://schemas.microsoft.com/office/drawing/2014/main" xmlns="" id="{038D79CE-093D-4BB1-A001-5D3DD835A79A}"/>
                </a:ext>
              </a:extLst>
            </p:cNvPr>
            <p:cNvPicPr>
              <a:picLocks noChangeAspect="1"/>
            </p:cNvPicPr>
            <p:nvPr/>
          </p:nvPicPr>
          <p:blipFill rotWithShape="1">
            <a:blip r:embed="rId2">
              <a:alphaModFix/>
            </a:blip>
            <a:srcRect l="5037"/>
            <a:stretch/>
          </p:blipFill>
          <p:spPr>
            <a:xfrm>
              <a:off x="6515005" y="1499826"/>
              <a:ext cx="3543395" cy="3002706"/>
            </a:xfrm>
            <a:prstGeom prst="rect">
              <a:avLst/>
            </a:prstGeom>
          </p:spPr>
        </p:pic>
        <p:sp>
          <p:nvSpPr>
            <p:cNvPr id="8" name="TextBox 7">
              <a:extLst>
                <a:ext uri="{FF2B5EF4-FFF2-40B4-BE49-F238E27FC236}">
                  <a16:creationId xmlns:a16="http://schemas.microsoft.com/office/drawing/2014/main" xmlns="" id="{8BCB02D3-3674-4B01-B9BB-C32D0A629B31}"/>
                </a:ext>
              </a:extLst>
            </p:cNvPr>
            <p:cNvSpPr txBox="1"/>
            <p:nvPr/>
          </p:nvSpPr>
          <p:spPr>
            <a:xfrm>
              <a:off x="8063738" y="2672843"/>
              <a:ext cx="536267" cy="222971"/>
            </a:xfrm>
            <a:prstGeom prst="rect">
              <a:avLst/>
            </a:prstGeom>
            <a:solidFill>
              <a:schemeClr val="bg1"/>
            </a:solidFill>
          </p:spPr>
          <p:txBody>
            <a:bodyPr vert="horz" wrap="square" lIns="91440" tIns="45720" rIns="91440" bIns="45720" rtlCol="0" anchor="b">
              <a:noAutofit/>
            </a:bodyPr>
            <a:lstStyle/>
            <a:p>
              <a:pPr algn="l"/>
              <a:r>
                <a:rPr lang="en-US" sz="1000" dirty="0"/>
                <a:t>VX130</a:t>
              </a:r>
            </a:p>
          </p:txBody>
        </p:sp>
      </p:grpSp>
    </p:spTree>
    <p:extLst>
      <p:ext uri="{BB962C8B-B14F-4D97-AF65-F5344CB8AC3E}">
        <p14:creationId xmlns:p14="http://schemas.microsoft.com/office/powerpoint/2010/main" val="354922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B16CC60-0A6D-B044-9C01-0B5E972F3441}" type="slidenum">
              <a:rPr lang="en-US" smtClean="0"/>
              <a:pPr/>
              <a:t>26</a:t>
            </a:fld>
            <a:endParaRPr lang="en-US" dirty="0"/>
          </a:p>
        </p:txBody>
      </p:sp>
      <p:pic>
        <p:nvPicPr>
          <p:cNvPr id="4" name="Picture 3"/>
          <p:cNvPicPr>
            <a:picLocks noChangeAspect="1"/>
          </p:cNvPicPr>
          <p:nvPr/>
        </p:nvPicPr>
        <p:blipFill>
          <a:blip r:embed="rId2"/>
          <a:stretch>
            <a:fillRect/>
          </a:stretch>
        </p:blipFill>
        <p:spPr>
          <a:xfrm>
            <a:off x="-590036" y="-172995"/>
            <a:ext cx="12177586" cy="8118390"/>
          </a:xfrm>
          <a:prstGeom prst="rect">
            <a:avLst/>
          </a:prstGeom>
        </p:spPr>
      </p:pic>
      <p:sp>
        <p:nvSpPr>
          <p:cNvPr id="6" name="Rectangle 5"/>
          <p:cNvSpPr/>
          <p:nvPr/>
        </p:nvSpPr>
        <p:spPr>
          <a:xfrm rot="21077305">
            <a:off x="2137718" y="5109708"/>
            <a:ext cx="7710616" cy="1569660"/>
          </a:xfrm>
          <a:prstGeom prst="rect">
            <a:avLst/>
          </a:prstGeom>
          <a:noFill/>
        </p:spPr>
        <p:txBody>
          <a:bodyPr wrap="square" lIns="91440" tIns="45720" rIns="91440" bIns="45720">
            <a:spAutoFit/>
          </a:bodyPr>
          <a:lstStyle/>
          <a:p>
            <a:pPr algn="ctr"/>
            <a:r>
              <a:rPr lang="en-US" sz="9600" b="1" kern="0" cap="none" spc="0" dirty="0" smtClean="0">
                <a:ln w="22225">
                  <a:solidFill>
                    <a:schemeClr val="accent2"/>
                  </a:solidFill>
                  <a:prstDash val="solid"/>
                </a:ln>
                <a:solidFill>
                  <a:srgbClr val="FF3300"/>
                </a:solidFill>
                <a:effectLst/>
                <a:latin typeface="Trebuchet MS"/>
                <a:ea typeface="ＭＳ Ｐゴシック" pitchFamily="28" charset="-128"/>
              </a:rPr>
              <a:t>QUESTIONS?</a:t>
            </a:r>
            <a:r>
              <a:rPr lang="en-US" sz="9600" b="1" kern="0" cap="none" spc="0" dirty="0" smtClean="0">
                <a:ln w="22225">
                  <a:solidFill>
                    <a:schemeClr val="accent2"/>
                  </a:solidFill>
                  <a:prstDash val="solid"/>
                </a:ln>
                <a:solidFill>
                  <a:schemeClr val="accent2">
                    <a:lumMod val="40000"/>
                    <a:lumOff val="60000"/>
                  </a:schemeClr>
                </a:solidFill>
                <a:effectLst/>
                <a:latin typeface="Trebuchet MS"/>
                <a:ea typeface="ＭＳ Ｐゴシック" pitchFamily="28" charset="-128"/>
              </a:rPr>
              <a:t> </a:t>
            </a:r>
            <a:endParaRPr lang="en-US" sz="96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135920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078BF89-521D-F546-8EFC-64806A5C8C8D}"/>
              </a:ext>
            </a:extLst>
          </p:cNvPr>
          <p:cNvSpPr>
            <a:spLocks noGrp="1"/>
          </p:cNvSpPr>
          <p:nvPr>
            <p:ph type="title"/>
          </p:nvPr>
        </p:nvSpPr>
        <p:spPr/>
        <p:txBody>
          <a:bodyPr/>
          <a:lstStyle/>
          <a:p>
            <a:r>
              <a:rPr lang="en-US" sz="4000" dirty="0">
                <a:latin typeface="+mj-lt"/>
              </a:rPr>
              <a:t>VX130 Integration Reviewed by</a:t>
            </a:r>
          </a:p>
        </p:txBody>
      </p:sp>
      <p:sp>
        <p:nvSpPr>
          <p:cNvPr id="2" name="Slide Number Placeholder 1">
            <a:extLst>
              <a:ext uri="{FF2B5EF4-FFF2-40B4-BE49-F238E27FC236}">
                <a16:creationId xmlns:a16="http://schemas.microsoft.com/office/drawing/2014/main" xmlns="" id="{F4B857EB-7558-E141-8705-49A52B378010}"/>
              </a:ext>
            </a:extLst>
          </p:cNvPr>
          <p:cNvSpPr>
            <a:spLocks noGrp="1"/>
          </p:cNvSpPr>
          <p:nvPr>
            <p:ph type="sldNum" sz="quarter" idx="12"/>
          </p:nvPr>
        </p:nvSpPr>
        <p:spPr/>
        <p:txBody>
          <a:bodyPr/>
          <a:lstStyle/>
          <a:p>
            <a:fld id="{6B16CC60-0A6D-B044-9C01-0B5E972F3441}" type="slidenum">
              <a:rPr lang="en-US" smtClean="0"/>
              <a:pPr/>
              <a:t>27</a:t>
            </a:fld>
            <a:endParaRPr lang="en-US" dirty="0"/>
          </a:p>
        </p:txBody>
      </p:sp>
      <p:sp>
        <p:nvSpPr>
          <p:cNvPr id="4" name="TextBox 3">
            <a:extLst>
              <a:ext uri="{FF2B5EF4-FFF2-40B4-BE49-F238E27FC236}">
                <a16:creationId xmlns:a16="http://schemas.microsoft.com/office/drawing/2014/main" xmlns="" id="{25BFD418-1024-4F45-BE19-AD95DDFC5330}"/>
              </a:ext>
            </a:extLst>
          </p:cNvPr>
          <p:cNvSpPr txBox="1"/>
          <p:nvPr/>
        </p:nvSpPr>
        <p:spPr>
          <a:xfrm>
            <a:off x="484909" y="1842655"/>
            <a:ext cx="9063387" cy="4655127"/>
          </a:xfrm>
          <a:prstGeom prst="rect">
            <a:avLst/>
          </a:prstGeom>
        </p:spPr>
        <p:txBody>
          <a:bodyPr vert="horz" wrap="square" lIns="91440" tIns="45720" rIns="91440" bIns="45720" rtlCol="0" anchor="b">
            <a:normAutofit/>
          </a:bodyPr>
          <a:lstStyle/>
          <a:p>
            <a:pPr algn="l"/>
            <a:endParaRPr lang="en-US" sz="3600" dirty="0"/>
          </a:p>
        </p:txBody>
      </p:sp>
      <p:sp>
        <p:nvSpPr>
          <p:cNvPr id="5" name="TextBox 4">
            <a:extLst>
              <a:ext uri="{FF2B5EF4-FFF2-40B4-BE49-F238E27FC236}">
                <a16:creationId xmlns:a16="http://schemas.microsoft.com/office/drawing/2014/main" xmlns="" id="{99B6A201-84CD-47D8-BAFF-9872BA93811B}"/>
              </a:ext>
            </a:extLst>
          </p:cNvPr>
          <p:cNvSpPr txBox="1"/>
          <p:nvPr/>
        </p:nvSpPr>
        <p:spPr>
          <a:xfrm>
            <a:off x="2214563" y="3042985"/>
            <a:ext cx="2814637" cy="2524808"/>
          </a:xfrm>
          <a:prstGeom prst="rect">
            <a:avLst/>
          </a:prstGeom>
        </p:spPr>
        <p:txBody>
          <a:bodyPr vert="horz" wrap="square" lIns="91440" tIns="45720" rIns="91440" bIns="45720" rtlCol="0" anchor="b">
            <a:normAutofit/>
          </a:bodyPr>
          <a:lstStyle/>
          <a:p>
            <a:r>
              <a:rPr lang="en-US" b="1" u="sng" dirty="0">
                <a:latin typeface="+mn-lt"/>
              </a:rPr>
              <a:t>VX130</a:t>
            </a:r>
          </a:p>
          <a:p>
            <a:r>
              <a:rPr lang="en-US" dirty="0">
                <a:latin typeface="+mn-lt"/>
              </a:rPr>
              <a:t>Augie Turano</a:t>
            </a:r>
          </a:p>
          <a:p>
            <a:pPr algn="l"/>
            <a:r>
              <a:rPr lang="en-US" dirty="0">
                <a:latin typeface="+mn-lt"/>
              </a:rPr>
              <a:t>Mike Baker</a:t>
            </a:r>
          </a:p>
          <a:p>
            <a:pPr algn="l"/>
            <a:r>
              <a:rPr lang="en-US" dirty="0">
                <a:latin typeface="+mn-lt"/>
              </a:rPr>
              <a:t>Leslie DeYoung</a:t>
            </a:r>
          </a:p>
          <a:p>
            <a:pPr algn="l"/>
            <a:r>
              <a:rPr lang="en-US" dirty="0">
                <a:latin typeface="+mn-lt"/>
              </a:rPr>
              <a:t>Justin Wilson</a:t>
            </a:r>
          </a:p>
          <a:p>
            <a:pPr algn="l"/>
            <a:r>
              <a:rPr lang="en-US" dirty="0">
                <a:latin typeface="+mn-lt"/>
              </a:rPr>
              <a:t>Rich Louis</a:t>
            </a:r>
          </a:p>
        </p:txBody>
      </p:sp>
      <p:sp>
        <p:nvSpPr>
          <p:cNvPr id="6" name="TextBox 5">
            <a:extLst>
              <a:ext uri="{FF2B5EF4-FFF2-40B4-BE49-F238E27FC236}">
                <a16:creationId xmlns:a16="http://schemas.microsoft.com/office/drawing/2014/main" xmlns="" id="{066D0CB5-D823-4040-B384-07C7010D2923}"/>
              </a:ext>
            </a:extLst>
          </p:cNvPr>
          <p:cNvSpPr txBox="1"/>
          <p:nvPr/>
        </p:nvSpPr>
        <p:spPr>
          <a:xfrm>
            <a:off x="5586444" y="3033460"/>
            <a:ext cx="4147600" cy="2289860"/>
          </a:xfrm>
          <a:prstGeom prst="rect">
            <a:avLst/>
          </a:prstGeom>
        </p:spPr>
        <p:txBody>
          <a:bodyPr vert="horz" wrap="square" lIns="91440" tIns="45720" rIns="91440" bIns="45720" rtlCol="0" anchor="b">
            <a:normAutofit/>
          </a:bodyPr>
          <a:lstStyle/>
          <a:p>
            <a:r>
              <a:rPr lang="en-US" b="1" u="sng" dirty="0">
                <a:latin typeface="+mn-lt"/>
              </a:rPr>
              <a:t>Architecture</a:t>
            </a:r>
          </a:p>
          <a:p>
            <a:pPr algn="l"/>
            <a:r>
              <a:rPr lang="en-US" dirty="0">
                <a:latin typeface="+mn-lt"/>
              </a:rPr>
              <a:t>Trinity Hall</a:t>
            </a:r>
          </a:p>
          <a:p>
            <a:pPr algn="l"/>
            <a:r>
              <a:rPr lang="en-US" dirty="0">
                <a:latin typeface="+mn-lt"/>
              </a:rPr>
              <a:t>Laureen Kennedy</a:t>
            </a:r>
          </a:p>
          <a:p>
            <a:pPr algn="l"/>
            <a:r>
              <a:rPr lang="en-US" dirty="0">
                <a:latin typeface="+mn-lt"/>
              </a:rPr>
              <a:t>Margaret Gonsouli</a:t>
            </a:r>
            <a:r>
              <a:rPr lang="en-US" sz="2800" dirty="0"/>
              <a:t>n</a:t>
            </a:r>
          </a:p>
          <a:p>
            <a:pPr algn="l"/>
            <a:endParaRPr lang="en-US" sz="2800" dirty="0"/>
          </a:p>
        </p:txBody>
      </p:sp>
      <p:sp>
        <p:nvSpPr>
          <p:cNvPr id="8" name="Rectangle 7">
            <a:extLst>
              <a:ext uri="{FF2B5EF4-FFF2-40B4-BE49-F238E27FC236}">
                <a16:creationId xmlns:a16="http://schemas.microsoft.com/office/drawing/2014/main" xmlns="" id="{FA065EEE-9E32-491B-BE87-F8E32D273983}"/>
              </a:ext>
            </a:extLst>
          </p:cNvPr>
          <p:cNvSpPr/>
          <p:nvPr/>
        </p:nvSpPr>
        <p:spPr>
          <a:xfrm>
            <a:off x="1387834" y="1688877"/>
            <a:ext cx="7295635" cy="1200329"/>
          </a:xfrm>
          <a:prstGeom prst="rect">
            <a:avLst/>
          </a:prstGeom>
        </p:spPr>
        <p:txBody>
          <a:bodyPr wrap="square">
            <a:spAutoFit/>
          </a:bodyPr>
          <a:lstStyle/>
          <a:p>
            <a:r>
              <a:rPr lang="en-US" b="1" dirty="0">
                <a:latin typeface="+mn-lt"/>
              </a:rPr>
              <a:t>		Director:	Jack Bates</a:t>
            </a:r>
          </a:p>
          <a:p>
            <a:r>
              <a:rPr lang="en-US" b="1" dirty="0">
                <a:latin typeface="+mn-lt"/>
              </a:rPr>
              <a:t>        Deputy Director: 	John Quinn</a:t>
            </a:r>
          </a:p>
          <a:p>
            <a:endParaRPr lang="en-US" b="1" dirty="0">
              <a:latin typeface="+mn-lt"/>
            </a:endParaRPr>
          </a:p>
        </p:txBody>
      </p:sp>
    </p:spTree>
    <p:extLst>
      <p:ext uri="{BB962C8B-B14F-4D97-AF65-F5344CB8AC3E}">
        <p14:creationId xmlns:p14="http://schemas.microsoft.com/office/powerpoint/2010/main" val="1634986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FF7DC79-67F0-44D2-8AB5-F71C6A0AD997}"/>
              </a:ext>
            </a:extLst>
          </p:cNvPr>
          <p:cNvSpPr>
            <a:spLocks noGrp="1"/>
          </p:cNvSpPr>
          <p:nvPr>
            <p:ph type="title"/>
          </p:nvPr>
        </p:nvSpPr>
        <p:spPr/>
        <p:txBody>
          <a:bodyPr/>
          <a:lstStyle/>
          <a:p>
            <a:r>
              <a:rPr lang="en-US" sz="4000" dirty="0"/>
              <a:t>Data Migration Objectives</a:t>
            </a:r>
          </a:p>
        </p:txBody>
      </p:sp>
      <p:sp>
        <p:nvSpPr>
          <p:cNvPr id="2" name="Slide Number Placeholder 1">
            <a:extLst>
              <a:ext uri="{FF2B5EF4-FFF2-40B4-BE49-F238E27FC236}">
                <a16:creationId xmlns:a16="http://schemas.microsoft.com/office/drawing/2014/main" xmlns="" id="{507D2186-06AB-4646-AEC3-10C6D39A7CE7}"/>
              </a:ext>
            </a:extLst>
          </p:cNvPr>
          <p:cNvSpPr>
            <a:spLocks noGrp="1"/>
          </p:cNvSpPr>
          <p:nvPr>
            <p:ph type="sldNum" sz="quarter" idx="12"/>
          </p:nvPr>
        </p:nvSpPr>
        <p:spPr/>
        <p:txBody>
          <a:bodyPr/>
          <a:lstStyle/>
          <a:p>
            <a:fld id="{6B16CC60-0A6D-B044-9C01-0B5E972F3441}" type="slidenum">
              <a:rPr lang="en-US" smtClean="0"/>
              <a:pPr/>
              <a:t>3</a:t>
            </a:fld>
            <a:endParaRPr lang="en-US" dirty="0"/>
          </a:p>
        </p:txBody>
      </p:sp>
      <p:sp>
        <p:nvSpPr>
          <p:cNvPr id="8" name="Rectangle 7">
            <a:extLst>
              <a:ext uri="{FF2B5EF4-FFF2-40B4-BE49-F238E27FC236}">
                <a16:creationId xmlns:a16="http://schemas.microsoft.com/office/drawing/2014/main" xmlns="" id="{36DFE69E-C414-46FD-A0AB-759F099BFAEF}"/>
              </a:ext>
            </a:extLst>
          </p:cNvPr>
          <p:cNvSpPr/>
          <p:nvPr/>
        </p:nvSpPr>
        <p:spPr>
          <a:xfrm>
            <a:off x="1111711" y="1764680"/>
            <a:ext cx="8634029" cy="2677656"/>
          </a:xfrm>
          <a:prstGeom prst="rect">
            <a:avLst/>
          </a:prstGeom>
        </p:spPr>
        <p:txBody>
          <a:bodyPr wrap="square">
            <a:spAutoFit/>
          </a:bodyPr>
          <a:lstStyle/>
          <a:p>
            <a:r>
              <a:rPr lang="en-US" i="1" dirty="0">
                <a:latin typeface="+mn-lt"/>
              </a:rPr>
              <a:t>Leverage a </a:t>
            </a:r>
            <a:r>
              <a:rPr lang="en-US" b="1" i="1" u="sng" dirty="0">
                <a:latin typeface="+mn-lt"/>
              </a:rPr>
              <a:t>proven tool</a:t>
            </a:r>
            <a:r>
              <a:rPr lang="en-US" b="1" i="1" dirty="0">
                <a:latin typeface="+mn-lt"/>
              </a:rPr>
              <a:t> </a:t>
            </a:r>
            <a:r>
              <a:rPr lang="en-US" i="1" dirty="0">
                <a:latin typeface="+mn-lt"/>
              </a:rPr>
              <a:t>and </a:t>
            </a:r>
            <a:r>
              <a:rPr lang="en-US" b="1" i="1" u="sng" dirty="0">
                <a:latin typeface="+mn-lt"/>
              </a:rPr>
              <a:t>process</a:t>
            </a:r>
            <a:r>
              <a:rPr lang="en-US" i="1" dirty="0">
                <a:latin typeface="+mn-lt"/>
              </a:rPr>
              <a:t> to extract data directly from the consolidated </a:t>
            </a:r>
            <a:r>
              <a:rPr lang="en-US" i="1" dirty="0" err="1">
                <a:latin typeface="+mn-lt"/>
              </a:rPr>
              <a:t>VistAs</a:t>
            </a:r>
            <a:r>
              <a:rPr lang="en-US" i="1" dirty="0">
                <a:latin typeface="+mn-lt"/>
              </a:rPr>
              <a:t> into our data migration tool named the VX130. </a:t>
            </a:r>
          </a:p>
          <a:p>
            <a:endParaRPr lang="en-US" i="1" dirty="0">
              <a:latin typeface="+mn-lt"/>
            </a:endParaRPr>
          </a:p>
          <a:p>
            <a:r>
              <a:rPr lang="en-US" i="1" dirty="0">
                <a:latin typeface="+mn-lt"/>
              </a:rPr>
              <a:t>Provide Meta Data Packages that contain all the information that Cerner will require to map the data into Cerner HealtheIntent and Millennium.</a:t>
            </a:r>
          </a:p>
        </p:txBody>
      </p:sp>
      <p:sp>
        <p:nvSpPr>
          <p:cNvPr id="10" name="TextBox 9">
            <a:extLst>
              <a:ext uri="{FF2B5EF4-FFF2-40B4-BE49-F238E27FC236}">
                <a16:creationId xmlns:a16="http://schemas.microsoft.com/office/drawing/2014/main" xmlns="" id="{5EDB1973-953C-4459-B8B9-55009ECE8876}"/>
              </a:ext>
            </a:extLst>
          </p:cNvPr>
          <p:cNvSpPr txBox="1"/>
          <p:nvPr/>
        </p:nvSpPr>
        <p:spPr>
          <a:xfrm>
            <a:off x="192626" y="1764680"/>
            <a:ext cx="766557" cy="400110"/>
          </a:xfrm>
          <a:prstGeom prst="rect">
            <a:avLst/>
          </a:prstGeom>
          <a:noFill/>
        </p:spPr>
        <p:txBody>
          <a:bodyPr wrap="none" rtlCol="0">
            <a:spAutoFit/>
          </a:bodyPr>
          <a:lstStyle/>
          <a:p>
            <a:r>
              <a:rPr lang="en-US" sz="2000" b="1" dirty="0">
                <a:solidFill>
                  <a:srgbClr val="FF0000"/>
                </a:solidFill>
                <a:latin typeface="+mn-lt"/>
              </a:rPr>
              <a:t>HOW</a:t>
            </a:r>
          </a:p>
        </p:txBody>
      </p:sp>
      <p:sp>
        <p:nvSpPr>
          <p:cNvPr id="11" name="TextBox 10">
            <a:extLst>
              <a:ext uri="{FF2B5EF4-FFF2-40B4-BE49-F238E27FC236}">
                <a16:creationId xmlns:a16="http://schemas.microsoft.com/office/drawing/2014/main" xmlns="" id="{70E54661-8716-486C-8CD2-CE3258CFB3D5}"/>
              </a:ext>
            </a:extLst>
          </p:cNvPr>
          <p:cNvSpPr txBox="1"/>
          <p:nvPr/>
        </p:nvSpPr>
        <p:spPr>
          <a:xfrm>
            <a:off x="243039" y="5283461"/>
            <a:ext cx="902811" cy="400110"/>
          </a:xfrm>
          <a:prstGeom prst="rect">
            <a:avLst/>
          </a:prstGeom>
          <a:noFill/>
        </p:spPr>
        <p:txBody>
          <a:bodyPr wrap="none" rtlCol="0">
            <a:spAutoFit/>
          </a:bodyPr>
          <a:lstStyle/>
          <a:p>
            <a:r>
              <a:rPr lang="en-US" sz="2000" b="1" dirty="0">
                <a:solidFill>
                  <a:srgbClr val="FF0000"/>
                </a:solidFill>
                <a:latin typeface="+mn-lt"/>
              </a:rPr>
              <a:t>WHEN</a:t>
            </a:r>
          </a:p>
        </p:txBody>
      </p:sp>
      <p:sp>
        <p:nvSpPr>
          <p:cNvPr id="12" name="Rectangle 11">
            <a:extLst>
              <a:ext uri="{FF2B5EF4-FFF2-40B4-BE49-F238E27FC236}">
                <a16:creationId xmlns:a16="http://schemas.microsoft.com/office/drawing/2014/main" xmlns="" id="{40DAE5B6-524B-4B78-B8A7-BD832AB68982}"/>
              </a:ext>
            </a:extLst>
          </p:cNvPr>
          <p:cNvSpPr/>
          <p:nvPr/>
        </p:nvSpPr>
        <p:spPr>
          <a:xfrm>
            <a:off x="1139417" y="5214871"/>
            <a:ext cx="8243026" cy="830997"/>
          </a:xfrm>
          <a:prstGeom prst="rect">
            <a:avLst/>
          </a:prstGeom>
        </p:spPr>
        <p:txBody>
          <a:bodyPr wrap="square">
            <a:spAutoFit/>
          </a:bodyPr>
          <a:lstStyle/>
          <a:p>
            <a:r>
              <a:rPr lang="en-US" i="1" dirty="0">
                <a:latin typeface="+mn-lt"/>
              </a:rPr>
              <a:t>All identified and prioritized domains are scheduled to be loaded into </a:t>
            </a:r>
            <a:r>
              <a:rPr lang="en-US" i="1" dirty="0" err="1">
                <a:latin typeface="+mn-lt"/>
              </a:rPr>
              <a:t>HealtheIntent</a:t>
            </a:r>
            <a:r>
              <a:rPr lang="en-US" i="1" dirty="0">
                <a:latin typeface="+mn-lt"/>
              </a:rPr>
              <a:t> 12 months after contract sign.</a:t>
            </a:r>
          </a:p>
        </p:txBody>
      </p:sp>
      <p:cxnSp>
        <p:nvCxnSpPr>
          <p:cNvPr id="13" name="Straight Connector 12">
            <a:extLst>
              <a:ext uri="{FF2B5EF4-FFF2-40B4-BE49-F238E27FC236}">
                <a16:creationId xmlns:a16="http://schemas.microsoft.com/office/drawing/2014/main" xmlns="" id="{381CEF65-A22F-4A75-BBD0-FEB203A45CC2}"/>
              </a:ext>
            </a:extLst>
          </p:cNvPr>
          <p:cNvCxnSpPr>
            <a:cxnSpLocks/>
          </p:cNvCxnSpPr>
          <p:nvPr/>
        </p:nvCxnSpPr>
        <p:spPr>
          <a:xfrm>
            <a:off x="309396" y="4647261"/>
            <a:ext cx="91902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C2B90615-688B-4664-977C-735AEAD3C181}"/>
              </a:ext>
            </a:extLst>
          </p:cNvPr>
          <p:cNvCxnSpPr>
            <a:cxnSpLocks/>
          </p:cNvCxnSpPr>
          <p:nvPr/>
        </p:nvCxnSpPr>
        <p:spPr>
          <a:xfrm>
            <a:off x="355600" y="6613477"/>
            <a:ext cx="92086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395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09E2706-A5B0-44DB-956A-B9405C1B7DFD}"/>
              </a:ext>
            </a:extLst>
          </p:cNvPr>
          <p:cNvSpPr>
            <a:spLocks noGrp="1"/>
          </p:cNvSpPr>
          <p:nvPr>
            <p:ph type="title"/>
          </p:nvPr>
        </p:nvSpPr>
        <p:spPr/>
        <p:txBody>
          <a:bodyPr/>
          <a:lstStyle/>
          <a:p>
            <a:r>
              <a:rPr lang="en-US" sz="4000" dirty="0"/>
              <a:t>Domain Migration Tracker</a:t>
            </a:r>
          </a:p>
        </p:txBody>
      </p:sp>
      <p:sp>
        <p:nvSpPr>
          <p:cNvPr id="2" name="Slide Number Placeholder 1">
            <a:extLst>
              <a:ext uri="{FF2B5EF4-FFF2-40B4-BE49-F238E27FC236}">
                <a16:creationId xmlns:a16="http://schemas.microsoft.com/office/drawing/2014/main" xmlns="" id="{33D9475B-11AD-46DC-9850-942573865F94}"/>
              </a:ext>
            </a:extLst>
          </p:cNvPr>
          <p:cNvSpPr>
            <a:spLocks noGrp="1"/>
          </p:cNvSpPr>
          <p:nvPr>
            <p:ph type="sldNum" sz="quarter" idx="12"/>
          </p:nvPr>
        </p:nvSpPr>
        <p:spPr/>
        <p:txBody>
          <a:bodyPr/>
          <a:lstStyle/>
          <a:p>
            <a:fld id="{6B16CC60-0A6D-B044-9C01-0B5E972F3441}" type="slidenum">
              <a:rPr lang="en-US" smtClean="0"/>
              <a:pPr/>
              <a:t>4</a:t>
            </a:fld>
            <a:endParaRPr lang="en-US" dirty="0"/>
          </a:p>
        </p:txBody>
      </p:sp>
      <p:pic>
        <p:nvPicPr>
          <p:cNvPr id="5" name="Picture 4">
            <a:extLst>
              <a:ext uri="{FF2B5EF4-FFF2-40B4-BE49-F238E27FC236}">
                <a16:creationId xmlns:a16="http://schemas.microsoft.com/office/drawing/2014/main" xmlns="" id="{DD21F022-8765-43A3-8D17-E7E2859ACB2C}"/>
              </a:ext>
            </a:extLst>
          </p:cNvPr>
          <p:cNvPicPr>
            <a:picLocks noChangeAspect="1"/>
          </p:cNvPicPr>
          <p:nvPr/>
        </p:nvPicPr>
        <p:blipFill>
          <a:blip r:embed="rId2"/>
          <a:stretch>
            <a:fillRect/>
          </a:stretch>
        </p:blipFill>
        <p:spPr>
          <a:xfrm>
            <a:off x="168322" y="1563329"/>
            <a:ext cx="9698420" cy="5545393"/>
          </a:xfrm>
          <a:prstGeom prst="rect">
            <a:avLst/>
          </a:prstGeom>
        </p:spPr>
      </p:pic>
    </p:spTree>
    <p:extLst>
      <p:ext uri="{BB962C8B-B14F-4D97-AF65-F5344CB8AC3E}">
        <p14:creationId xmlns:p14="http://schemas.microsoft.com/office/powerpoint/2010/main" val="990778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B58E469-A428-46C8-97AA-661FD2871C24}"/>
              </a:ext>
            </a:extLst>
          </p:cNvPr>
          <p:cNvSpPr>
            <a:spLocks noGrp="1"/>
          </p:cNvSpPr>
          <p:nvPr>
            <p:ph type="sldNum" sz="quarter" idx="12"/>
          </p:nvPr>
        </p:nvSpPr>
        <p:spPr/>
        <p:txBody>
          <a:bodyPr/>
          <a:lstStyle/>
          <a:p>
            <a:fld id="{6B16CC60-0A6D-B044-9C01-0B5E972F3441}" type="slidenum">
              <a:rPr lang="en-US" smtClean="0"/>
              <a:pPr/>
              <a:t>5</a:t>
            </a:fld>
            <a:endParaRPr lang="en-US" dirty="0"/>
          </a:p>
        </p:txBody>
      </p:sp>
      <p:sp>
        <p:nvSpPr>
          <p:cNvPr id="5" name="Slide Number Placeholder 4">
            <a:extLst>
              <a:ext uri="{FF2B5EF4-FFF2-40B4-BE49-F238E27FC236}">
                <a16:creationId xmlns:a16="http://schemas.microsoft.com/office/drawing/2014/main" xmlns="" id="{1A4EB847-569E-4101-89AD-7D3AAA431B40}"/>
              </a:ext>
            </a:extLst>
          </p:cNvPr>
          <p:cNvSpPr txBox="1">
            <a:spLocks/>
          </p:cNvSpPr>
          <p:nvPr/>
        </p:nvSpPr>
        <p:spPr bwMode="auto">
          <a:xfrm>
            <a:off x="7736111" y="8765865"/>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100" kern="1200">
                <a:solidFill>
                  <a:schemeClr val="tx1"/>
                </a:solidFill>
                <a:latin typeface="Trebuchet MS"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pPr>
              <a:defRPr/>
            </a:pPr>
            <a:fld id="{892AB354-AF9E-406B-B8AC-1BCD1B04D710}" type="slidenum">
              <a:rPr lang="en-US" smtClean="0"/>
              <a:pPr>
                <a:defRPr/>
              </a:pPr>
              <a:t>5</a:t>
            </a:fld>
            <a:endParaRPr lang="en-US"/>
          </a:p>
        </p:txBody>
      </p:sp>
      <p:sp>
        <p:nvSpPr>
          <p:cNvPr id="7" name="Title 2">
            <a:extLst>
              <a:ext uri="{FF2B5EF4-FFF2-40B4-BE49-F238E27FC236}">
                <a16:creationId xmlns:a16="http://schemas.microsoft.com/office/drawing/2014/main" xmlns="" id="{6BB4EF2D-1F2F-4906-BA1D-587E704707A2}"/>
              </a:ext>
            </a:extLst>
          </p:cNvPr>
          <p:cNvSpPr txBox="1">
            <a:spLocks/>
          </p:cNvSpPr>
          <p:nvPr/>
        </p:nvSpPr>
        <p:spPr bwMode="auto">
          <a:xfrm>
            <a:off x="214748" y="34192"/>
            <a:ext cx="8801100" cy="94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800" b="1">
                <a:solidFill>
                  <a:schemeClr val="folHlink"/>
                </a:solidFill>
                <a:latin typeface="+mj-lt"/>
                <a:ea typeface="ＭＳ Ｐゴシック" pitchFamily="28" charset="-128"/>
                <a:cs typeface="ＭＳ Ｐゴシック" pitchFamily="28" charset="-128"/>
              </a:defRPr>
            </a:lvl1pPr>
            <a:lvl2pPr algn="ctr" rtl="0" eaLnBrk="0" fontAlgn="base" hangingPunct="0">
              <a:spcBef>
                <a:spcPct val="0"/>
              </a:spcBef>
              <a:spcAft>
                <a:spcPct val="0"/>
              </a:spcAft>
              <a:defRPr sz="3800" b="1">
                <a:solidFill>
                  <a:schemeClr val="folHlink"/>
                </a:solidFill>
                <a:latin typeface="Trebuchet MS" pitchFamily="-65" charset="0"/>
                <a:ea typeface="ＭＳ Ｐゴシック" pitchFamily="28" charset="-128"/>
                <a:cs typeface="ＭＳ Ｐゴシック" pitchFamily="28" charset="-128"/>
              </a:defRPr>
            </a:lvl2pPr>
            <a:lvl3pPr algn="ctr" rtl="0" eaLnBrk="0" fontAlgn="base" hangingPunct="0">
              <a:spcBef>
                <a:spcPct val="0"/>
              </a:spcBef>
              <a:spcAft>
                <a:spcPct val="0"/>
              </a:spcAft>
              <a:defRPr sz="3800" b="1">
                <a:solidFill>
                  <a:schemeClr val="folHlink"/>
                </a:solidFill>
                <a:latin typeface="Trebuchet MS" pitchFamily="-65" charset="0"/>
                <a:ea typeface="ＭＳ Ｐゴシック" pitchFamily="28" charset="-128"/>
                <a:cs typeface="ＭＳ Ｐゴシック" pitchFamily="28" charset="-128"/>
              </a:defRPr>
            </a:lvl3pPr>
            <a:lvl4pPr algn="ctr" rtl="0" eaLnBrk="0" fontAlgn="base" hangingPunct="0">
              <a:spcBef>
                <a:spcPct val="0"/>
              </a:spcBef>
              <a:spcAft>
                <a:spcPct val="0"/>
              </a:spcAft>
              <a:defRPr sz="3800" b="1">
                <a:solidFill>
                  <a:schemeClr val="folHlink"/>
                </a:solidFill>
                <a:latin typeface="Trebuchet MS" pitchFamily="-65" charset="0"/>
                <a:ea typeface="ＭＳ Ｐゴシック" pitchFamily="28" charset="-128"/>
                <a:cs typeface="ＭＳ Ｐゴシック" pitchFamily="28" charset="-128"/>
              </a:defRPr>
            </a:lvl4pPr>
            <a:lvl5pPr algn="ctr" rtl="0" eaLnBrk="0" fontAlgn="base" hangingPunct="0">
              <a:spcBef>
                <a:spcPct val="0"/>
              </a:spcBef>
              <a:spcAft>
                <a:spcPct val="0"/>
              </a:spcAft>
              <a:defRPr sz="3800" b="1">
                <a:solidFill>
                  <a:schemeClr val="folHlink"/>
                </a:solidFill>
                <a:latin typeface="Trebuchet MS" pitchFamily="-65" charset="0"/>
                <a:ea typeface="ＭＳ Ｐゴシック" pitchFamily="28" charset="-128"/>
                <a:cs typeface="ＭＳ Ｐゴシック" pitchFamily="28" charset="-128"/>
              </a:defRPr>
            </a:lvl5pPr>
            <a:lvl6pPr marL="457200" algn="ctr" rtl="0" fontAlgn="base">
              <a:spcBef>
                <a:spcPct val="0"/>
              </a:spcBef>
              <a:spcAft>
                <a:spcPct val="0"/>
              </a:spcAft>
              <a:defRPr sz="3800" b="1">
                <a:solidFill>
                  <a:schemeClr val="folHlink"/>
                </a:solidFill>
                <a:latin typeface="Trebuchet MS" pitchFamily="-65" charset="0"/>
              </a:defRPr>
            </a:lvl6pPr>
            <a:lvl7pPr marL="914400" algn="ctr" rtl="0" fontAlgn="base">
              <a:spcBef>
                <a:spcPct val="0"/>
              </a:spcBef>
              <a:spcAft>
                <a:spcPct val="0"/>
              </a:spcAft>
              <a:defRPr sz="3800" b="1">
                <a:solidFill>
                  <a:schemeClr val="folHlink"/>
                </a:solidFill>
                <a:latin typeface="Trebuchet MS" pitchFamily="-65" charset="0"/>
              </a:defRPr>
            </a:lvl7pPr>
            <a:lvl8pPr marL="1371600" algn="ctr" rtl="0" fontAlgn="base">
              <a:spcBef>
                <a:spcPct val="0"/>
              </a:spcBef>
              <a:spcAft>
                <a:spcPct val="0"/>
              </a:spcAft>
              <a:defRPr sz="3800" b="1">
                <a:solidFill>
                  <a:schemeClr val="folHlink"/>
                </a:solidFill>
                <a:latin typeface="Trebuchet MS" pitchFamily="-65" charset="0"/>
              </a:defRPr>
            </a:lvl8pPr>
            <a:lvl9pPr marL="1828800" algn="ctr" rtl="0" fontAlgn="base">
              <a:spcBef>
                <a:spcPct val="0"/>
              </a:spcBef>
              <a:spcAft>
                <a:spcPct val="0"/>
              </a:spcAft>
              <a:defRPr sz="3800" b="1">
                <a:solidFill>
                  <a:schemeClr val="folHlink"/>
                </a:solidFill>
                <a:latin typeface="Trebuchet MS" pitchFamily="-65" charset="0"/>
              </a:defRPr>
            </a:lvl9pPr>
          </a:lstStyle>
          <a:p>
            <a:r>
              <a:rPr lang="en-US" sz="4000" kern="0" dirty="0"/>
              <a:t>Cerner HealtheIntent</a:t>
            </a:r>
          </a:p>
        </p:txBody>
      </p:sp>
      <p:sp>
        <p:nvSpPr>
          <p:cNvPr id="8" name="Slide Number Placeholder 1">
            <a:extLst>
              <a:ext uri="{FF2B5EF4-FFF2-40B4-BE49-F238E27FC236}">
                <a16:creationId xmlns:a16="http://schemas.microsoft.com/office/drawing/2014/main" xmlns="" id="{8E2A29A6-6D8B-45B1-BBC1-92951F0C1AC0}"/>
              </a:ext>
            </a:extLst>
          </p:cNvPr>
          <p:cNvSpPr txBox="1">
            <a:spLocks/>
          </p:cNvSpPr>
          <p:nvPr/>
        </p:nvSpPr>
        <p:spPr bwMode="auto">
          <a:xfrm>
            <a:off x="8444771" y="9619305"/>
            <a:ext cx="1592580" cy="259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Trebuchet MS"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fld id="{6B16CC60-0A6D-B044-9C01-0B5E972F3441}" type="slidenum">
              <a:rPr lang="en-US" smtClean="0"/>
              <a:pPr/>
              <a:t>5</a:t>
            </a:fld>
            <a:endParaRPr lang="en-US" dirty="0"/>
          </a:p>
        </p:txBody>
      </p:sp>
      <p:pic>
        <p:nvPicPr>
          <p:cNvPr id="9" name="Content Placeholder 5">
            <a:extLst>
              <a:ext uri="{FF2B5EF4-FFF2-40B4-BE49-F238E27FC236}">
                <a16:creationId xmlns:a16="http://schemas.microsoft.com/office/drawing/2014/main" xmlns="" id="{C44434DF-7DC1-44DA-8C58-296D421443CD}"/>
              </a:ext>
            </a:extLst>
          </p:cNvPr>
          <p:cNvPicPr>
            <a:picLocks noChangeAspect="1"/>
          </p:cNvPicPr>
          <p:nvPr/>
        </p:nvPicPr>
        <p:blipFill>
          <a:blip r:embed="rId2"/>
          <a:stretch>
            <a:fillRect/>
          </a:stretch>
        </p:blipFill>
        <p:spPr bwMode="auto">
          <a:xfrm>
            <a:off x="834865" y="1960229"/>
            <a:ext cx="8406196" cy="473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3251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9AF140F-237B-41F3-BB84-226967B18458}"/>
              </a:ext>
            </a:extLst>
          </p:cNvPr>
          <p:cNvSpPr>
            <a:spLocks noGrp="1"/>
          </p:cNvSpPr>
          <p:nvPr>
            <p:ph type="sldNum" sz="quarter" idx="12"/>
          </p:nvPr>
        </p:nvSpPr>
        <p:spPr/>
        <p:txBody>
          <a:bodyPr/>
          <a:lstStyle/>
          <a:p>
            <a:fld id="{6B16CC60-0A6D-B044-9C01-0B5E972F3441}" type="slidenum">
              <a:rPr lang="en-US" smtClean="0"/>
              <a:pPr/>
              <a:t>6</a:t>
            </a:fld>
            <a:endParaRPr lang="en-US" dirty="0"/>
          </a:p>
        </p:txBody>
      </p:sp>
      <p:sp>
        <p:nvSpPr>
          <p:cNvPr id="5" name="Slide Number Placeholder 4">
            <a:extLst>
              <a:ext uri="{FF2B5EF4-FFF2-40B4-BE49-F238E27FC236}">
                <a16:creationId xmlns:a16="http://schemas.microsoft.com/office/drawing/2014/main" xmlns="" id="{750BF1A1-71A0-467A-B5C2-D7F1A0FD9348}"/>
              </a:ext>
            </a:extLst>
          </p:cNvPr>
          <p:cNvSpPr txBox="1">
            <a:spLocks/>
          </p:cNvSpPr>
          <p:nvPr/>
        </p:nvSpPr>
        <p:spPr bwMode="auto">
          <a:xfrm>
            <a:off x="7086600" y="6400800"/>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100" kern="1200" smtClean="0">
                <a:solidFill>
                  <a:schemeClr val="tx1"/>
                </a:solidFill>
                <a:latin typeface="Trebuchet MS"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pPr>
              <a:defRPr/>
            </a:pPr>
            <a:fld id="{892AB354-AF9E-406B-B8AC-1BCD1B04D710}" type="slidenum">
              <a:rPr lang="en-US" smtClean="0"/>
              <a:pPr>
                <a:defRPr/>
              </a:pPr>
              <a:t>6</a:t>
            </a:fld>
            <a:endParaRPr lang="en-US"/>
          </a:p>
        </p:txBody>
      </p:sp>
      <p:pic>
        <p:nvPicPr>
          <p:cNvPr id="6" name="Picture 5">
            <a:extLst>
              <a:ext uri="{FF2B5EF4-FFF2-40B4-BE49-F238E27FC236}">
                <a16:creationId xmlns:a16="http://schemas.microsoft.com/office/drawing/2014/main" xmlns="" id="{46E4111C-347A-40C1-BA7E-584928F6290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7394" y="152400"/>
            <a:ext cx="1143000" cy="990600"/>
          </a:xfrm>
          <a:prstGeom prst="rect">
            <a:avLst/>
          </a:prstGeom>
        </p:spPr>
      </p:pic>
      <p:sp>
        <p:nvSpPr>
          <p:cNvPr id="7" name="Slide Number Placeholder 1">
            <a:extLst>
              <a:ext uri="{FF2B5EF4-FFF2-40B4-BE49-F238E27FC236}">
                <a16:creationId xmlns:a16="http://schemas.microsoft.com/office/drawing/2014/main" xmlns="" id="{DA1D8607-302D-4022-B367-377B86553673}"/>
              </a:ext>
            </a:extLst>
          </p:cNvPr>
          <p:cNvSpPr txBox="1">
            <a:spLocks/>
          </p:cNvSpPr>
          <p:nvPr/>
        </p:nvSpPr>
        <p:spPr bwMode="auto">
          <a:xfrm>
            <a:off x="7795260" y="7254240"/>
            <a:ext cx="1592580" cy="259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Trebuchet MS"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fld id="{6B16CC60-0A6D-B044-9C01-0B5E972F3441}" type="slidenum">
              <a:rPr lang="en-US" smtClean="0"/>
              <a:pPr/>
              <a:t>6</a:t>
            </a:fld>
            <a:endParaRPr lang="en-US" dirty="0"/>
          </a:p>
        </p:txBody>
      </p:sp>
      <p:sp>
        <p:nvSpPr>
          <p:cNvPr id="8" name="Slide Number Placeholder 4">
            <a:extLst>
              <a:ext uri="{FF2B5EF4-FFF2-40B4-BE49-F238E27FC236}">
                <a16:creationId xmlns:a16="http://schemas.microsoft.com/office/drawing/2014/main" xmlns="" id="{09E5065E-9747-47AD-AD94-E8078B676B0F}"/>
              </a:ext>
            </a:extLst>
          </p:cNvPr>
          <p:cNvSpPr txBox="1">
            <a:spLocks/>
          </p:cNvSpPr>
          <p:nvPr/>
        </p:nvSpPr>
        <p:spPr bwMode="auto">
          <a:xfrm>
            <a:off x="7086600" y="6400800"/>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Trebuchet MS"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pPr>
              <a:defRPr/>
            </a:pPr>
            <a:fld id="{892AB354-AF9E-406B-B8AC-1BCD1B04D710}" type="slidenum">
              <a:rPr lang="en-US" smtClean="0"/>
              <a:pPr>
                <a:defRPr/>
              </a:pPr>
              <a:t>6</a:t>
            </a:fld>
            <a:endParaRPr lang="en-US"/>
          </a:p>
        </p:txBody>
      </p:sp>
      <p:pic>
        <p:nvPicPr>
          <p:cNvPr id="9" name="Picture 8">
            <a:extLst>
              <a:ext uri="{FF2B5EF4-FFF2-40B4-BE49-F238E27FC236}">
                <a16:creationId xmlns:a16="http://schemas.microsoft.com/office/drawing/2014/main" xmlns="" id="{B8829FF9-7AFA-408E-9DC1-CDCEDA8ADEE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7394" y="152400"/>
            <a:ext cx="1143000" cy="990600"/>
          </a:xfrm>
          <a:prstGeom prst="rect">
            <a:avLst/>
          </a:prstGeom>
        </p:spPr>
      </p:pic>
      <p:sp>
        <p:nvSpPr>
          <p:cNvPr id="10" name="Title 2">
            <a:extLst>
              <a:ext uri="{FF2B5EF4-FFF2-40B4-BE49-F238E27FC236}">
                <a16:creationId xmlns:a16="http://schemas.microsoft.com/office/drawing/2014/main" xmlns="" id="{99CD9EA6-BD86-4EA7-BCC7-4252E552AB53}"/>
              </a:ext>
            </a:extLst>
          </p:cNvPr>
          <p:cNvSpPr txBox="1">
            <a:spLocks/>
          </p:cNvSpPr>
          <p:nvPr/>
        </p:nvSpPr>
        <p:spPr bwMode="auto">
          <a:xfrm>
            <a:off x="533400" y="234604"/>
            <a:ext cx="8801100" cy="94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800" b="1">
                <a:solidFill>
                  <a:schemeClr val="folHlink"/>
                </a:solidFill>
                <a:latin typeface="+mj-lt"/>
                <a:ea typeface="ＭＳ Ｐゴシック" pitchFamily="28" charset="-128"/>
                <a:cs typeface="ＭＳ Ｐゴシック" pitchFamily="28" charset="-128"/>
              </a:defRPr>
            </a:lvl1pPr>
            <a:lvl2pPr algn="ctr" rtl="0" eaLnBrk="0" fontAlgn="base" hangingPunct="0">
              <a:spcBef>
                <a:spcPct val="0"/>
              </a:spcBef>
              <a:spcAft>
                <a:spcPct val="0"/>
              </a:spcAft>
              <a:defRPr sz="3800" b="1">
                <a:solidFill>
                  <a:schemeClr val="folHlink"/>
                </a:solidFill>
                <a:latin typeface="Trebuchet MS" pitchFamily="-65" charset="0"/>
                <a:ea typeface="ＭＳ Ｐゴシック" pitchFamily="28" charset="-128"/>
                <a:cs typeface="ＭＳ Ｐゴシック" pitchFamily="28" charset="-128"/>
              </a:defRPr>
            </a:lvl2pPr>
            <a:lvl3pPr algn="ctr" rtl="0" eaLnBrk="0" fontAlgn="base" hangingPunct="0">
              <a:spcBef>
                <a:spcPct val="0"/>
              </a:spcBef>
              <a:spcAft>
                <a:spcPct val="0"/>
              </a:spcAft>
              <a:defRPr sz="3800" b="1">
                <a:solidFill>
                  <a:schemeClr val="folHlink"/>
                </a:solidFill>
                <a:latin typeface="Trebuchet MS" pitchFamily="-65" charset="0"/>
                <a:ea typeface="ＭＳ Ｐゴシック" pitchFamily="28" charset="-128"/>
                <a:cs typeface="ＭＳ Ｐゴシック" pitchFamily="28" charset="-128"/>
              </a:defRPr>
            </a:lvl3pPr>
            <a:lvl4pPr algn="ctr" rtl="0" eaLnBrk="0" fontAlgn="base" hangingPunct="0">
              <a:spcBef>
                <a:spcPct val="0"/>
              </a:spcBef>
              <a:spcAft>
                <a:spcPct val="0"/>
              </a:spcAft>
              <a:defRPr sz="3800" b="1">
                <a:solidFill>
                  <a:schemeClr val="folHlink"/>
                </a:solidFill>
                <a:latin typeface="Trebuchet MS" pitchFamily="-65" charset="0"/>
                <a:ea typeface="ＭＳ Ｐゴシック" pitchFamily="28" charset="-128"/>
                <a:cs typeface="ＭＳ Ｐゴシック" pitchFamily="28" charset="-128"/>
              </a:defRPr>
            </a:lvl4pPr>
            <a:lvl5pPr algn="ctr" rtl="0" eaLnBrk="0" fontAlgn="base" hangingPunct="0">
              <a:spcBef>
                <a:spcPct val="0"/>
              </a:spcBef>
              <a:spcAft>
                <a:spcPct val="0"/>
              </a:spcAft>
              <a:defRPr sz="3800" b="1">
                <a:solidFill>
                  <a:schemeClr val="folHlink"/>
                </a:solidFill>
                <a:latin typeface="Trebuchet MS" pitchFamily="-65" charset="0"/>
                <a:ea typeface="ＭＳ Ｐゴシック" pitchFamily="28" charset="-128"/>
                <a:cs typeface="ＭＳ Ｐゴシック" pitchFamily="28" charset="-128"/>
              </a:defRPr>
            </a:lvl5pPr>
            <a:lvl6pPr marL="457200" algn="ctr" rtl="0" fontAlgn="base">
              <a:spcBef>
                <a:spcPct val="0"/>
              </a:spcBef>
              <a:spcAft>
                <a:spcPct val="0"/>
              </a:spcAft>
              <a:defRPr sz="3800" b="1">
                <a:solidFill>
                  <a:schemeClr val="folHlink"/>
                </a:solidFill>
                <a:latin typeface="Trebuchet MS" pitchFamily="-65" charset="0"/>
              </a:defRPr>
            </a:lvl6pPr>
            <a:lvl7pPr marL="914400" algn="ctr" rtl="0" fontAlgn="base">
              <a:spcBef>
                <a:spcPct val="0"/>
              </a:spcBef>
              <a:spcAft>
                <a:spcPct val="0"/>
              </a:spcAft>
              <a:defRPr sz="3800" b="1">
                <a:solidFill>
                  <a:schemeClr val="folHlink"/>
                </a:solidFill>
                <a:latin typeface="Trebuchet MS" pitchFamily="-65" charset="0"/>
              </a:defRPr>
            </a:lvl7pPr>
            <a:lvl8pPr marL="1371600" algn="ctr" rtl="0" fontAlgn="base">
              <a:spcBef>
                <a:spcPct val="0"/>
              </a:spcBef>
              <a:spcAft>
                <a:spcPct val="0"/>
              </a:spcAft>
              <a:defRPr sz="3800" b="1">
                <a:solidFill>
                  <a:schemeClr val="folHlink"/>
                </a:solidFill>
                <a:latin typeface="Trebuchet MS" pitchFamily="-65" charset="0"/>
              </a:defRPr>
            </a:lvl8pPr>
            <a:lvl9pPr marL="1828800" algn="ctr" rtl="0" fontAlgn="base">
              <a:spcBef>
                <a:spcPct val="0"/>
              </a:spcBef>
              <a:spcAft>
                <a:spcPct val="0"/>
              </a:spcAft>
              <a:defRPr sz="3800" b="1">
                <a:solidFill>
                  <a:schemeClr val="folHlink"/>
                </a:solidFill>
                <a:latin typeface="Trebuchet MS" pitchFamily="-65" charset="0"/>
              </a:defRPr>
            </a:lvl9pPr>
          </a:lstStyle>
          <a:p>
            <a:r>
              <a:rPr lang="en-US" sz="3600" kern="0" dirty="0"/>
              <a:t>Movement of VistA Data to</a:t>
            </a:r>
          </a:p>
          <a:p>
            <a:r>
              <a:rPr lang="en-US" sz="3600" kern="0" dirty="0"/>
              <a:t>Cerner EDW Infrastructure</a:t>
            </a:r>
          </a:p>
        </p:txBody>
      </p:sp>
      <p:sp>
        <p:nvSpPr>
          <p:cNvPr id="11" name="Slide Number Placeholder 1">
            <a:extLst>
              <a:ext uri="{FF2B5EF4-FFF2-40B4-BE49-F238E27FC236}">
                <a16:creationId xmlns:a16="http://schemas.microsoft.com/office/drawing/2014/main" xmlns="" id="{C6D80B45-C8C2-490B-8C5E-8A511413AF5B}"/>
              </a:ext>
            </a:extLst>
          </p:cNvPr>
          <p:cNvSpPr txBox="1">
            <a:spLocks/>
          </p:cNvSpPr>
          <p:nvPr/>
        </p:nvSpPr>
        <p:spPr bwMode="auto">
          <a:xfrm>
            <a:off x="7795260" y="7254240"/>
            <a:ext cx="1592580" cy="259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Trebuchet MS"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a:lstStyle>
          <a:p>
            <a:fld id="{6B16CC60-0A6D-B044-9C01-0B5E972F3441}" type="slidenum">
              <a:rPr lang="en-US" smtClean="0"/>
              <a:pPr/>
              <a:t>6</a:t>
            </a:fld>
            <a:endParaRPr lang="en-US" dirty="0"/>
          </a:p>
        </p:txBody>
      </p:sp>
      <p:pic>
        <p:nvPicPr>
          <p:cNvPr id="12" name="Content Placeholder 9">
            <a:extLst>
              <a:ext uri="{FF2B5EF4-FFF2-40B4-BE49-F238E27FC236}">
                <a16:creationId xmlns:a16="http://schemas.microsoft.com/office/drawing/2014/main" xmlns="" id="{8A949C05-3E4C-4A84-B2E2-0DFA8BEA62C0}"/>
              </a:ext>
            </a:extLst>
          </p:cNvPr>
          <p:cNvPicPr>
            <a:picLocks noChangeAspect="1"/>
          </p:cNvPicPr>
          <p:nvPr/>
        </p:nvPicPr>
        <p:blipFill rotWithShape="1">
          <a:blip r:embed="rId3"/>
          <a:srcRect l="4700" t="20396"/>
          <a:stretch/>
        </p:blipFill>
        <p:spPr>
          <a:xfrm>
            <a:off x="3267187" y="1751179"/>
            <a:ext cx="6120653" cy="3686018"/>
          </a:xfrm>
          <a:prstGeom prst="rect">
            <a:avLst/>
          </a:prstGeom>
        </p:spPr>
      </p:pic>
      <p:pic>
        <p:nvPicPr>
          <p:cNvPr id="13" name="Picture 12">
            <a:extLst>
              <a:ext uri="{FF2B5EF4-FFF2-40B4-BE49-F238E27FC236}">
                <a16:creationId xmlns:a16="http://schemas.microsoft.com/office/drawing/2014/main" xmlns="" id="{9E3DB0B3-0E3B-4E97-ABE5-7189E7C041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78" y="4070408"/>
            <a:ext cx="2576246" cy="1290436"/>
          </a:xfrm>
          <a:prstGeom prst="rect">
            <a:avLst/>
          </a:prstGeom>
        </p:spPr>
      </p:pic>
      <p:sp>
        <p:nvSpPr>
          <p:cNvPr id="14" name="Cylinder 13">
            <a:extLst>
              <a:ext uri="{FF2B5EF4-FFF2-40B4-BE49-F238E27FC236}">
                <a16:creationId xmlns:a16="http://schemas.microsoft.com/office/drawing/2014/main" xmlns="" id="{166E8CEA-A058-4EA3-9290-B9719C4BDAE4}"/>
              </a:ext>
            </a:extLst>
          </p:cNvPr>
          <p:cNvSpPr/>
          <p:nvPr/>
        </p:nvSpPr>
        <p:spPr>
          <a:xfrm>
            <a:off x="450027" y="2075268"/>
            <a:ext cx="1883107" cy="926473"/>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sp>
        <p:nvSpPr>
          <p:cNvPr id="15" name="TextBox 14">
            <a:extLst>
              <a:ext uri="{FF2B5EF4-FFF2-40B4-BE49-F238E27FC236}">
                <a16:creationId xmlns:a16="http://schemas.microsoft.com/office/drawing/2014/main" xmlns="" id="{66F70006-9D76-4203-9F76-2862ACD74E36}"/>
              </a:ext>
            </a:extLst>
          </p:cNvPr>
          <p:cNvSpPr txBox="1"/>
          <p:nvPr/>
        </p:nvSpPr>
        <p:spPr>
          <a:xfrm>
            <a:off x="406140" y="2296703"/>
            <a:ext cx="1875312" cy="584775"/>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VX130 Mirror System </a:t>
            </a:r>
          </a:p>
        </p:txBody>
      </p:sp>
      <p:sp>
        <p:nvSpPr>
          <p:cNvPr id="16" name="Arrow: Down 15">
            <a:extLst>
              <a:ext uri="{FF2B5EF4-FFF2-40B4-BE49-F238E27FC236}">
                <a16:creationId xmlns:a16="http://schemas.microsoft.com/office/drawing/2014/main" xmlns="" id="{82001393-CD7C-41BF-A4CA-1D0F58C3ABA8}"/>
              </a:ext>
            </a:extLst>
          </p:cNvPr>
          <p:cNvSpPr/>
          <p:nvPr/>
        </p:nvSpPr>
        <p:spPr bwMode="auto">
          <a:xfrm>
            <a:off x="1086399" y="3196982"/>
            <a:ext cx="485004" cy="548892"/>
          </a:xfrm>
          <a:prstGeom prst="down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5" charset="0"/>
            </a:endParaRPr>
          </a:p>
        </p:txBody>
      </p:sp>
      <p:sp>
        <p:nvSpPr>
          <p:cNvPr id="17" name="Arrow: Right 16">
            <a:extLst>
              <a:ext uri="{FF2B5EF4-FFF2-40B4-BE49-F238E27FC236}">
                <a16:creationId xmlns:a16="http://schemas.microsoft.com/office/drawing/2014/main" xmlns="" id="{D40DB88A-44E9-48FF-A07C-156905BBA049}"/>
              </a:ext>
            </a:extLst>
          </p:cNvPr>
          <p:cNvSpPr>
            <a:spLocks noChangeAspect="1"/>
          </p:cNvSpPr>
          <p:nvPr/>
        </p:nvSpPr>
        <p:spPr bwMode="auto">
          <a:xfrm>
            <a:off x="2764249" y="4419600"/>
            <a:ext cx="355712" cy="527154"/>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5" charset="0"/>
            </a:endParaRPr>
          </a:p>
        </p:txBody>
      </p:sp>
      <p:grpSp>
        <p:nvGrpSpPr>
          <p:cNvPr id="18" name="Group 17">
            <a:extLst>
              <a:ext uri="{FF2B5EF4-FFF2-40B4-BE49-F238E27FC236}">
                <a16:creationId xmlns:a16="http://schemas.microsoft.com/office/drawing/2014/main" xmlns="" id="{43582C9E-CBA2-440B-BBCA-2FF7F6C68AD9}"/>
              </a:ext>
            </a:extLst>
          </p:cNvPr>
          <p:cNvGrpSpPr/>
          <p:nvPr/>
        </p:nvGrpSpPr>
        <p:grpSpPr>
          <a:xfrm>
            <a:off x="1283260" y="5835081"/>
            <a:ext cx="7491880" cy="1021275"/>
            <a:chOff x="1119322" y="5262709"/>
            <a:chExt cx="7491880" cy="1021275"/>
          </a:xfrm>
        </p:grpSpPr>
        <p:sp>
          <p:nvSpPr>
            <p:cNvPr id="19" name="Rectangle 18">
              <a:extLst>
                <a:ext uri="{FF2B5EF4-FFF2-40B4-BE49-F238E27FC236}">
                  <a16:creationId xmlns:a16="http://schemas.microsoft.com/office/drawing/2014/main" xmlns="" id="{E6FD9621-9C4C-45E6-B3CB-44A66E735CE6}"/>
                </a:ext>
              </a:extLst>
            </p:cNvPr>
            <p:cNvSpPr/>
            <p:nvPr/>
          </p:nvSpPr>
          <p:spPr bwMode="auto">
            <a:xfrm>
              <a:off x="1119322" y="5262709"/>
              <a:ext cx="7415078" cy="1011794"/>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5" charset="0"/>
              </a:endParaRPr>
            </a:p>
          </p:txBody>
        </p:sp>
        <p:sp>
          <p:nvSpPr>
            <p:cNvPr id="20" name="TextBox 19">
              <a:extLst>
                <a:ext uri="{FF2B5EF4-FFF2-40B4-BE49-F238E27FC236}">
                  <a16:creationId xmlns:a16="http://schemas.microsoft.com/office/drawing/2014/main" xmlns="" id="{A7A7EFF5-C9FC-40FF-8391-02BA1EA671C5}"/>
                </a:ext>
              </a:extLst>
            </p:cNvPr>
            <p:cNvSpPr txBox="1"/>
            <p:nvPr/>
          </p:nvSpPr>
          <p:spPr>
            <a:xfrm>
              <a:off x="1145697" y="5268321"/>
              <a:ext cx="7465505" cy="1015663"/>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VistA data is pushed from the VX130 Mirror System in Kansas City into</a:t>
              </a:r>
            </a:p>
            <a:p>
              <a:r>
                <a:rPr lang="en-US" sz="2000" dirty="0">
                  <a:latin typeface="Calibri" panose="020F0502020204030204" pitchFamily="34" charset="0"/>
                  <a:cs typeface="Calibri" panose="020F0502020204030204" pitchFamily="34" charset="0"/>
                </a:rPr>
                <a:t>HealtheIntent, where it is aggregated and normalized for use in</a:t>
              </a:r>
            </a:p>
            <a:p>
              <a:r>
                <a:rPr lang="en-US" sz="2000" dirty="0">
                  <a:latin typeface="Calibri" panose="020F0502020204030204" pitchFamily="34" charset="0"/>
                  <a:cs typeface="Calibri" panose="020F0502020204030204" pitchFamily="34" charset="0"/>
                </a:rPr>
                <a:t>other components of the Cerner EDW infrastructure</a:t>
              </a:r>
            </a:p>
          </p:txBody>
        </p:sp>
      </p:grpSp>
    </p:spTree>
    <p:extLst>
      <p:ext uri="{BB962C8B-B14F-4D97-AF65-F5344CB8AC3E}">
        <p14:creationId xmlns:p14="http://schemas.microsoft.com/office/powerpoint/2010/main" val="113981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01ACC6-87C7-47CE-8BC8-84A9CED075B4}"/>
              </a:ext>
            </a:extLst>
          </p:cNvPr>
          <p:cNvSpPr>
            <a:spLocks noGrp="1"/>
          </p:cNvSpPr>
          <p:nvPr>
            <p:ph type="title"/>
          </p:nvPr>
        </p:nvSpPr>
        <p:spPr/>
        <p:txBody>
          <a:bodyPr/>
          <a:lstStyle/>
          <a:p>
            <a:r>
              <a:rPr lang="en-US" sz="4000" dirty="0"/>
              <a:t>Data Hunt?</a:t>
            </a:r>
          </a:p>
        </p:txBody>
      </p:sp>
      <p:sp>
        <p:nvSpPr>
          <p:cNvPr id="4" name="Content Placeholder 3">
            <a:extLst>
              <a:ext uri="{FF2B5EF4-FFF2-40B4-BE49-F238E27FC236}">
                <a16:creationId xmlns:a16="http://schemas.microsoft.com/office/drawing/2014/main" xmlns="" id="{C77D9FF9-66C9-497E-A999-AA0E64B53B72}"/>
              </a:ext>
            </a:extLst>
          </p:cNvPr>
          <p:cNvSpPr>
            <a:spLocks noGrp="1"/>
          </p:cNvSpPr>
          <p:nvPr>
            <p:ph idx="1"/>
          </p:nvPr>
        </p:nvSpPr>
        <p:spPr/>
        <p:txBody>
          <a:bodyPr/>
          <a:lstStyle/>
          <a:p>
            <a:pPr marL="0" indent="0">
              <a:buNone/>
            </a:pPr>
            <a:r>
              <a:rPr lang="en-US" sz="2400" dirty="0"/>
              <a:t>Where Might Data Be –</a:t>
            </a:r>
          </a:p>
          <a:p>
            <a:r>
              <a:rPr lang="en-US" sz="2400" dirty="0" err="1"/>
              <a:t>VistA</a:t>
            </a:r>
            <a:r>
              <a:rPr lang="en-US" sz="2400" dirty="0"/>
              <a:t> – 10-year implementation cycle for Cerner</a:t>
            </a:r>
          </a:p>
          <a:p>
            <a:r>
              <a:rPr lang="en-US" sz="2400" dirty="0" err="1"/>
              <a:t>HealtheIntent</a:t>
            </a:r>
            <a:r>
              <a:rPr lang="en-US" sz="2400" dirty="0"/>
              <a:t> – Long data record similar to DW</a:t>
            </a:r>
          </a:p>
          <a:p>
            <a:r>
              <a:rPr lang="en-US" sz="2400" dirty="0"/>
              <a:t>Millennium -  EHR – possibly writebacks to CDW</a:t>
            </a:r>
          </a:p>
          <a:p>
            <a:r>
              <a:rPr lang="en-US" sz="2400" dirty="0"/>
              <a:t>Private care – physicians office, ACO, Private hospitals, etc.</a:t>
            </a:r>
          </a:p>
          <a:p>
            <a:pPr marL="0" indent="0">
              <a:buNone/>
            </a:pPr>
            <a:r>
              <a:rPr lang="en-US" sz="2400" dirty="0" smtClean="0"/>
              <a:t>Analysis </a:t>
            </a:r>
            <a:r>
              <a:rPr lang="en-US" sz="2400" dirty="0"/>
              <a:t>could be – </a:t>
            </a:r>
          </a:p>
          <a:p>
            <a:r>
              <a:rPr lang="en-US" sz="2400" dirty="0" err="1" smtClean="0"/>
              <a:t>HealtheIntent</a:t>
            </a:r>
            <a:r>
              <a:rPr lang="en-US" sz="2400" dirty="0" smtClean="0"/>
              <a:t>-&gt;EDW (Vertica)</a:t>
            </a:r>
            <a:endParaRPr lang="en-US" sz="2400" dirty="0"/>
          </a:p>
          <a:p>
            <a:r>
              <a:rPr lang="en-US" sz="2400" dirty="0"/>
              <a:t>National Laboratory like Oak Ridge</a:t>
            </a:r>
          </a:p>
          <a:p>
            <a:r>
              <a:rPr lang="en-US" sz="2400" dirty="0"/>
              <a:t>Azure Cloud</a:t>
            </a:r>
          </a:p>
          <a:p>
            <a:r>
              <a:rPr lang="en-US" sz="2400" dirty="0"/>
              <a:t>VINCI </a:t>
            </a:r>
          </a:p>
        </p:txBody>
      </p:sp>
      <p:sp>
        <p:nvSpPr>
          <p:cNvPr id="2" name="Slide Number Placeholder 1">
            <a:extLst>
              <a:ext uri="{FF2B5EF4-FFF2-40B4-BE49-F238E27FC236}">
                <a16:creationId xmlns:a16="http://schemas.microsoft.com/office/drawing/2014/main" xmlns="" id="{3C283BDD-BC09-4E57-A852-EF8E3947BD83}"/>
              </a:ext>
            </a:extLst>
          </p:cNvPr>
          <p:cNvSpPr>
            <a:spLocks noGrp="1"/>
          </p:cNvSpPr>
          <p:nvPr>
            <p:ph type="sldNum" sz="quarter" idx="12"/>
          </p:nvPr>
        </p:nvSpPr>
        <p:spPr/>
        <p:txBody>
          <a:bodyPr/>
          <a:lstStyle/>
          <a:p>
            <a:fld id="{6B16CC60-0A6D-B044-9C01-0B5E972F3441}" type="slidenum">
              <a:rPr lang="en-US" smtClean="0"/>
              <a:pPr/>
              <a:t>7</a:t>
            </a:fld>
            <a:endParaRPr lang="en-US" dirty="0"/>
          </a:p>
        </p:txBody>
      </p:sp>
    </p:spTree>
    <p:extLst>
      <p:ext uri="{BB962C8B-B14F-4D97-AF65-F5344CB8AC3E}">
        <p14:creationId xmlns:p14="http://schemas.microsoft.com/office/powerpoint/2010/main" val="1363932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DD5D71C-25B6-4F60-B074-FF73C237440F}"/>
              </a:ext>
            </a:extLst>
          </p:cNvPr>
          <p:cNvSpPr>
            <a:spLocks noGrp="1"/>
          </p:cNvSpPr>
          <p:nvPr>
            <p:ph type="title"/>
          </p:nvPr>
        </p:nvSpPr>
        <p:spPr/>
        <p:txBody>
          <a:bodyPr/>
          <a:lstStyle/>
          <a:p>
            <a:r>
              <a:rPr lang="en-US" sz="4000" dirty="0"/>
              <a:t>Building the Caché Class</a:t>
            </a:r>
          </a:p>
        </p:txBody>
      </p:sp>
      <p:sp>
        <p:nvSpPr>
          <p:cNvPr id="4" name="Content Placeholder 3">
            <a:extLst>
              <a:ext uri="{FF2B5EF4-FFF2-40B4-BE49-F238E27FC236}">
                <a16:creationId xmlns:a16="http://schemas.microsoft.com/office/drawing/2014/main" xmlns="" id="{2AAE8BE6-2BFF-4E46-BBBB-E739E2A6E7EC}"/>
              </a:ext>
            </a:extLst>
          </p:cNvPr>
          <p:cNvSpPr>
            <a:spLocks noGrp="1"/>
          </p:cNvSpPr>
          <p:nvPr>
            <p:ph idx="1"/>
          </p:nvPr>
        </p:nvSpPr>
        <p:spPr/>
        <p:txBody>
          <a:bodyPr/>
          <a:lstStyle/>
          <a:p>
            <a:pPr marL="0" indent="0">
              <a:buNone/>
            </a:pPr>
            <a:r>
              <a:rPr lang="en-US" sz="2400" dirty="0"/>
              <a:t>Leverage existing CDW Processes (but NOT CDW)</a:t>
            </a:r>
          </a:p>
          <a:p>
            <a:pPr marL="516890" lvl="1" indent="-516890">
              <a:spcBef>
                <a:spcPts val="600"/>
              </a:spcBef>
              <a:spcAft>
                <a:spcPts val="600"/>
              </a:spcAft>
              <a:buFont typeface="Wingdings" charset="2"/>
              <a:buChar char="n"/>
            </a:pPr>
            <a:r>
              <a:rPr lang="en-US" sz="2400" dirty="0">
                <a:ea typeface="ＭＳ Ｐゴシック" pitchFamily="28" charset="-128"/>
              </a:rPr>
              <a:t>Files and fields modeled and in CDW production database.</a:t>
            </a:r>
          </a:p>
          <a:p>
            <a:pPr marL="516890" lvl="1" indent="-516890">
              <a:spcBef>
                <a:spcPts val="600"/>
              </a:spcBef>
              <a:spcAft>
                <a:spcPts val="600"/>
              </a:spcAft>
              <a:buFont typeface="Wingdings" charset="2"/>
              <a:buChar char="n"/>
            </a:pPr>
            <a:r>
              <a:rPr lang="en-US" sz="2400" dirty="0">
                <a:ea typeface="ＭＳ Ｐゴシック" pitchFamily="28" charset="-128"/>
              </a:rPr>
              <a:t>Enhancements have been added to the CDW Processes for the unique needs and requirements of OEHRM.</a:t>
            </a:r>
          </a:p>
          <a:p>
            <a:pPr marL="0" indent="-102870">
              <a:buNone/>
            </a:pPr>
            <a:r>
              <a:rPr lang="en-US" sz="2400" b="1" i="1" dirty="0"/>
              <a:t>Thus, Creating the….</a:t>
            </a:r>
          </a:p>
          <a:p>
            <a:pPr marL="0" indent="0">
              <a:buNone/>
            </a:pPr>
            <a:endParaRPr lang="en-US" dirty="0"/>
          </a:p>
          <a:p>
            <a:endParaRPr lang="en-US" dirty="0"/>
          </a:p>
          <a:p>
            <a:pPr lvl="2"/>
            <a:endParaRPr lang="en-US" dirty="0"/>
          </a:p>
        </p:txBody>
      </p:sp>
      <p:sp>
        <p:nvSpPr>
          <p:cNvPr id="2" name="Slide Number Placeholder 1">
            <a:extLst>
              <a:ext uri="{FF2B5EF4-FFF2-40B4-BE49-F238E27FC236}">
                <a16:creationId xmlns:a16="http://schemas.microsoft.com/office/drawing/2014/main" xmlns="" id="{33D2C769-DAE5-469B-A9B7-9851965316B9}"/>
              </a:ext>
            </a:extLst>
          </p:cNvPr>
          <p:cNvSpPr>
            <a:spLocks noGrp="1"/>
          </p:cNvSpPr>
          <p:nvPr>
            <p:ph type="sldNum" sz="quarter" idx="12"/>
          </p:nvPr>
        </p:nvSpPr>
        <p:spPr/>
        <p:txBody>
          <a:bodyPr/>
          <a:lstStyle/>
          <a:p>
            <a:fld id="{6B16CC60-0A6D-B044-9C01-0B5E972F3441}" type="slidenum">
              <a:rPr lang="en-US" smtClean="0"/>
              <a:pPr/>
              <a:t>8</a:t>
            </a:fld>
            <a:endParaRPr lang="en-US" dirty="0"/>
          </a:p>
        </p:txBody>
      </p:sp>
      <p:sp>
        <p:nvSpPr>
          <p:cNvPr id="5" name="Rectangle 4">
            <a:extLst>
              <a:ext uri="{FF2B5EF4-FFF2-40B4-BE49-F238E27FC236}">
                <a16:creationId xmlns:a16="http://schemas.microsoft.com/office/drawing/2014/main" xmlns="" id="{FB4914A8-96CB-4B97-B2A5-57039C90DD9C}"/>
              </a:ext>
            </a:extLst>
          </p:cNvPr>
          <p:cNvSpPr/>
          <p:nvPr/>
        </p:nvSpPr>
        <p:spPr>
          <a:xfrm>
            <a:off x="670560" y="4186187"/>
            <a:ext cx="8426251" cy="2846933"/>
          </a:xfrm>
          <a:prstGeom prst="rect">
            <a:avLst/>
          </a:prstGeom>
        </p:spPr>
        <p:txBody>
          <a:bodyPr wrap="square">
            <a:spAutoFit/>
          </a:bodyPr>
          <a:lstStyle/>
          <a:p>
            <a:pPr algn="ctr"/>
            <a:endParaRPr lang="en-US" sz="1100" dirty="0"/>
          </a:p>
          <a:p>
            <a:pPr marL="516890" lvl="1" indent="-516890" eaLnBrk="1" hangingPunct="1">
              <a:spcBef>
                <a:spcPts val="0"/>
              </a:spcBef>
              <a:spcAft>
                <a:spcPts val="0"/>
              </a:spcAft>
              <a:buClr>
                <a:schemeClr val="accent2"/>
              </a:buClr>
              <a:buFont typeface="Wingdings" charset="2"/>
              <a:buChar char="n"/>
            </a:pPr>
            <a:r>
              <a:rPr lang="en-US" dirty="0">
                <a:latin typeface="+mn-lt"/>
                <a:ea typeface="ＭＳ Ｐゴシック" pitchFamily="28" charset="-128"/>
              </a:rPr>
              <a:t>Evaluate </a:t>
            </a:r>
            <a:r>
              <a:rPr lang="en-US" dirty="0" err="1">
                <a:latin typeface="+mn-lt"/>
                <a:ea typeface="ＭＳ Ｐゴシック" pitchFamily="28" charset="-128"/>
              </a:rPr>
              <a:t>VistA</a:t>
            </a:r>
            <a:r>
              <a:rPr lang="en-US" dirty="0">
                <a:latin typeface="+mn-lt"/>
                <a:ea typeface="ＭＳ Ｐゴシック" pitchFamily="28" charset="-128"/>
              </a:rPr>
              <a:t> file structure</a:t>
            </a:r>
          </a:p>
          <a:p>
            <a:pPr marL="998855" lvl="1" indent="-480219" eaLnBrk="1" hangingPunct="1">
              <a:spcBef>
                <a:spcPct val="20000"/>
              </a:spcBef>
              <a:buClr>
                <a:schemeClr val="accent2"/>
              </a:buClr>
              <a:buFont typeface="Wingdings" charset="2"/>
              <a:buChar char="l"/>
            </a:pPr>
            <a:r>
              <a:rPr lang="en-US" sz="2000" dirty="0">
                <a:latin typeface="+mn-lt"/>
                <a:ea typeface="ＭＳ Ｐゴシック" pitchFamily="-65" charset="-128"/>
              </a:rPr>
              <a:t>Fields, data types, descriptions</a:t>
            </a:r>
          </a:p>
          <a:p>
            <a:pPr marL="998855" lvl="1" indent="-480219" eaLnBrk="1" hangingPunct="1">
              <a:spcBef>
                <a:spcPct val="20000"/>
              </a:spcBef>
              <a:buClr>
                <a:schemeClr val="accent2"/>
              </a:buClr>
              <a:buFont typeface="Wingdings" charset="2"/>
              <a:buChar char="l"/>
            </a:pPr>
            <a:r>
              <a:rPr lang="en-US" sz="2000" dirty="0">
                <a:latin typeface="+mn-lt"/>
                <a:ea typeface="ＭＳ Ｐゴシック" pitchFamily="-65" charset="-128"/>
              </a:rPr>
              <a:t>Sub-files that need to be included</a:t>
            </a:r>
          </a:p>
          <a:p>
            <a:pPr marL="998855" lvl="1" indent="-480219" eaLnBrk="1" hangingPunct="1">
              <a:spcBef>
                <a:spcPct val="20000"/>
              </a:spcBef>
              <a:buClr>
                <a:schemeClr val="accent2"/>
              </a:buClr>
              <a:buFont typeface="Wingdings" charset="2"/>
              <a:buChar char="l"/>
            </a:pPr>
            <a:r>
              <a:rPr lang="en-US" sz="2000" dirty="0">
                <a:latin typeface="+mn-lt"/>
                <a:ea typeface="ＭＳ Ｐゴシック" pitchFamily="-65" charset="-128"/>
              </a:rPr>
              <a:t>Pointer files that need to be included</a:t>
            </a:r>
          </a:p>
          <a:p>
            <a:pPr marL="516890" lvl="1" indent="-516890" eaLnBrk="1" hangingPunct="1">
              <a:spcBef>
                <a:spcPts val="0"/>
              </a:spcBef>
              <a:spcAft>
                <a:spcPts val="0"/>
              </a:spcAft>
              <a:buClr>
                <a:schemeClr val="accent2"/>
              </a:buClr>
              <a:buFont typeface="Wingdings" charset="2"/>
              <a:buChar char="n"/>
            </a:pPr>
            <a:r>
              <a:rPr lang="en-US" dirty="0" err="1">
                <a:latin typeface="+mn-lt"/>
                <a:ea typeface="ＭＳ Ｐゴシック" pitchFamily="28" charset="-128"/>
              </a:rPr>
              <a:t>VistA</a:t>
            </a:r>
            <a:r>
              <a:rPr lang="en-US" dirty="0">
                <a:latin typeface="+mn-lt"/>
                <a:ea typeface="ＭＳ Ｐゴシック" pitchFamily="28" charset="-128"/>
              </a:rPr>
              <a:t> Data types changed to SQL data types</a:t>
            </a:r>
          </a:p>
          <a:p>
            <a:pPr marL="516890" lvl="1" indent="-516890" eaLnBrk="1" hangingPunct="1">
              <a:spcBef>
                <a:spcPts val="0"/>
              </a:spcBef>
              <a:spcAft>
                <a:spcPts val="0"/>
              </a:spcAft>
              <a:buClr>
                <a:schemeClr val="accent2"/>
              </a:buClr>
              <a:buFont typeface="Wingdings" charset="2"/>
              <a:buChar char="n"/>
            </a:pPr>
            <a:r>
              <a:rPr lang="en-US" dirty="0">
                <a:latin typeface="+mn-lt"/>
                <a:ea typeface="ＭＳ Ｐゴシック" pitchFamily="28" charset="-128"/>
              </a:rPr>
              <a:t>Field names updated to conventions</a:t>
            </a:r>
          </a:p>
          <a:p>
            <a:pPr marL="516890" lvl="1" indent="-516890" eaLnBrk="1" hangingPunct="1">
              <a:spcBef>
                <a:spcPts val="0"/>
              </a:spcBef>
              <a:spcAft>
                <a:spcPts val="0"/>
              </a:spcAft>
              <a:buClr>
                <a:schemeClr val="accent2"/>
              </a:buClr>
              <a:buFont typeface="Wingdings" charset="2"/>
              <a:buChar char="n"/>
            </a:pPr>
            <a:r>
              <a:rPr lang="en-US" dirty="0">
                <a:latin typeface="+mn-lt"/>
                <a:ea typeface="ＭＳ Ｐゴシック" pitchFamily="28" charset="-128"/>
              </a:rPr>
              <a:t>Inherit fields from parent or</a:t>
            </a:r>
            <a:r>
              <a:rPr lang="en-US" dirty="0">
                <a:latin typeface="+mn-lt"/>
              </a:rPr>
              <a:t> through pointers</a:t>
            </a:r>
          </a:p>
        </p:txBody>
      </p:sp>
      <p:sp>
        <p:nvSpPr>
          <p:cNvPr id="6" name="Rectangle 5">
            <a:extLst>
              <a:ext uri="{FF2B5EF4-FFF2-40B4-BE49-F238E27FC236}">
                <a16:creationId xmlns:a16="http://schemas.microsoft.com/office/drawing/2014/main" xmlns="" id="{6C1B29EA-248C-4E8E-B83C-B84567E46D76}"/>
              </a:ext>
            </a:extLst>
          </p:cNvPr>
          <p:cNvSpPr/>
          <p:nvPr/>
        </p:nvSpPr>
        <p:spPr>
          <a:xfrm>
            <a:off x="392584" y="3879993"/>
            <a:ext cx="9274890" cy="461665"/>
          </a:xfrm>
          <a:prstGeom prst="rect">
            <a:avLst/>
          </a:prstGeom>
          <a:solidFill>
            <a:schemeClr val="accent3">
              <a:lumMod val="20000"/>
              <a:lumOff val="80000"/>
            </a:schemeClr>
          </a:solidFill>
        </p:spPr>
        <p:txBody>
          <a:bodyPr wrap="square">
            <a:spAutoFit/>
          </a:bodyPr>
          <a:lstStyle/>
          <a:p>
            <a:pPr algn="ctr"/>
            <a:r>
              <a:rPr lang="en-US" b="1" u="sng" dirty="0">
                <a:latin typeface="+mn-lt"/>
              </a:rPr>
              <a:t>VX130 Data Modeling Process</a:t>
            </a:r>
          </a:p>
        </p:txBody>
      </p:sp>
    </p:spTree>
    <p:extLst>
      <p:ext uri="{BB962C8B-B14F-4D97-AF65-F5344CB8AC3E}">
        <p14:creationId xmlns:p14="http://schemas.microsoft.com/office/powerpoint/2010/main" val="2304041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FEF30A2-6238-4EB3-944C-AF2430C054C4}"/>
              </a:ext>
            </a:extLst>
          </p:cNvPr>
          <p:cNvSpPr>
            <a:spLocks noGrp="1"/>
          </p:cNvSpPr>
          <p:nvPr>
            <p:ph type="title"/>
          </p:nvPr>
        </p:nvSpPr>
        <p:spPr/>
        <p:txBody>
          <a:bodyPr/>
          <a:lstStyle/>
          <a:p>
            <a:r>
              <a:rPr lang="en-US" sz="4000" dirty="0"/>
              <a:t>Building the Caché Class</a:t>
            </a:r>
          </a:p>
        </p:txBody>
      </p:sp>
      <p:sp>
        <p:nvSpPr>
          <p:cNvPr id="4" name="Content Placeholder 3">
            <a:extLst>
              <a:ext uri="{FF2B5EF4-FFF2-40B4-BE49-F238E27FC236}">
                <a16:creationId xmlns:a16="http://schemas.microsoft.com/office/drawing/2014/main" xmlns="" id="{29C27496-BDC6-4D83-A5B7-579A1FD0E60B}"/>
              </a:ext>
            </a:extLst>
          </p:cNvPr>
          <p:cNvSpPr>
            <a:spLocks noGrp="1"/>
          </p:cNvSpPr>
          <p:nvPr>
            <p:ph idx="1"/>
          </p:nvPr>
        </p:nvSpPr>
        <p:spPr/>
        <p:txBody>
          <a:bodyPr/>
          <a:lstStyle/>
          <a:p>
            <a:pPr marL="0" indent="0" algn="ctr">
              <a:buNone/>
            </a:pPr>
            <a:r>
              <a:rPr lang="en-US" sz="2400" b="1" u="sng" dirty="0"/>
              <a:t>VX130 Data Modeling Process, Cont.</a:t>
            </a:r>
          </a:p>
          <a:p>
            <a:pPr marL="0" indent="0" algn="ctr">
              <a:buNone/>
            </a:pPr>
            <a:endParaRPr lang="en-US" sz="2400" b="1" u="sng" dirty="0"/>
          </a:p>
          <a:p>
            <a:r>
              <a:rPr lang="en-US" sz="2400" dirty="0"/>
              <a:t>Creates a set of instructions for an application called </a:t>
            </a:r>
            <a:r>
              <a:rPr lang="en-US" sz="2400" dirty="0" err="1"/>
              <a:t>ClassBuilder</a:t>
            </a:r>
            <a:r>
              <a:rPr lang="en-US" sz="2400" dirty="0"/>
              <a:t> which is used to create a “Class”.</a:t>
            </a:r>
          </a:p>
          <a:p>
            <a:pPr lvl="1"/>
            <a:r>
              <a:rPr lang="en-US" sz="2400" dirty="0"/>
              <a:t>Classes use VistA globals but in an InterSystems object format to store the data.</a:t>
            </a:r>
          </a:p>
          <a:p>
            <a:pPr lvl="1"/>
            <a:r>
              <a:rPr lang="en-US" sz="2400" dirty="0"/>
              <a:t>Classes are like pathways to help determine what data to extract from VistA and which fields are used to display the VistA field values in the SQL table.</a:t>
            </a:r>
          </a:p>
          <a:p>
            <a:pPr lvl="1"/>
            <a:r>
              <a:rPr lang="en-US" sz="2400" dirty="0"/>
              <a:t>Classes give you the ability to use SQL to query data instead of writing M code.</a:t>
            </a:r>
          </a:p>
          <a:p>
            <a:endParaRPr lang="en-US" dirty="0"/>
          </a:p>
        </p:txBody>
      </p:sp>
      <p:sp>
        <p:nvSpPr>
          <p:cNvPr id="2" name="Slide Number Placeholder 1">
            <a:extLst>
              <a:ext uri="{FF2B5EF4-FFF2-40B4-BE49-F238E27FC236}">
                <a16:creationId xmlns:a16="http://schemas.microsoft.com/office/drawing/2014/main" xmlns="" id="{D28E87F1-F766-4DF8-8416-D4E1CB5AF230}"/>
              </a:ext>
            </a:extLst>
          </p:cNvPr>
          <p:cNvSpPr>
            <a:spLocks noGrp="1"/>
          </p:cNvSpPr>
          <p:nvPr>
            <p:ph type="sldNum" sz="quarter" idx="12"/>
          </p:nvPr>
        </p:nvSpPr>
        <p:spPr/>
        <p:txBody>
          <a:bodyPr/>
          <a:lstStyle/>
          <a:p>
            <a:fld id="{6B16CC60-0A6D-B044-9C01-0B5E972F3441}" type="slidenum">
              <a:rPr lang="en-US" smtClean="0"/>
              <a:pPr/>
              <a:t>9</a:t>
            </a:fld>
            <a:endParaRPr lang="en-US" dirty="0"/>
          </a:p>
        </p:txBody>
      </p:sp>
    </p:spTree>
    <p:extLst>
      <p:ext uri="{BB962C8B-B14F-4D97-AF65-F5344CB8AC3E}">
        <p14:creationId xmlns:p14="http://schemas.microsoft.com/office/powerpoint/2010/main" val="3527534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NCI CDW Insight">
  <a:themeElements>
    <a:clrScheme name="Blank Presentation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lank Presentatio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65"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65" charset="0"/>
          </a:defRPr>
        </a:defPPr>
      </a:lstStyle>
    </a:lnDef>
  </a:objectDefaults>
  <a:extraClrSchemeLst>
    <a:extraClrScheme>
      <a:clrScheme name="Blank Presentation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lank Presentation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lank Presentation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lank Presentation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lank Presentation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lank Presentation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lank Presentation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lank Presentation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lank Presentation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INCI CDW Insight" id="{52A15DAF-28DC-4B9F-9F5F-7B003AF4D36C}" vid="{5438F630-8AEC-415E-872C-351F68D106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9D1E074516594DABBA6DC5A5EC7F0E" ma:contentTypeVersion="0" ma:contentTypeDescription="Create a new document." ma:contentTypeScope="" ma:versionID="f92ff4e7e4974fb3b7f8522f021532c4">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4A07B6-0516-4127-8989-0B3CA934AC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6F50C79-16B0-4FC6-B055-67415B6DED96}">
  <ds:schemaRefs>
    <ds:schemaRef ds:uri="http://schemas.microsoft.com/office/infopath/2007/PartnerControls"/>
    <ds:schemaRef ds:uri="http://purl.org/dc/elements/1.1/"/>
    <ds:schemaRef ds:uri="http://purl.org/dc/term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6942D20-23BA-43AA-A8FD-64DC214FBA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VINCI CDW Insight</Template>
  <TotalTime>21926</TotalTime>
  <Words>1865</Words>
  <Application>Microsoft Office PowerPoint</Application>
  <PresentationFormat>Custom</PresentationFormat>
  <Paragraphs>374</Paragraphs>
  <Slides>27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ＭＳ Ｐゴシック</vt:lpstr>
      <vt:lpstr>.AppleSystemUIFont</vt:lpstr>
      <vt:lpstr>Arial</vt:lpstr>
      <vt:lpstr>Calibri</vt:lpstr>
      <vt:lpstr>Times</vt:lpstr>
      <vt:lpstr>Times New Roman</vt:lpstr>
      <vt:lpstr>Trebuchet MS</vt:lpstr>
      <vt:lpstr>Wingdings</vt:lpstr>
      <vt:lpstr>VINCI CDW Insight</vt:lpstr>
      <vt:lpstr>  VA EHRM Data Migration: VX130 – Bulk Data Loads and  Continuous Synchronization Across VA</vt:lpstr>
      <vt:lpstr>Data Migration Objectives</vt:lpstr>
      <vt:lpstr>Data Migration Objectives</vt:lpstr>
      <vt:lpstr>Domain Migration Tracker</vt:lpstr>
      <vt:lpstr>PowerPoint Presentation</vt:lpstr>
      <vt:lpstr>PowerPoint Presentation</vt:lpstr>
      <vt:lpstr>Data Hunt?</vt:lpstr>
      <vt:lpstr>Building the Caché Class</vt:lpstr>
      <vt:lpstr>Building the Caché Class</vt:lpstr>
      <vt:lpstr>Building the Caché Class</vt:lpstr>
      <vt:lpstr>VX130 VA-Side Architecture</vt:lpstr>
      <vt:lpstr>EHRM Data Migration Overview</vt:lpstr>
      <vt:lpstr>VX130 Data Flow</vt:lpstr>
      <vt:lpstr>Caché Objects –&gt; Relational Projections</vt:lpstr>
      <vt:lpstr>VX130 Characteristics</vt:lpstr>
      <vt:lpstr>VistA Change Management</vt:lpstr>
      <vt:lpstr>Tracks all Changes to VistA Data Dictionary</vt:lpstr>
      <vt:lpstr>Maintains Data Element Mapping</vt:lpstr>
      <vt:lpstr>Tracks all Changes to Maintained Records</vt:lpstr>
      <vt:lpstr>VX130 Journal File and  Journal Reader Details</vt:lpstr>
      <vt:lpstr>How VX130  Journal Readers Work</vt:lpstr>
      <vt:lpstr>Data Filers</vt:lpstr>
      <vt:lpstr>VX130 Process and Technical Considerations and Historical Pulls</vt:lpstr>
      <vt:lpstr>VX130 Infrastructure</vt:lpstr>
      <vt:lpstr>Summary</vt:lpstr>
      <vt:lpstr>PowerPoint Presentation</vt:lpstr>
      <vt:lpstr>VX130 Integration Reviewed by</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EHRM PowerPoint Standard Template</dc:title>
  <dc:creator>Department of Veterans Affairs</dc:creator>
  <cp:lastModifiedBy>augie turano</cp:lastModifiedBy>
  <cp:revision>219</cp:revision>
  <cp:lastPrinted>2018-06-06T18:52:05Z</cp:lastPrinted>
  <dcterms:created xsi:type="dcterms:W3CDTF">2018-01-29T21:37:11Z</dcterms:created>
  <dcterms:modified xsi:type="dcterms:W3CDTF">2019-01-11T20:58:22Z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0x010100219D1E074516594DABBA6DC5A5EC7F0E</vt:lpwstr>
  </property>
</Properties>
</file>