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8" r:id="rId3"/>
    <p:sldId id="257" r:id="rId4"/>
    <p:sldId id="260" r:id="rId5"/>
    <p:sldId id="261" r:id="rId6"/>
    <p:sldId id="259"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5327"/>
    <a:srgbClr val="0AA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60"/>
  </p:normalViewPr>
  <p:slideViewPr>
    <p:cSldViewPr snapToGrid="0">
      <p:cViewPr varScale="1">
        <p:scale>
          <a:sx n="113" d="100"/>
          <a:sy n="113" d="100"/>
        </p:scale>
        <p:origin x="49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DE7D133-CAB4-4DBD-B70E-17F89E41CCD3}" type="datetimeFigureOut">
              <a:rPr lang="en-US" smtClean="0"/>
              <a:t>2/28/2019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22374909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DE7D133-CAB4-4DBD-B70E-17F89E41CCD3}"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253423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E7D133-CAB4-4DBD-B70E-17F89E41CCD3}"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2718303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E7D133-CAB4-4DBD-B70E-17F89E41CCD3}"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1879765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E7D133-CAB4-4DBD-B70E-17F89E41CCD3}"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135698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E7D133-CAB4-4DBD-B70E-17F89E41CCD3}"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3708266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E7D133-CAB4-4DBD-B70E-17F89E41CCD3}"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2337168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E7D133-CAB4-4DBD-B70E-17F89E41CCD3}"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1D993-5237-4FA7-8613-BD977241419F}"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260592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E7D133-CAB4-4DBD-B70E-17F89E41CCD3}"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326851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E7D133-CAB4-4DBD-B70E-17F89E41CCD3}"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2453969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E7D133-CAB4-4DBD-B70E-17F89E41CCD3}" type="datetimeFigureOut">
              <a:rPr lang="en-US" smtClean="0"/>
              <a:t>2/28/2019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94082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E7D133-CAB4-4DBD-B70E-17F89E41CCD3}"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4007192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E7D133-CAB4-4DBD-B70E-17F89E41CCD3}" type="datetimeFigureOut">
              <a:rPr lang="en-US" smtClean="0"/>
              <a:t>2/28/2019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3124590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E7D133-CAB4-4DBD-B70E-17F89E41CCD3}" type="datetimeFigureOut">
              <a:rPr lang="en-US" smtClean="0"/>
              <a:t>2/28/2019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2423013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DE7D133-CAB4-4DBD-B70E-17F89E41CCD3}" type="datetimeFigureOut">
              <a:rPr lang="en-US" smtClean="0"/>
              <a:t>2/28/2019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275968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DE7D133-CAB4-4DBD-B70E-17F89E41CCD3}"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392784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DE7D133-CAB4-4DBD-B70E-17F89E41CCD3}" type="datetimeFigureOut">
              <a:rPr lang="en-US" smtClean="0"/>
              <a:t>2/28/2019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A1D993-5237-4FA7-8613-BD977241419F}" type="slidenum">
              <a:rPr lang="en-US" smtClean="0"/>
              <a:t>‹#›</a:t>
            </a:fld>
            <a:endParaRPr lang="en-US"/>
          </a:p>
        </p:txBody>
      </p:sp>
    </p:spTree>
    <p:extLst>
      <p:ext uri="{BB962C8B-B14F-4D97-AF65-F5344CB8AC3E}">
        <p14:creationId xmlns:p14="http://schemas.microsoft.com/office/powerpoint/2010/main" val="3723407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E7D133-CAB4-4DBD-B70E-17F89E41CCD3}" type="datetimeFigureOut">
              <a:rPr lang="en-US" smtClean="0"/>
              <a:t>2/28/2019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A1D993-5237-4FA7-8613-BD977241419F}" type="slidenum">
              <a:rPr lang="en-US" smtClean="0"/>
              <a:t>‹#›</a:t>
            </a:fld>
            <a:endParaRPr lang="en-US"/>
          </a:p>
        </p:txBody>
      </p:sp>
    </p:spTree>
    <p:extLst>
      <p:ext uri="{BB962C8B-B14F-4D97-AF65-F5344CB8AC3E}">
        <p14:creationId xmlns:p14="http://schemas.microsoft.com/office/powerpoint/2010/main" val="153571691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0.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0.png"/><Relationship Id="rId9" Type="http://schemas.openxmlformats.org/officeDocument/2006/relationships/image" Target="../media/image13.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56674"/>
            <a:ext cx="12700168" cy="3792173"/>
          </a:xfrm>
        </p:spPr>
        <p:txBody>
          <a:bodyPr/>
          <a:lstStyle/>
          <a:p>
            <a:pPr algn="ctr"/>
            <a:r>
              <a:rPr lang="en-US" sz="4000" dirty="0" err="1" smtClean="0">
                <a:latin typeface="Times New Roman" panose="02020603050405020304" pitchFamily="18" charset="0"/>
                <a:cs typeface="Times New Roman" panose="02020603050405020304" pitchFamily="18" charset="0"/>
              </a:rPr>
              <a:t>Eksperimentinis</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darbas</a:t>
            </a:r>
            <a:r>
              <a:rPr lang="lt-LT" dirty="0">
                <a:latin typeface="Times New Roman" panose="02020603050405020304" pitchFamily="18" charset="0"/>
                <a:cs typeface="Times New Roman" panose="02020603050405020304" pitchFamily="18" charset="0"/>
              </a:rPr>
              <a:t/>
            </a:r>
            <a:br>
              <a:rPr lang="lt-LT" dirty="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LAISVOJO </a:t>
            </a:r>
            <a:r>
              <a:rPr lang="en-US" sz="4000" dirty="0" err="1" smtClean="0">
                <a:latin typeface="Times New Roman" panose="02020603050405020304" pitchFamily="18" charset="0"/>
                <a:cs typeface="Times New Roman" panose="02020603050405020304" pitchFamily="18" charset="0"/>
              </a:rPr>
              <a:t>kritimo</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pagrei</a:t>
            </a:r>
            <a:r>
              <a:rPr lang="lt-LT" sz="4000" dirty="0" smtClean="0">
                <a:latin typeface="Times New Roman" panose="02020603050405020304" pitchFamily="18" charset="0"/>
                <a:cs typeface="Times New Roman" panose="02020603050405020304" pitchFamily="18" charset="0"/>
              </a:rPr>
              <a:t>čio nustatymas</a:t>
            </a:r>
            <a:r>
              <a:rPr lang="lt-LT" dirty="0" smtClean="0"/>
              <a:t/>
            </a:r>
            <a:br>
              <a:rPr lang="lt-LT" dirty="0" smtClean="0"/>
            </a:br>
            <a:r>
              <a:rPr lang="lt-LT" dirty="0" smtClean="0"/>
              <a:t/>
            </a:r>
            <a:br>
              <a:rPr lang="lt-LT" dirty="0" smtClean="0"/>
            </a:br>
            <a:endParaRPr lang="en-US" dirty="0"/>
          </a:p>
        </p:txBody>
      </p:sp>
      <p:sp>
        <p:nvSpPr>
          <p:cNvPr id="3" name="Subtitle 2"/>
          <p:cNvSpPr>
            <a:spLocks noGrp="1"/>
          </p:cNvSpPr>
          <p:nvPr>
            <p:ph type="subTitle" idx="1"/>
          </p:nvPr>
        </p:nvSpPr>
        <p:spPr>
          <a:xfrm>
            <a:off x="5853893" y="3471806"/>
            <a:ext cx="7603960" cy="3521242"/>
          </a:xfrm>
        </p:spPr>
        <p:txBody>
          <a:bodyPr>
            <a:normAutofit/>
          </a:bodyPr>
          <a:lstStyle/>
          <a:p>
            <a:pPr algn="ctr"/>
            <a:r>
              <a:rPr lang="lt-LT" sz="2800" dirty="0" smtClean="0">
                <a:latin typeface="Times New Roman" panose="02020603050405020304" pitchFamily="18" charset="0"/>
                <a:cs typeface="Times New Roman" panose="02020603050405020304" pitchFamily="18" charset="0"/>
              </a:rPr>
              <a:t>DARBĄ ATLIKO:</a:t>
            </a:r>
          </a:p>
          <a:p>
            <a:pPr algn="ctr"/>
            <a:r>
              <a:rPr lang="lt-LT" sz="2800" dirty="0" smtClean="0">
                <a:latin typeface="Times New Roman" panose="02020603050405020304" pitchFamily="18" charset="0"/>
                <a:cs typeface="Times New Roman" panose="02020603050405020304" pitchFamily="18" charset="0"/>
              </a:rPr>
              <a:t>AUGUSTAS ARCIŠAUSKIS</a:t>
            </a:r>
          </a:p>
          <a:p>
            <a:pPr algn="ctr"/>
            <a:r>
              <a:rPr lang="lt-LT" sz="2800" dirty="0" smtClean="0">
                <a:latin typeface="Times New Roman" panose="02020603050405020304" pitchFamily="18" charset="0"/>
                <a:cs typeface="Times New Roman" panose="02020603050405020304" pitchFamily="18" charset="0"/>
              </a:rPr>
              <a:t>Arijus zuzevičius</a:t>
            </a:r>
          </a:p>
          <a:p>
            <a:pPr algn="ctr"/>
            <a:r>
              <a:rPr lang="lt-LT" sz="2800" dirty="0" smtClean="0">
                <a:latin typeface="Times New Roman" panose="02020603050405020304" pitchFamily="18" charset="0"/>
                <a:cs typeface="Times New Roman" panose="02020603050405020304" pitchFamily="18" charset="0"/>
              </a:rPr>
              <a:t>ED</a:t>
            </a:r>
            <a:r>
              <a:rPr lang="en-US" sz="2800" dirty="0">
                <a:latin typeface="Times New Roman" panose="02020603050405020304" pitchFamily="18" charset="0"/>
                <a:cs typeface="Times New Roman" panose="02020603050405020304" pitchFamily="18" charset="0"/>
              </a:rPr>
              <a:t>v</a:t>
            </a:r>
            <a:r>
              <a:rPr lang="lt-LT" sz="2800" dirty="0" smtClean="0">
                <a:latin typeface="Times New Roman" panose="02020603050405020304" pitchFamily="18" charset="0"/>
                <a:cs typeface="Times New Roman" panose="02020603050405020304" pitchFamily="18" charset="0"/>
              </a:rPr>
              <a:t>ARDAS JANEVIČIUS</a:t>
            </a:r>
          </a:p>
          <a:p>
            <a:pPr algn="ctr"/>
            <a:r>
              <a:rPr lang="lt-LT" sz="2400" dirty="0" smtClean="0">
                <a:latin typeface="Times New Roman" panose="02020603050405020304" pitchFamily="18" charset="0"/>
                <a:cs typeface="Times New Roman" panose="02020603050405020304" pitchFamily="18" charset="0"/>
              </a:rPr>
              <a:t>LUKAS MARKULIS	                                                                                  </a:t>
            </a:r>
          </a:p>
        </p:txBody>
      </p:sp>
    </p:spTree>
    <p:extLst>
      <p:ext uri="{BB962C8B-B14F-4D97-AF65-F5344CB8AC3E}">
        <p14:creationId xmlns:p14="http://schemas.microsoft.com/office/powerpoint/2010/main" val="3675585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1658"/>
            <a:ext cx="10131425" cy="1456267"/>
          </a:xfrm>
        </p:spPr>
        <p:txBody>
          <a:bodyPr/>
          <a:lstStyle/>
          <a:p>
            <a:pPr algn="ctr"/>
            <a:r>
              <a:rPr lang="en-US" dirty="0" smtClean="0">
                <a:latin typeface="Times New Roman" panose="02020603050405020304" pitchFamily="18" charset="0"/>
                <a:cs typeface="Times New Roman" panose="02020603050405020304" pitchFamily="18" charset="0"/>
              </a:rPr>
              <a:t>DARBO I</a:t>
            </a:r>
            <a:r>
              <a:rPr lang="lt-LT" dirty="0" smtClean="0">
                <a:latin typeface="Times New Roman" panose="02020603050405020304" pitchFamily="18" charset="0"/>
                <a:cs typeface="Times New Roman" panose="02020603050405020304" pitchFamily="18" charset="0"/>
              </a:rPr>
              <a:t>ŠVADA</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t">
                <a:normAutofit/>
              </a:bodyPr>
              <a:lstStyle/>
              <a:p>
                <a:pPr marL="0" indent="0" algn="just">
                  <a:buNone/>
                </a:pPr>
                <a:r>
                  <a:rPr lang="en-US" dirty="0" smtClean="0">
                    <a:latin typeface="Times New Roman" panose="02020603050405020304" pitchFamily="18" charset="0"/>
                    <a:cs typeface="Times New Roman" panose="02020603050405020304" pitchFamily="18" charset="0"/>
                  </a:rPr>
                  <a:t>Eksperimentinio </a:t>
                </a:r>
                <a:r>
                  <a:rPr lang="en-US" dirty="0" err="1" smtClean="0">
                    <a:latin typeface="Times New Roman" panose="02020603050405020304" pitchFamily="18" charset="0"/>
                    <a:cs typeface="Times New Roman" panose="02020603050405020304" pitchFamily="18" charset="0"/>
                  </a:rPr>
                  <a:t>darbo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metu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buvo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nustatin</a:t>
                </a:r>
                <a:r>
                  <a:rPr lang="lt-LT" dirty="0" smtClean="0">
                    <a:latin typeface="Times New Roman" panose="02020603050405020304" pitchFamily="18" charset="0"/>
                    <a:cs typeface="Times New Roman" panose="02020603050405020304" pitchFamily="18" charset="0"/>
                  </a:rPr>
                  <a:t>ėjamas laisvojo kritimo pagreitis. Apskaičiuoti 3 skirtingi kūnų laisvojo kritimo pagreičiai: guolio šrato </a:t>
                </a:r>
                <a:r>
                  <a:rPr lang="en-US" dirty="0" smtClean="0">
                    <a:latin typeface="Times New Roman" panose="02020603050405020304" pitchFamily="18" charset="0"/>
                    <a:cs typeface="Times New Roman" panose="02020603050405020304" pitchFamily="18" charset="0"/>
                  </a:rPr>
                  <a:t>g</a:t>
                </a:r>
                <a:r>
                  <a:rPr lang="en-US" sz="1200" dirty="0" smtClean="0">
                    <a:latin typeface="Times New Roman" panose="02020603050405020304" pitchFamily="18" charset="0"/>
                    <a:cs typeface="Times New Roman" panose="02020603050405020304" pitchFamily="18" charset="0"/>
                  </a:rPr>
                  <a:t>vid</a:t>
                </a:r>
                <a14:m>
                  <m:oMath xmlns:m="http://schemas.openxmlformats.org/officeDocument/2006/math">
                    <m:r>
                      <a:rPr lang="en-US" b="0" i="0" smtClean="0">
                        <a:latin typeface="Cambria Math" panose="02040503050406030204" pitchFamily="18" charset="0"/>
                      </a:rPr>
                      <m:t>=</m:t>
                    </m:r>
                  </m:oMath>
                </a14:m>
                <a:r>
                  <a:rPr lang="en-US" dirty="0" smtClean="0">
                    <a:latin typeface="Times New Roman" panose="02020603050405020304" pitchFamily="18" charset="0"/>
                    <a:cs typeface="Times New Roman" panose="02020603050405020304" pitchFamily="18" charset="0"/>
                  </a:rPr>
                  <a:t>9,644</a:t>
                </a:r>
                <a14:m>
                  <m:oMath xmlns:m="http://schemas.openxmlformats.org/officeDocument/2006/math">
                    <m:sSup>
                      <m:sSupPr>
                        <m:ctrlPr>
                          <a:rPr lang="lt-LT" i="1">
                            <a:latin typeface="Cambria Math" panose="02040503050406030204" pitchFamily="18" charset="0"/>
                          </a:rPr>
                        </m:ctrlPr>
                      </m:sSupPr>
                      <m:e>
                        <m:r>
                          <a:rPr lang="en-US" b="0">
                            <a:latin typeface="Cambria Math" panose="02040503050406030204" pitchFamily="18" charset="0"/>
                          </a:rPr>
                          <m:t> </m:t>
                        </m:r>
                        <m:r>
                          <m:rPr>
                            <m:sty m:val="p"/>
                          </m:rPr>
                          <a:rPr lang="lt-LT" b="0" i="1">
                            <a:latin typeface="Cambria Math" panose="02040503050406030204" pitchFamily="18" charset="0"/>
                          </a:rPr>
                          <m:t>m</m:t>
                        </m:r>
                        <m:r>
                          <a:rPr lang="lt-LT" b="0">
                            <a:latin typeface="Cambria Math" panose="02040503050406030204" pitchFamily="18" charset="0"/>
                          </a:rPr>
                          <m:t>/</m:t>
                        </m:r>
                        <m:r>
                          <m:rPr>
                            <m:sty m:val="p"/>
                          </m:rPr>
                          <a:rPr lang="lt-LT" b="0" i="1">
                            <a:latin typeface="Cambria Math" panose="02040503050406030204" pitchFamily="18" charset="0"/>
                          </a:rPr>
                          <m:t>s</m:t>
                        </m:r>
                      </m:e>
                      <m:sup>
                        <m:r>
                          <a:rPr lang="lt-LT" b="0" i="1">
                            <a:latin typeface="Cambria Math" panose="02040503050406030204" pitchFamily="18" charset="0"/>
                          </a:rPr>
                          <m:t>2</m:t>
                        </m:r>
                      </m:sup>
                    </m:sSup>
                  </m:oMath>
                </a14:m>
                <a:r>
                  <a:rPr lang="lt-LT" dirty="0" smtClean="0">
                    <a:latin typeface="Times New Roman" panose="02020603050405020304" pitchFamily="18" charset="0"/>
                    <a:cs typeface="Times New Roman" panose="02020603050405020304" pitchFamily="18" charset="0"/>
                  </a:rPr>
                  <a:t>, pieštuko</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gvid</a:t>
                </a:r>
                <a14:m>
                  <m:oMath xmlns:m="http://schemas.openxmlformats.org/officeDocument/2006/math">
                    <m:r>
                      <a:rPr lang="en-US">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9</a:t>
                </a:r>
                <a:r>
                  <a:rPr lang="lt-LT" dirty="0" smtClean="0">
                    <a:latin typeface="Times New Roman" panose="02020603050405020304" pitchFamily="18" charset="0"/>
                    <a:cs typeface="Times New Roman" panose="02020603050405020304" pitchFamily="18" charset="0"/>
                  </a:rPr>
                  <a:t>,4428</a:t>
                </a:r>
                <a14:m>
                  <m:oMath xmlns:m="http://schemas.openxmlformats.org/officeDocument/2006/math">
                    <m:sSup>
                      <m:sSupPr>
                        <m:ctrlPr>
                          <a:rPr lang="lt-LT" i="1">
                            <a:latin typeface="Cambria Math" panose="02040503050406030204" pitchFamily="18" charset="0"/>
                          </a:rPr>
                        </m:ctrlPr>
                      </m:sSupPr>
                      <m:e>
                        <m:r>
                          <a:rPr lang="en-US">
                            <a:latin typeface="Cambria Math" panose="02040503050406030204" pitchFamily="18" charset="0"/>
                          </a:rPr>
                          <m:t> </m:t>
                        </m:r>
                        <m:r>
                          <m:rPr>
                            <m:sty m:val="p"/>
                          </m:rPr>
                          <a:rPr lang="lt-LT" i="1">
                            <a:latin typeface="Cambria Math" panose="02040503050406030204" pitchFamily="18" charset="0"/>
                          </a:rPr>
                          <m:t>m</m:t>
                        </m:r>
                        <m:r>
                          <a:rPr lang="lt-LT">
                            <a:latin typeface="Cambria Math" panose="02040503050406030204" pitchFamily="18" charset="0"/>
                          </a:rPr>
                          <m:t>/</m:t>
                        </m:r>
                        <m:r>
                          <m:rPr>
                            <m:sty m:val="p"/>
                          </m:rPr>
                          <a:rPr lang="lt-LT" i="1">
                            <a:latin typeface="Cambria Math" panose="02040503050406030204" pitchFamily="18" charset="0"/>
                          </a:rPr>
                          <m:t>s</m:t>
                        </m:r>
                      </m:e>
                      <m:sup>
                        <m:r>
                          <a:rPr lang="lt-LT" i="1">
                            <a:latin typeface="Cambria Math" panose="02040503050406030204" pitchFamily="18" charset="0"/>
                          </a:rPr>
                          <m:t>2</m:t>
                        </m:r>
                      </m:sup>
                    </m:sSup>
                  </m:oMath>
                </a14:m>
                <a:r>
                  <a:rPr lang="lt-LT" dirty="0" smtClean="0">
                    <a:latin typeface="Times New Roman" panose="02020603050405020304" pitchFamily="18" charset="0"/>
                    <a:cs typeface="Times New Roman" panose="02020603050405020304" pitchFamily="18" charset="0"/>
                  </a:rPr>
                  <a:t>, tašelio</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a:t>
                </a:r>
                <a:r>
                  <a:rPr lang="en-US" sz="1200" dirty="0">
                    <a:latin typeface="Times New Roman" panose="02020603050405020304" pitchFamily="18" charset="0"/>
                    <a:cs typeface="Times New Roman" panose="02020603050405020304" pitchFamily="18" charset="0"/>
                  </a:rPr>
                  <a:t>vid</a:t>
                </a:r>
                <a14:m>
                  <m:oMath xmlns:m="http://schemas.openxmlformats.org/officeDocument/2006/math">
                    <m:r>
                      <a:rPr lang="en-US">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9</a:t>
                </a:r>
                <a:r>
                  <a:rPr lang="en-US" dirty="0" smtClean="0">
                    <a:latin typeface="Times New Roman" panose="02020603050405020304" pitchFamily="18" charset="0"/>
                    <a:cs typeface="Times New Roman" panose="02020603050405020304" pitchFamily="18" charset="0"/>
                  </a:rPr>
                  <a:t>,</a:t>
                </a:r>
                <a:r>
                  <a:rPr lang="lt-LT" dirty="0" smtClean="0">
                    <a:latin typeface="Times New Roman" panose="02020603050405020304" pitchFamily="18" charset="0"/>
                    <a:cs typeface="Times New Roman" panose="02020603050405020304" pitchFamily="18" charset="0"/>
                  </a:rPr>
                  <a:t>8</a:t>
                </a:r>
                <a14:m>
                  <m:oMath xmlns:m="http://schemas.openxmlformats.org/officeDocument/2006/math">
                    <m:r>
                      <a:rPr lang="lt-LT" b="0" i="0" smtClean="0">
                        <a:latin typeface="Cambria Math" panose="02040503050406030204" pitchFamily="18" charset="0"/>
                      </a:rPr>
                      <m:t>78</m:t>
                    </m:r>
                    <m:sSup>
                      <m:sSupPr>
                        <m:ctrlPr>
                          <a:rPr lang="lt-LT" i="1">
                            <a:latin typeface="Cambria Math" panose="02040503050406030204" pitchFamily="18" charset="0"/>
                          </a:rPr>
                        </m:ctrlPr>
                      </m:sSupPr>
                      <m:e>
                        <m:r>
                          <a:rPr lang="en-US">
                            <a:latin typeface="Cambria Math" panose="02040503050406030204" pitchFamily="18" charset="0"/>
                          </a:rPr>
                          <m:t> </m:t>
                        </m:r>
                        <m:r>
                          <m:rPr>
                            <m:sty m:val="p"/>
                          </m:rPr>
                          <a:rPr lang="lt-LT" i="1">
                            <a:latin typeface="Cambria Math" panose="02040503050406030204" pitchFamily="18" charset="0"/>
                          </a:rPr>
                          <m:t>m</m:t>
                        </m:r>
                        <m:r>
                          <a:rPr lang="lt-LT">
                            <a:latin typeface="Cambria Math" panose="02040503050406030204" pitchFamily="18" charset="0"/>
                          </a:rPr>
                          <m:t>/</m:t>
                        </m:r>
                        <m:r>
                          <m:rPr>
                            <m:sty m:val="p"/>
                          </m:rPr>
                          <a:rPr lang="lt-LT" i="1">
                            <a:latin typeface="Cambria Math" panose="02040503050406030204" pitchFamily="18" charset="0"/>
                          </a:rPr>
                          <m:t>s</m:t>
                        </m:r>
                      </m:e>
                      <m:sup>
                        <m:r>
                          <a:rPr lang="lt-LT" i="1">
                            <a:latin typeface="Cambria Math" panose="02040503050406030204" pitchFamily="18" charset="0"/>
                          </a:rPr>
                          <m:t>2</m:t>
                        </m:r>
                      </m:sup>
                    </m:sSup>
                  </m:oMath>
                </a14:m>
                <a:r>
                  <a:rPr lang="en-US" dirty="0" smtClean="0">
                    <a:latin typeface="Times New Roman" panose="02020603050405020304" pitchFamily="18" charset="0"/>
                    <a:cs typeface="Times New Roman" panose="02020603050405020304" pitchFamily="18" charset="0"/>
                  </a:rPr>
                  <a:t>. </a:t>
                </a:r>
                <a:r>
                  <a:rPr lang="lt-LT" dirty="0" smtClean="0">
                    <a:latin typeface="Times New Roman" panose="02020603050405020304" pitchFamily="18" charset="0"/>
                    <a:cs typeface="Times New Roman" panose="02020603050405020304" pitchFamily="18" charset="0"/>
                  </a:rPr>
                  <a:t>Šie laisvojo kritimo pagreičiai truputį skiriasi, kadangi neturėta visiškai tikslių darbo priemonių, taip pat tai lėmė žmogiškasis faktorius. Būtina paminėti, jog laisvojo kritimo pagreičiai galėjo skirtis ir dėl oro pasipriešinimo. Pieštuko </a:t>
                </a:r>
                <a:r>
                  <a:rPr lang="en-US" dirty="0" err="1" smtClean="0">
                    <a:latin typeface="Times New Roman" panose="02020603050405020304" pitchFamily="18" charset="0"/>
                    <a:cs typeface="Times New Roman" panose="02020603050405020304" pitchFamily="18" charset="0"/>
                  </a:rPr>
                  <a:t>g</a:t>
                </a:r>
                <a:r>
                  <a:rPr lang="en-US" sz="1100" dirty="0" err="1" smtClean="0">
                    <a:latin typeface="Times New Roman" panose="02020603050405020304" pitchFamily="18" charset="0"/>
                    <a:cs typeface="Times New Roman" panose="02020603050405020304" pitchFamily="18" charset="0"/>
                  </a:rPr>
                  <a:t>vid</a:t>
                </a:r>
                <a:r>
                  <a:rPr lang="lt-LT" dirty="0" smtClean="0">
                    <a:latin typeface="Times New Roman" panose="02020603050405020304" pitchFamily="18" charset="0"/>
                    <a:cs typeface="Times New Roman" panose="02020603050405020304" pitchFamily="18" charset="0"/>
                  </a:rPr>
                  <a:t> buvo mažiausias dėl lengvos masės ir daikto paviršiaus plotas suteikė galimybę priešintis kritimui. Tašelio g</a:t>
                </a:r>
                <a:r>
                  <a:rPr lang="lt-LT" sz="1200" dirty="0" smtClean="0">
                    <a:latin typeface="Times New Roman" panose="02020603050405020304" pitchFamily="18" charset="0"/>
                    <a:cs typeface="Times New Roman" panose="02020603050405020304" pitchFamily="18" charset="0"/>
                  </a:rPr>
                  <a:t>vid </a:t>
                </a:r>
                <a:r>
                  <a:rPr lang="lt-LT" dirty="0" smtClean="0">
                    <a:latin typeface="Times New Roman" panose="02020603050405020304" pitchFamily="18" charset="0"/>
                    <a:cs typeface="Times New Roman" panose="02020603050405020304" pitchFamily="18" charset="0"/>
                  </a:rPr>
                  <a:t> galima teigti, kad buvo didžiausias dėl to, nes iš visų 3 kūnų, su kuriais buvo eksperimentuota, jo masė buvo didžiausia ir paviršiaus plotas nebuvo toks didelis, kad pernelyg priešintųsi orui. Guolio </a:t>
                </a:r>
                <a:r>
                  <a:rPr lang="lt-LT" dirty="0">
                    <a:latin typeface="Times New Roman" panose="02020603050405020304" pitchFamily="18" charset="0"/>
                    <a:cs typeface="Times New Roman" panose="02020603050405020304" pitchFamily="18" charset="0"/>
                  </a:rPr>
                  <a:t>šrato </a:t>
                </a:r>
                <a:r>
                  <a:rPr lang="en-US" dirty="0" err="1" smtClean="0">
                    <a:latin typeface="Times New Roman" panose="02020603050405020304" pitchFamily="18" charset="0"/>
                    <a:cs typeface="Times New Roman" panose="02020603050405020304" pitchFamily="18" charset="0"/>
                  </a:rPr>
                  <a:t>g</a:t>
                </a:r>
                <a:r>
                  <a:rPr lang="en-US" sz="1200" dirty="0" err="1" smtClean="0">
                    <a:latin typeface="Times New Roman" panose="02020603050405020304" pitchFamily="18" charset="0"/>
                    <a:cs typeface="Times New Roman" panose="02020603050405020304" pitchFamily="18" charset="0"/>
                  </a:rPr>
                  <a:t>vid</a:t>
                </a:r>
                <a:r>
                  <a:rPr lang="lt-LT" sz="1200" dirty="0" smtClean="0">
                    <a:latin typeface="Times New Roman" panose="02020603050405020304" pitchFamily="18" charset="0"/>
                    <a:cs typeface="Times New Roman" panose="02020603050405020304" pitchFamily="18" charset="0"/>
                  </a:rPr>
                  <a:t> </a:t>
                </a:r>
                <a:r>
                  <a:rPr lang="lt-LT" dirty="0" smtClean="0">
                    <a:latin typeface="Times New Roman" panose="02020603050405020304" pitchFamily="18" charset="0"/>
                    <a:cs typeface="Times New Roman" panose="02020603050405020304" pitchFamily="18" charset="0"/>
                  </a:rPr>
                  <a:t>leidžia suprasti, jog dėl aptakios savo formos kūnas mažiau priešinosi orui, bet dėl savo mažos masės buvo delsiamas laikas, kadangi eksperimentas darytas esant oro pasipriešinimui. Visi pasirinktini kūnai pasiekė Žemės paviršių per panašų laiko periodą, todėl galima teigti, kad Hipotezė pasitvirtino ir darbas buvo atliktas sėkmingai.</a:t>
                </a:r>
                <a:endParaRPr lang="en-US" sz="12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42" t="-835" r="-542"/>
                </a:stretch>
              </a:blipFill>
            </p:spPr>
            <p:txBody>
              <a:bodyPr/>
              <a:lstStyle/>
              <a:p>
                <a:r>
                  <a:rPr lang="en-US">
                    <a:noFill/>
                  </a:rPr>
                  <a:t> </a:t>
                </a:r>
              </a:p>
            </p:txBody>
          </p:sp>
        </mc:Fallback>
      </mc:AlternateContent>
    </p:spTree>
    <p:extLst>
      <p:ext uri="{BB962C8B-B14F-4D97-AF65-F5344CB8AC3E}">
        <p14:creationId xmlns:p14="http://schemas.microsoft.com/office/powerpoint/2010/main" val="296222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title"/>
          </p:nvPr>
        </p:nvSpPr>
        <p:spPr>
          <a:xfrm>
            <a:off x="914399" y="413385"/>
            <a:ext cx="10131425" cy="1456267"/>
          </a:xfrm>
        </p:spPr>
        <p:txBody>
          <a:bodyPr>
            <a:normAutofit/>
          </a:bodyPr>
          <a:lstStyle/>
          <a:p>
            <a:pPr algn="ctr"/>
            <a:r>
              <a:rPr lang="lt-LT" sz="4400" dirty="0" smtClean="0">
                <a:latin typeface="Times New Roman" panose="02020603050405020304" pitchFamily="18" charset="0"/>
                <a:cs typeface="Times New Roman" panose="02020603050405020304" pitchFamily="18" charset="0"/>
              </a:rPr>
              <a:t>Ačiū už dėmesį</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9063" y="1869652"/>
            <a:ext cx="5262095" cy="3634354"/>
          </a:xfrm>
          <a:prstGeom prst="rect">
            <a:avLst/>
          </a:prstGeom>
        </p:spPr>
      </p:pic>
    </p:spTree>
    <p:extLst>
      <p:ext uri="{BB962C8B-B14F-4D97-AF65-F5344CB8AC3E}">
        <p14:creationId xmlns:p14="http://schemas.microsoft.com/office/powerpoint/2010/main" val="386558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rgbClr val="00B0F0"/>
            </a:gs>
            <a:gs pos="48000">
              <a:srgbClr val="0070C0"/>
            </a:gs>
            <a:gs pos="100000">
              <a:schemeClr val="bg1"/>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79" y="877076"/>
            <a:ext cx="11336694" cy="6176865"/>
          </a:xfrm>
        </p:spPr>
        <p:txBody>
          <a:bodyPr anchor="t">
            <a:normAutofit/>
          </a:bodyPr>
          <a:lstStyle/>
          <a:p>
            <a:pPr marL="0" indent="0" algn="just">
              <a:buNone/>
            </a:pPr>
            <a:r>
              <a:rPr lang="lt-LT" sz="2800" dirty="0" smtClean="0">
                <a:latin typeface="Times New Roman" panose="02020603050405020304" pitchFamily="18" charset="0"/>
                <a:cs typeface="Times New Roman" panose="02020603050405020304" pitchFamily="18" charset="0"/>
              </a:rPr>
              <a:t>Darbo tikslas – taikant bendras teorines žinias apie judėjimą, pagal pasirinktus kūnus, nustatyti laisvojo kritimo pagreitį</a:t>
            </a:r>
            <a:r>
              <a:rPr lang="en-US" sz="2800" dirty="0" smtClean="0">
                <a:latin typeface="Times New Roman" panose="02020603050405020304" pitchFamily="18" charset="0"/>
                <a:cs typeface="Times New Roman" panose="02020603050405020304" pitchFamily="18" charset="0"/>
              </a:rPr>
              <a:t>.</a:t>
            </a:r>
            <a:endParaRPr lang="lt-LT"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185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75000"/>
              </a:schemeClr>
            </a:gs>
            <a:gs pos="65000">
              <a:schemeClr val="accent1">
                <a:lumMod val="75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12879" y="101415"/>
            <a:ext cx="10131425" cy="1468800"/>
          </a:xfrm>
        </p:spPr>
        <p:txBody>
          <a:bodyPr anchor="t"/>
          <a:lstStyle/>
          <a:p>
            <a:pPr algn="ctr"/>
            <a:r>
              <a:rPr lang="lt-LT" dirty="0" smtClean="0">
                <a:latin typeface="Times New Roman" panose="02020603050405020304" pitchFamily="18" charset="0"/>
                <a:cs typeface="Times New Roman" panose="02020603050405020304" pitchFamily="18" charset="0"/>
              </a:rPr>
              <a:t>Teorinis darbo pagrindimas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type="body" idx="1"/>
              </p:nvPr>
            </p:nvSpPr>
            <p:spPr>
              <a:xfrm>
                <a:off x="149289" y="1136340"/>
                <a:ext cx="10658607" cy="4197660"/>
              </a:xfrm>
            </p:spPr>
            <p:txBody>
              <a:bodyPr anchor="t">
                <a:normAutofit lnSpcReduction="10000"/>
              </a:bodyPr>
              <a:lstStyle/>
              <a:p>
                <a:pPr algn="just"/>
                <a:r>
                  <a:rPr lang="lt-LT" dirty="0" smtClean="0">
                    <a:latin typeface="Times New Roman" panose="02020603050405020304" pitchFamily="18" charset="0"/>
                    <a:cs typeface="Times New Roman" panose="02020603050405020304" pitchFamily="18" charset="0"/>
                  </a:rPr>
                  <a:t>Laisvojo kritimo pagreitis – pagreitis, kūrį įgyja laisvai krintantys kūnai. Nesant oro pasipriešinimui, visi kūnai krenta tokiu pačiu pagreičiu ir tai nepriklauso nuo kūno formos, masės ir sudėties.</a:t>
                </a:r>
              </a:p>
              <a:p>
                <a:pPr algn="just"/>
                <a:r>
                  <a:rPr lang="lt-LT" dirty="0" smtClean="0">
                    <a:latin typeface="Times New Roman" panose="02020603050405020304" pitchFamily="18" charset="0"/>
                    <a:cs typeface="Times New Roman" panose="02020603050405020304" pitchFamily="18" charset="0"/>
                  </a:rPr>
                  <a:t>Vertikaliai žemyn mesto kūno judėjimo trajektorija yra vertikali tiesės atkarpa, o kūno judėjimas – tiesiaeigis ir tolygiai greitėjantis</a:t>
                </a:r>
                <a:r>
                  <a:rPr lang="en-US" dirty="0" smtClean="0">
                    <a:latin typeface="Times New Roman" panose="02020603050405020304" pitchFamily="18" charset="0"/>
                    <a:cs typeface="Times New Roman" panose="02020603050405020304" pitchFamily="18" charset="0"/>
                  </a:rPr>
                  <a:t>.</a:t>
                </a:r>
                <a:endParaRPr lang="lt-LT" dirty="0" smtClean="0">
                  <a:latin typeface="Times New Roman" panose="02020603050405020304" pitchFamily="18" charset="0"/>
                  <a:cs typeface="Times New Roman" panose="02020603050405020304" pitchFamily="18" charset="0"/>
                </a:endParaRPr>
              </a:p>
              <a:p>
                <a:pPr algn="just"/>
                <a:endParaRPr lang="lt-LT" dirty="0">
                  <a:latin typeface="Times New Roman" panose="02020603050405020304" pitchFamily="18" charset="0"/>
                  <a:cs typeface="Times New Roman" panose="02020603050405020304" pitchFamily="18" charset="0"/>
                </a:endParaRPr>
              </a:p>
              <a:p>
                <a:pPr lvl="4"/>
                <a:r>
                  <a:rPr lang="lt-LT" sz="1800" dirty="0" smtClean="0">
                    <a:latin typeface="Cambria Math" panose="02040503050406030204" pitchFamily="18" charset="0"/>
                    <a:ea typeface="Cambria Math" panose="02040503050406030204" pitchFamily="18" charset="0"/>
                    <a:cs typeface="Times New Roman" panose="02020603050405020304" pitchFamily="18" charset="0"/>
                  </a:rPr>
                  <a:t>h</a:t>
                </a:r>
                <a:r>
                  <a:rPr lang="lt-LT" sz="1800" dirty="0">
                    <a:latin typeface="Cambria Math" panose="02040503050406030204" pitchFamily="18" charset="0"/>
                    <a:ea typeface="Cambria Math" panose="02040503050406030204" pitchFamily="18" charset="0"/>
                    <a:cs typeface="Times New Roman" panose="02020603050405020304" pitchFamily="18" charset="0"/>
                  </a:rPr>
                  <a:t>0</a:t>
                </a:r>
                <a:r>
                  <a:rPr lang="en-US" sz="1800" dirty="0" smtClean="0">
                    <a:latin typeface="Cambria Math" panose="02040503050406030204" pitchFamily="18" charset="0"/>
                    <a:ea typeface="Cambria Math" panose="02040503050406030204" pitchFamily="18" charset="0"/>
                    <a:cs typeface="Times New Roman" panose="02020603050405020304" pitchFamily="18" charset="0"/>
                  </a:rPr>
                  <a:t>=</a:t>
                </a:r>
                <a:r>
                  <a:rPr lang="lt-LT" sz="1800" dirty="0" smtClean="0">
                    <a:latin typeface="Cambria Math" panose="02040503050406030204" pitchFamily="18" charset="0"/>
                    <a:ea typeface="Cambria Math" panose="02040503050406030204" pitchFamily="18" charset="0"/>
                    <a:cs typeface="Times New Roman" panose="02020603050405020304" pitchFamily="18" charset="0"/>
                  </a:rPr>
                  <a:t>v</a:t>
                </a:r>
                <a:r>
                  <a:rPr lang="lt-LT" sz="1000" dirty="0" smtClean="0">
                    <a:latin typeface="Cambria Math" panose="02040503050406030204" pitchFamily="18" charset="0"/>
                    <a:ea typeface="Cambria Math" panose="02040503050406030204" pitchFamily="18" charset="0"/>
                    <a:cs typeface="Times New Roman" panose="02020603050405020304" pitchFamily="18" charset="0"/>
                  </a:rPr>
                  <a:t>0</a:t>
                </a:r>
                <a:r>
                  <a:rPr lang="lt-LT" sz="1800" dirty="0" smtClean="0">
                    <a:latin typeface="Cambria Math" panose="02040503050406030204" pitchFamily="18" charset="0"/>
                    <a:ea typeface="Cambria Math" panose="02040503050406030204" pitchFamily="18" charset="0"/>
                    <a:cs typeface="Times New Roman" panose="02020603050405020304" pitchFamily="18" charset="0"/>
                  </a:rPr>
                  <a:t>t+</a:t>
                </a:r>
                <a14:m>
                  <m:oMath xmlns:m="http://schemas.openxmlformats.org/officeDocument/2006/math">
                    <m:f>
                      <m:fPr>
                        <m:ctrlPr>
                          <a:rPr lang="lt-LT" sz="1800" i="1" smtClean="0">
                            <a:latin typeface="Cambria Math" panose="02040503050406030204" pitchFamily="18" charset="0"/>
                            <a:ea typeface="Cambria Math" panose="02040503050406030204" pitchFamily="18" charset="0"/>
                            <a:cs typeface="Times New Roman" panose="02020603050405020304" pitchFamily="18" charset="0"/>
                          </a:rPr>
                        </m:ctrlPr>
                      </m:fPr>
                      <m:num>
                        <m:r>
                          <m:rPr>
                            <m:nor/>
                          </m:rPr>
                          <a:rPr lang="en-US" sz="1800">
                            <a:latin typeface="Cambria Math" panose="02040503050406030204" pitchFamily="18" charset="0"/>
                            <a:ea typeface="Cambria Math" panose="02040503050406030204" pitchFamily="18" charset="0"/>
                            <a:cs typeface="Times New Roman" panose="02020603050405020304" pitchFamily="18" charset="0"/>
                          </a:rPr>
                          <m:t>gt</m:t>
                        </m:r>
                        <m:r>
                          <m:rPr>
                            <m:nor/>
                          </m:rPr>
                          <a:rPr lang="en-US" sz="1800" baseline="30000">
                            <a:latin typeface="Cambria Math" panose="02040503050406030204" pitchFamily="18" charset="0"/>
                            <a:ea typeface="Cambria Math" panose="02040503050406030204" pitchFamily="18" charset="0"/>
                            <a:cs typeface="Times New Roman" panose="02020603050405020304" pitchFamily="18" charset="0"/>
                          </a:rPr>
                          <m:t>2</m:t>
                        </m:r>
                      </m:num>
                      <m:den>
                        <m:r>
                          <a:rPr lang="lt-LT" sz="1800" i="1" smtClean="0">
                            <a:latin typeface="Cambria Math" panose="02040503050406030204" pitchFamily="18" charset="0"/>
                            <a:ea typeface="Cambria Math" panose="02040503050406030204" pitchFamily="18" charset="0"/>
                            <a:cs typeface="Times New Roman" panose="02020603050405020304" pitchFamily="18" charset="0"/>
                          </a:rPr>
                          <m:t>2</m:t>
                        </m:r>
                      </m:den>
                    </m:f>
                  </m:oMath>
                </a14:m>
                <a:endParaRPr lang="lt-LT" sz="1800" normalizeH="1" dirty="0" smtClean="0">
                  <a:latin typeface="Cambria Math" panose="02040503050406030204" pitchFamily="18" charset="0"/>
                  <a:ea typeface="Cambria Math" panose="02040503050406030204" pitchFamily="18" charset="0"/>
                  <a:cs typeface="Times New Roman" panose="02020603050405020304" pitchFamily="18" charset="0"/>
                </a:endParaRPr>
              </a:p>
              <a:p>
                <a:r>
                  <a:rPr lang="lt-LT" sz="1800" dirty="0" smtClean="0">
                    <a:latin typeface="Times New Roman" panose="02020603050405020304" pitchFamily="18" charset="0"/>
                    <a:cs typeface="Times New Roman" panose="02020603050405020304" pitchFamily="18" charset="0"/>
                  </a:rPr>
                  <a:t>Iš pirmosios formulės išreiškiame kūno laisvąjį kritimo pagreitį:</a:t>
                </a:r>
              </a:p>
              <a:p>
                <a:pPr lvl="4"/>
                <a:r>
                  <a:rPr lang="en-US" sz="2000" dirty="0" smtClean="0">
                    <a:latin typeface="Cambria Math" panose="02040503050406030204" pitchFamily="18" charset="0"/>
                    <a:ea typeface="Cambria Math" panose="02040503050406030204" pitchFamily="18" charset="0"/>
                    <a:cs typeface="Times New Roman" panose="02020603050405020304" pitchFamily="18" charset="0"/>
                  </a:rPr>
                  <a:t>g=</a:t>
                </a:r>
                <a14:m>
                  <m:oMath xmlns:m="http://schemas.openxmlformats.org/officeDocument/2006/math">
                    <m:box>
                      <m:box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boxPr>
                      <m:e>
                        <m:argPr>
                          <m:argSz m:val="-1"/>
                        </m:argPr>
                        <m:f>
                          <m:f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h</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0</m:t>
                                </m:r>
                              </m:sub>
                            </m:s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𝑡</m:t>
                            </m:r>
                          </m:num>
                          <m:den>
                            <m:sSup>
                              <m:sSup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𝑡</m:t>
                                </m:r>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p>
                            </m:sSup>
                          </m:den>
                        </m:f>
                      </m:e>
                    </m:box>
                  </m:oMath>
                </a14:m>
                <a:endParaRPr lang="en-US" sz="2000" dirty="0" smtClean="0">
                  <a:latin typeface="Cambria Math" panose="02040503050406030204" pitchFamily="18" charset="0"/>
                  <a:ea typeface="Cambria Math" panose="02040503050406030204" pitchFamily="18" charset="0"/>
                  <a:cs typeface="Times New Roman" panose="02020603050405020304" pitchFamily="18" charset="0"/>
                </a:endParaRPr>
              </a:p>
              <a:p>
                <a:r>
                  <a:rPr lang="en-US" sz="1800" dirty="0" err="1" smtClean="0">
                    <a:latin typeface="Times New Roman" panose="02020603050405020304" pitchFamily="18" charset="0"/>
                    <a:cs typeface="Times New Roman" panose="02020603050405020304" pitchFamily="18" charset="0"/>
                  </a:rPr>
                  <a:t>Kadangi</a:t>
                </a:r>
                <a:r>
                  <a:rPr lang="en-US" sz="1800" dirty="0" smtClean="0">
                    <a:latin typeface="Times New Roman" panose="02020603050405020304" pitchFamily="18" charset="0"/>
                    <a:cs typeface="Times New Roman" panose="02020603050405020304" pitchFamily="18" charset="0"/>
                  </a:rPr>
                  <a:t> </a:t>
                </a:r>
                <a:r>
                  <a:rPr lang="lt-LT" sz="1800" dirty="0" smtClean="0">
                    <a:latin typeface="Times New Roman" panose="02020603050405020304" pitchFamily="18" charset="0"/>
                    <a:cs typeface="Times New Roman" panose="02020603050405020304" pitchFamily="18" charset="0"/>
                  </a:rPr>
                  <a:t>atliekamajame eksperimente naudosime v</a:t>
                </a:r>
                <a:r>
                  <a:rPr lang="lt-LT" sz="1000" dirty="0" smtClean="0">
                    <a:ea typeface="Cambria Math" panose="02040503050406030204" pitchFamily="18" charset="0"/>
                    <a:cs typeface="Times New Roman" panose="02020603050405020304" pitchFamily="18" charset="0"/>
                  </a:rPr>
                  <a:t>0</a:t>
                </a:r>
                <a:r>
                  <a:rPr lang="en-US" sz="1800" dirty="0" smtClean="0">
                    <a:latin typeface="Times New Roman" panose="02020603050405020304" pitchFamily="18" charset="0"/>
                    <a:ea typeface="Cambria Math" panose="02040503050406030204" pitchFamily="18" charset="0"/>
                    <a:cs typeface="Times New Roman" panose="02020603050405020304" pitchFamily="18" charset="0"/>
                  </a:rPr>
                  <a:t>=0</a:t>
                </a:r>
                <a:r>
                  <a:rPr lang="lt-LT" sz="1800" dirty="0" smtClean="0">
                    <a:latin typeface="Times New Roman" panose="02020603050405020304" pitchFamily="18" charset="0"/>
                    <a:ea typeface="Cambria Math" panose="02040503050406030204" pitchFamily="18" charset="0"/>
                    <a:cs typeface="Times New Roman" panose="02020603050405020304" pitchFamily="18" charset="0"/>
                  </a:rPr>
                  <a:t> m/s</a:t>
                </a:r>
                <a:r>
                  <a:rPr lang="lt-LT" sz="1800" dirty="0" smtClean="0">
                    <a:latin typeface="Times New Roman" panose="02020603050405020304" pitchFamily="18" charset="0"/>
                    <a:cs typeface="Times New Roman" panose="02020603050405020304" pitchFamily="18" charset="0"/>
                  </a:rPr>
                  <a:t>:</a:t>
                </a:r>
              </a:p>
              <a:p>
                <a:pPr lvl="4"/>
                <a:r>
                  <a:rPr lang="en-US" sz="2400" dirty="0">
                    <a:latin typeface="Cambria Math" panose="02040503050406030204" pitchFamily="18" charset="0"/>
                    <a:ea typeface="Cambria Math" panose="02040503050406030204" pitchFamily="18" charset="0"/>
                    <a:cs typeface="Times New Roman" panose="02020603050405020304" pitchFamily="18" charset="0"/>
                  </a:rPr>
                  <a:t>g=</a:t>
                </a:r>
                <a14:m>
                  <m:oMath xmlns:m="http://schemas.openxmlformats.org/officeDocument/2006/math">
                    <m:box>
                      <m:box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boxPr>
                      <m:e>
                        <m:argPr>
                          <m:argSz m:val="-1"/>
                        </m:argPr>
                        <m:f>
                          <m:f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400" i="1">
                                <a:latin typeface="Cambria Math" panose="02040503050406030204" pitchFamily="18" charset="0"/>
                                <a:ea typeface="Cambria Math" panose="02040503050406030204" pitchFamily="18" charset="0"/>
                                <a:cs typeface="Times New Roman" panose="02020603050405020304" pitchFamily="18" charset="0"/>
                              </a:rPr>
                              <m:t>2</m:t>
                            </m:r>
                            <m:r>
                              <a:rPr lang="en-US" sz="2400" i="1">
                                <a:latin typeface="Cambria Math" panose="02040503050406030204" pitchFamily="18" charset="0"/>
                                <a:ea typeface="Cambria Math" panose="02040503050406030204" pitchFamily="18" charset="0"/>
                                <a:cs typeface="Times New Roman" panose="02020603050405020304" pitchFamily="18" charset="0"/>
                              </a:rPr>
                              <m:t>h</m:t>
                            </m:r>
                          </m:num>
                          <m:den>
                            <m:sSup>
                              <m:sSupPr>
                                <m:ctrlPr>
                                  <a:rPr lang="en-US" sz="24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ea typeface="Cambria Math" panose="02040503050406030204" pitchFamily="18" charset="0"/>
                                    <a:cs typeface="Times New Roman" panose="02020603050405020304" pitchFamily="18" charset="0"/>
                                  </a:rPr>
                                  <m:t>𝑡</m:t>
                                </m:r>
                              </m:e>
                              <m:sup>
                                <m:r>
                                  <a:rPr lang="en-US" sz="2400" i="1">
                                    <a:latin typeface="Cambria Math" panose="02040503050406030204" pitchFamily="18" charset="0"/>
                                    <a:ea typeface="Cambria Math" panose="02040503050406030204" pitchFamily="18" charset="0"/>
                                    <a:cs typeface="Times New Roman" panose="02020603050405020304" pitchFamily="18" charset="0"/>
                                  </a:rPr>
                                  <m:t>2</m:t>
                                </m:r>
                              </m:sup>
                            </m:sSup>
                          </m:den>
                        </m:f>
                      </m:e>
                    </m:box>
                  </m:oMath>
                </a14:m>
                <a:endParaRPr lang="en-US" sz="2400" dirty="0" smtClean="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type="body" idx="1"/>
              </p:nvPr>
            </p:nvSpPr>
            <p:spPr>
              <a:xfrm>
                <a:off x="149289" y="1136340"/>
                <a:ext cx="10658607" cy="4197660"/>
              </a:xfrm>
              <a:blipFill>
                <a:blip r:embed="rId2"/>
                <a:stretch>
                  <a:fillRect l="-572" t="-1451" r="-572"/>
                </a:stretch>
              </a:blipFill>
            </p:spPr>
            <p:txBody>
              <a:bodyPr/>
              <a:lstStyle/>
              <a:p>
                <a:r>
                  <a:rPr lang="en-US">
                    <a:noFill/>
                  </a:rPr>
                  <a:t> </a:t>
                </a:r>
              </a:p>
            </p:txBody>
          </p:sp>
        </mc:Fallback>
      </mc:AlternateContent>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0841" y="2535091"/>
            <a:ext cx="3672840" cy="2020062"/>
          </a:xfrm>
          <a:prstGeom prst="rect">
            <a:avLst/>
          </a:prstGeom>
          <a:ln>
            <a:noFill/>
          </a:ln>
          <a:effectLst>
            <a:softEdge rad="112500"/>
          </a:effectLst>
        </p:spPr>
      </p:pic>
      <p:sp>
        <p:nvSpPr>
          <p:cNvPr id="9" name="TextBox 8"/>
          <p:cNvSpPr txBox="1"/>
          <p:nvPr/>
        </p:nvSpPr>
        <p:spPr>
          <a:xfrm>
            <a:off x="149289" y="2478179"/>
            <a:ext cx="7427167" cy="369332"/>
          </a:xfrm>
          <a:prstGeom prst="rect">
            <a:avLst/>
          </a:prstGeom>
          <a:noFill/>
        </p:spPr>
        <p:txBody>
          <a:bodyPr wrap="square" rtlCol="0">
            <a:spAutoFit/>
          </a:bodyPr>
          <a:lstStyle/>
          <a:p>
            <a:r>
              <a:rPr lang="lt-LT" dirty="0" smtClean="0">
                <a:latin typeface="Times New Roman" panose="02020603050405020304" pitchFamily="18" charset="0"/>
                <a:cs typeface="Times New Roman" panose="02020603050405020304" pitchFamily="18" charset="0"/>
              </a:rPr>
              <a:t>Laisvai krintančio kūno pradinis aukštis randamas taip:</a:t>
            </a:r>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1953150" y="4613564"/>
            <a:ext cx="841311" cy="571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7845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rgbClr val="00B0F0"/>
            </a:gs>
            <a:gs pos="48000">
              <a:srgbClr val="0070C0"/>
            </a:gs>
            <a:gs pos="100000">
              <a:schemeClr val="bg1"/>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6512" y="677349"/>
            <a:ext cx="10131425" cy="1468800"/>
          </a:xfrm>
        </p:spPr>
        <p:txBody>
          <a:bodyPr>
            <a:normAutofit fontScale="90000"/>
          </a:bodyPr>
          <a:lstStyle/>
          <a:p>
            <a:r>
              <a:rPr lang="lt-LT" dirty="0">
                <a:latin typeface="Times New Roman" panose="02020603050405020304" pitchFamily="18" charset="0"/>
                <a:cs typeface="Times New Roman" panose="02020603050405020304" pitchFamily="18" charset="0"/>
              </a:rPr>
              <a:t>Darbo priemonės </a:t>
            </a:r>
            <a:r>
              <a:rPr lang="lt-LT" dirty="0" smtClean="0">
                <a:latin typeface="Times New Roman" panose="02020603050405020304" pitchFamily="18" charset="0"/>
                <a:cs typeface="Times New Roman" panose="02020603050405020304" pitchFamily="18" charset="0"/>
              </a:rPr>
              <a:t>– guolio šratas, </a:t>
            </a:r>
            <a:r>
              <a:rPr lang="lt-LT" dirty="0">
                <a:latin typeface="Times New Roman" panose="02020603050405020304" pitchFamily="18" charset="0"/>
                <a:cs typeface="Times New Roman" panose="02020603050405020304" pitchFamily="18" charset="0"/>
              </a:rPr>
              <a:t>medinis tašelis, pieštukas, </a:t>
            </a:r>
            <a:r>
              <a:rPr lang="lt-LT" dirty="0" smtClean="0">
                <a:latin typeface="Times New Roman" panose="02020603050405020304" pitchFamily="18" charset="0"/>
                <a:cs typeface="Times New Roman" panose="02020603050405020304" pitchFamily="18" charset="0"/>
              </a:rPr>
              <a:t>į akustinį garso signalą reaguojantis laikmatis, matavimo ruletė.</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827" y="2236125"/>
            <a:ext cx="4400202" cy="3300151"/>
          </a:xfrm>
          <a:prstGeom prst="rect">
            <a:avLst/>
          </a:prstGeom>
          <a:ln>
            <a:noFill/>
          </a:ln>
          <a:effectLst>
            <a:softEdge rad="112500"/>
          </a:effec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825" y="1870379"/>
            <a:ext cx="3025833" cy="403164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4548" y="2909541"/>
            <a:ext cx="3033102" cy="1953318"/>
          </a:xfrm>
          <a:prstGeom prst="rect">
            <a:avLst/>
          </a:prstGeom>
        </p:spPr>
      </p:pic>
    </p:spTree>
    <p:extLst>
      <p:ext uri="{BB962C8B-B14F-4D97-AF65-F5344CB8AC3E}">
        <p14:creationId xmlns:p14="http://schemas.microsoft.com/office/powerpoint/2010/main" val="577490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rgbClr val="00B0F0"/>
            </a:gs>
            <a:gs pos="48000">
              <a:srgbClr val="0070C0"/>
            </a:gs>
            <a:gs pos="100000">
              <a:schemeClr val="bg1"/>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5173" y="658686"/>
            <a:ext cx="10131425" cy="1468800"/>
          </a:xfrm>
        </p:spPr>
        <p:txBody>
          <a:bodyPr>
            <a:normAutofit fontScale="90000"/>
          </a:bodyPr>
          <a:lstStyle/>
          <a:p>
            <a:r>
              <a:rPr lang="lt-LT" dirty="0" smtClean="0">
                <a:latin typeface="Times New Roman" panose="02020603050405020304" pitchFamily="18" charset="0"/>
                <a:cs typeface="Times New Roman" panose="02020603050405020304" pitchFamily="18" charset="0"/>
              </a:rPr>
              <a:t>Hipotezė – manome, kad kūnai, kuriuos pasirinkome</a:t>
            </a:r>
            <a:r>
              <a:rPr lang="en-US" dirty="0" smtClean="0">
                <a:latin typeface="Times New Roman" panose="02020603050405020304" pitchFamily="18" charset="0"/>
                <a:cs typeface="Times New Roman" panose="02020603050405020304" pitchFamily="18" charset="0"/>
              </a:rPr>
              <a:t> (</a:t>
            </a:r>
            <a:r>
              <a:rPr lang="lt-LT" dirty="0" smtClean="0">
                <a:latin typeface="Times New Roman" panose="02020603050405020304" pitchFamily="18" charset="0"/>
                <a:cs typeface="Times New Roman" panose="02020603050405020304" pitchFamily="18" charset="0"/>
              </a:rPr>
              <a:t>guolio šratas</a:t>
            </a:r>
            <a:r>
              <a:rPr lang="en-US" dirty="0" smtClean="0">
                <a:latin typeface="Times New Roman" panose="02020603050405020304" pitchFamily="18" charset="0"/>
                <a:cs typeface="Times New Roman" panose="02020603050405020304" pitchFamily="18" charset="0"/>
              </a:rPr>
              <a:t>, pie</a:t>
            </a:r>
            <a:r>
              <a:rPr lang="lt-LT" dirty="0" smtClean="0">
                <a:latin typeface="Times New Roman" panose="02020603050405020304" pitchFamily="18" charset="0"/>
                <a:cs typeface="Times New Roman" panose="02020603050405020304" pitchFamily="18" charset="0"/>
              </a:rPr>
              <a:t>štukas, tašelis), laisvai kr</a:t>
            </a:r>
            <a:r>
              <a:rPr lang="en-US" dirty="0" smtClean="0">
                <a:latin typeface="Times New Roman" panose="02020603050405020304" pitchFamily="18" charset="0"/>
                <a:cs typeface="Times New Roman" panose="02020603050405020304" pitchFamily="18" charset="0"/>
              </a:rPr>
              <a:t>e</a:t>
            </a:r>
            <a:r>
              <a:rPr lang="lt-LT" dirty="0" smtClean="0">
                <a:latin typeface="Times New Roman" panose="02020603050405020304" pitchFamily="18" charset="0"/>
                <a:cs typeface="Times New Roman" panose="02020603050405020304" pitchFamily="18" charset="0"/>
              </a:rPr>
              <a:t>ntami pasieks Žemės paviršių per </a:t>
            </a:r>
            <a:r>
              <a:rPr lang="en-US" dirty="0" err="1" smtClean="0">
                <a:latin typeface="Times New Roman" panose="02020603050405020304" pitchFamily="18" charset="0"/>
                <a:cs typeface="Times New Roman" panose="02020603050405020304" pitchFamily="18" charset="0"/>
              </a:rPr>
              <a:t>pana</a:t>
            </a:r>
            <a:r>
              <a:rPr lang="lt-LT" dirty="0" smtClean="0">
                <a:latin typeface="Times New Roman" panose="02020603050405020304" pitchFamily="18" charset="0"/>
                <a:cs typeface="Times New Roman" panose="02020603050405020304" pitchFamily="18" charset="0"/>
              </a:rPr>
              <a:t>šų laiko periodą.</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54942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75000"/>
              </a:schemeClr>
            </a:gs>
            <a:gs pos="48000">
              <a:schemeClr val="accent1">
                <a:lumMod val="75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249" y="214605"/>
            <a:ext cx="11635273" cy="6438122"/>
          </a:xfrm>
        </p:spPr>
        <p:txBody>
          <a:bodyPr anchor="t">
            <a:normAutofit/>
          </a:bodyPr>
          <a:lstStyle/>
          <a:p>
            <a:pPr marL="0" indent="0" algn="ctr">
              <a:buNone/>
            </a:pPr>
            <a:r>
              <a:rPr lang="lt-LT" sz="2800" dirty="0" smtClean="0">
                <a:latin typeface="Times New Roman" panose="02020603050405020304" pitchFamily="18" charset="0"/>
                <a:cs typeface="Times New Roman" panose="02020603050405020304" pitchFamily="18" charset="0"/>
              </a:rPr>
              <a:t>Darbo eiga</a:t>
            </a:r>
          </a:p>
          <a:p>
            <a:pPr marL="342900" lvl="0" indent="-342900">
              <a:buFont typeface="+mj-lt"/>
              <a:buAutoNum type="arabicPeriod"/>
            </a:pPr>
            <a:r>
              <a:rPr lang="en-US" dirty="0" err="1" smtClean="0">
                <a:latin typeface="Times New Roman" panose="02020603050405020304" pitchFamily="18" charset="0"/>
                <a:cs typeface="Times New Roman" panose="02020603050405020304" pitchFamily="18" charset="0"/>
              </a:rPr>
              <a:t>Užsirašyti</a:t>
            </a:r>
            <a:r>
              <a:rPr lang="en-US" dirty="0" smtClean="0">
                <a:latin typeface="Times New Roman" panose="02020603050405020304" pitchFamily="18" charset="0"/>
                <a:cs typeface="Times New Roman" panose="02020603050405020304" pitchFamily="18" charset="0"/>
              </a:rPr>
              <a:t> </a:t>
            </a:r>
            <a:r>
              <a:rPr lang="lt-LT" dirty="0" smtClean="0">
                <a:latin typeface="Times New Roman" panose="02020603050405020304" pitchFamily="18" charset="0"/>
                <a:cs typeface="Times New Roman" panose="02020603050405020304" pitchFamily="18" charset="0"/>
              </a:rPr>
              <a:t>reikiamas eksperimentiniam darbui atlikti formules, išsivesti;</a:t>
            </a:r>
            <a:endParaRPr lang="en-US"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dirty="0" err="1">
                <a:latin typeface="Times New Roman" panose="02020603050405020304" pitchFamily="18" charset="0"/>
                <a:cs typeface="Times New Roman" panose="02020603050405020304" pitchFamily="18" charset="0"/>
              </a:rPr>
              <a:t>Palyginti</a:t>
            </a:r>
            <a:r>
              <a:rPr lang="en-US" dirty="0">
                <a:latin typeface="Times New Roman" panose="02020603050405020304" pitchFamily="18" charset="0"/>
                <a:cs typeface="Times New Roman" panose="02020603050405020304" pitchFamily="18" charset="0"/>
              </a:rPr>
              <a:t> </a:t>
            </a:r>
            <a:r>
              <a:rPr lang="lt-LT" dirty="0" smtClean="0">
                <a:latin typeface="Times New Roman" panose="02020603050405020304" pitchFamily="18" charset="0"/>
                <a:cs typeface="Times New Roman" panose="02020603050405020304" pitchFamily="18" charset="0"/>
              </a:rPr>
              <a:t>pasirinktus kūnus kiekvieną paleidžiant laisvu kritimu iš 1,5 m. aukščio</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lt-LT" dirty="0" smtClean="0">
                <a:latin typeface="Times New Roman" panose="02020603050405020304" pitchFamily="18" charset="0"/>
                <a:cs typeface="Times New Roman" panose="02020603050405020304" pitchFamily="18" charset="0"/>
              </a:rPr>
              <a:t>Kuo tiksliau </a:t>
            </a:r>
            <a:r>
              <a:rPr lang="lt-LT" dirty="0">
                <a:latin typeface="Times New Roman" panose="02020603050405020304" pitchFamily="18" charset="0"/>
                <a:cs typeface="Times New Roman" panose="02020603050405020304" pitchFamily="18" charset="0"/>
              </a:rPr>
              <a:t>i</a:t>
            </a:r>
            <a:r>
              <a:rPr lang="en-US" dirty="0" err="1" smtClean="0">
                <a:latin typeface="Times New Roman" panose="02020603050405020304" pitchFamily="18" charset="0"/>
                <a:cs typeface="Times New Roman" panose="02020603050405020304" pitchFamily="18" charset="0"/>
              </a:rPr>
              <a:t>šmatuoti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laiko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krenta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kiekvienas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kūnas</a:t>
            </a:r>
            <a:r>
              <a:rPr lang="en-US" dirty="0">
                <a:latin typeface="Times New Roman" panose="02020603050405020304" pitchFamily="18" charset="0"/>
                <a:cs typeface="Times New Roman" panose="02020603050405020304" pitchFamily="18" charset="0"/>
              </a:rPr>
              <a:t> </a:t>
            </a:r>
            <a:r>
              <a:rPr lang="lt-LT" dirty="0" smtClean="0">
                <a:latin typeface="Times New Roman" panose="02020603050405020304" pitchFamily="18" charset="0"/>
                <a:cs typeface="Times New Roman" panose="02020603050405020304" pitchFamily="18" charset="0"/>
              </a:rPr>
              <a:t>naudojantis akustiniu laikmačiu ir garso signalų pagalba</a:t>
            </a:r>
            <a:r>
              <a:rPr lang="en-US" dirty="0" smtClean="0">
                <a:latin typeface="Times New Roman" panose="02020603050405020304" pitchFamily="18" charset="0"/>
                <a:cs typeface="Times New Roman" panose="02020603050405020304" pitchFamily="18" charset="0"/>
              </a:rPr>
              <a:t>;</a:t>
            </a:r>
            <a:endParaRPr lang="lt-LT" dirty="0" smtClean="0">
              <a:latin typeface="Times New Roman" panose="02020603050405020304" pitchFamily="18" charset="0"/>
              <a:cs typeface="Times New Roman" panose="02020603050405020304" pitchFamily="18" charset="0"/>
            </a:endParaRPr>
          </a:p>
          <a:p>
            <a:pPr marL="342900" lvl="0" indent="-342900">
              <a:buFont typeface="+mj-lt"/>
              <a:buAutoNum type="arabicPeriod"/>
            </a:pPr>
            <a:r>
              <a:rPr lang="lt-LT" dirty="0" smtClean="0">
                <a:latin typeface="Times New Roman" panose="02020603050405020304" pitchFamily="18" charset="0"/>
                <a:cs typeface="Times New Roman" panose="02020603050405020304" pitchFamily="18" charset="0"/>
              </a:rPr>
              <a:t>Atlikti pakartotinius bandymus (5 kartus), apskaičiuoti aritmetinį laisvojo kritimo pagreičio vidurkį</a:t>
            </a:r>
            <a:r>
              <a:rPr lang="en-US" dirty="0" smtClean="0">
                <a:latin typeface="Times New Roman" panose="02020603050405020304" pitchFamily="18" charset="0"/>
                <a:cs typeface="Times New Roman" panose="02020603050405020304" pitchFamily="18" charset="0"/>
              </a:rPr>
              <a:t>;</a:t>
            </a:r>
          </a:p>
          <a:p>
            <a:pPr marL="342900" lvl="0" indent="-342900">
              <a:buFont typeface="+mj-lt"/>
              <a:buAutoNum type="arabicPeriod"/>
            </a:pPr>
            <a:r>
              <a:rPr lang="en-US" dirty="0" err="1" smtClean="0">
                <a:latin typeface="Times New Roman" panose="02020603050405020304" pitchFamily="18" charset="0"/>
                <a:cs typeface="Times New Roman" panose="02020603050405020304" pitchFamily="18" charset="0"/>
              </a:rPr>
              <a:t>Palyginti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gautus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rezultatus</a:t>
            </a:r>
            <a:r>
              <a:rPr lang="en-US" dirty="0" smtClean="0">
                <a:latin typeface="Times New Roman" panose="02020603050405020304" pitchFamily="18" charset="0"/>
                <a:cs typeface="Times New Roman" panose="02020603050405020304" pitchFamily="18" charset="0"/>
              </a:rPr>
              <a:t>;</a:t>
            </a:r>
          </a:p>
          <a:p>
            <a:pPr marL="342900" lvl="0" indent="-342900">
              <a:buFont typeface="+mj-lt"/>
              <a:buAutoNum type="arabicPeriod"/>
            </a:pPr>
            <a:r>
              <a:rPr lang="lt-LT" dirty="0" smtClean="0">
                <a:latin typeface="Times New Roman" panose="02020603050405020304" pitchFamily="18" charset="0"/>
                <a:cs typeface="Times New Roman" panose="02020603050405020304" pitchFamily="18" charset="0"/>
              </a:rPr>
              <a:t>Suformuluoti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išvad</a:t>
            </a:r>
            <a:r>
              <a:rPr lang="lt-LT" dirty="0" smtClean="0">
                <a:latin typeface="Times New Roman" panose="02020603050405020304" pitchFamily="18" charset="0"/>
                <a:cs typeface="Times New Roman" panose="02020603050405020304" pitchFamily="18" charset="0"/>
              </a:rPr>
              <a:t>ą.</a:t>
            </a:r>
            <a:endParaRPr lang="en-US"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8833" y="2485506"/>
            <a:ext cx="2945130" cy="3926840"/>
          </a:xfrm>
          <a:prstGeom prst="rect">
            <a:avLst/>
          </a:prstGeom>
          <a:ln>
            <a:noFill/>
          </a:ln>
          <a:effectLst>
            <a:softEdge rad="112500"/>
          </a:effectLst>
        </p:spPr>
      </p:pic>
    </p:spTree>
    <p:extLst>
      <p:ext uri="{BB962C8B-B14F-4D97-AF65-F5344CB8AC3E}">
        <p14:creationId xmlns:p14="http://schemas.microsoft.com/office/powerpoint/2010/main" val="1376099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82880"/>
            <a:ext cx="10131425" cy="1456267"/>
          </a:xfrm>
        </p:spPr>
        <p:txBody>
          <a:bodyPr/>
          <a:lstStyle/>
          <a:p>
            <a:pPr algn="ctr"/>
            <a:r>
              <a:rPr lang="lt-LT" dirty="0" smtClean="0">
                <a:latin typeface="Times New Roman" panose="02020603050405020304" pitchFamily="18" charset="0"/>
                <a:cs typeface="Times New Roman" panose="02020603050405020304" pitchFamily="18" charset="0"/>
              </a:rPr>
              <a:t>Eksperimento duomenys</a:t>
            </a:r>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29970457"/>
              </p:ext>
            </p:extLst>
          </p:nvPr>
        </p:nvGraphicFramePr>
        <p:xfrm>
          <a:off x="1916085" y="2579562"/>
          <a:ext cx="785551" cy="390698"/>
        </p:xfrm>
        <a:graphic>
          <a:graphicData uri="http://schemas.openxmlformats.org/drawingml/2006/table">
            <a:tbl>
              <a:tblPr/>
              <a:tblGrid>
                <a:gridCol w="785551">
                  <a:extLst>
                    <a:ext uri="{9D8B030D-6E8A-4147-A177-3AD203B41FA5}">
                      <a16:colId xmlns:a16="http://schemas.microsoft.com/office/drawing/2014/main" val="2621774091"/>
                    </a:ext>
                  </a:extLst>
                </a:gridCol>
              </a:tblGrid>
              <a:tr h="390698">
                <a:tc>
                  <a:txBody>
                    <a:bodyPr/>
                    <a:lstStyle/>
                    <a:p>
                      <a:r>
                        <a:rPr lang="lt-LT" sz="1500" i="1" u="sng" dirty="0" smtClean="0">
                          <a:latin typeface="Times New Roman" panose="02020603050405020304" pitchFamily="18" charset="0"/>
                          <a:cs typeface="Times New Roman" panose="02020603050405020304" pitchFamily="18" charset="0"/>
                        </a:rPr>
                        <a:t>Eil.</a:t>
                      </a:r>
                      <a:r>
                        <a:rPr lang="lt-LT" sz="1500" i="1" u="sng" baseline="0" dirty="0" smtClean="0">
                          <a:latin typeface="Times New Roman" panose="02020603050405020304" pitchFamily="18" charset="0"/>
                          <a:cs typeface="Times New Roman" panose="02020603050405020304" pitchFamily="18" charset="0"/>
                        </a:rPr>
                        <a:t> Nr</a:t>
                      </a:r>
                      <a:r>
                        <a:rPr lang="lt-LT" i="1" u="sng" baseline="0" dirty="0" smtClean="0"/>
                        <a:t>.</a:t>
                      </a:r>
                      <a:endParaRPr lang="en-US" i="1" u="sng"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88434591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255496754"/>
              </p:ext>
            </p:extLst>
          </p:nvPr>
        </p:nvGraphicFramePr>
        <p:xfrm>
          <a:off x="2701636" y="2177935"/>
          <a:ext cx="6816437" cy="401627"/>
        </p:xfrm>
        <a:graphic>
          <a:graphicData uri="http://schemas.openxmlformats.org/drawingml/2006/table">
            <a:tbl>
              <a:tblPr/>
              <a:tblGrid>
                <a:gridCol w="6816437">
                  <a:extLst>
                    <a:ext uri="{9D8B030D-6E8A-4147-A177-3AD203B41FA5}">
                      <a16:colId xmlns:a16="http://schemas.microsoft.com/office/drawing/2014/main" val="3814666476"/>
                    </a:ext>
                  </a:extLst>
                </a:gridCol>
              </a:tblGrid>
              <a:tr h="401627">
                <a:tc>
                  <a:txBody>
                    <a:bodyPr/>
                    <a:lstStyle/>
                    <a:p>
                      <a:pPr algn="ctr"/>
                      <a:r>
                        <a:rPr lang="lt-LT" i="1" u="sng" dirty="0" smtClean="0">
                          <a:latin typeface="Times New Roman" panose="02020603050405020304" pitchFamily="18" charset="0"/>
                          <a:cs typeface="Times New Roman" panose="02020603050405020304" pitchFamily="18" charset="0"/>
                        </a:rPr>
                        <a:t>Laisvai</a:t>
                      </a:r>
                      <a:r>
                        <a:rPr lang="lt-LT" i="1" u="sng" baseline="0" dirty="0" smtClean="0">
                          <a:latin typeface="Times New Roman" panose="02020603050405020304" pitchFamily="18" charset="0"/>
                          <a:cs typeface="Times New Roman" panose="02020603050405020304" pitchFamily="18" charset="0"/>
                        </a:rPr>
                        <a:t> kritusių kūnų iš 1,5 metrų aukščio laikas (t, s)</a:t>
                      </a:r>
                      <a:endParaRPr lang="en-US" i="1" u="sng"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08830937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2112583"/>
              </p:ext>
            </p:extLst>
          </p:nvPr>
        </p:nvGraphicFramePr>
        <p:xfrm>
          <a:off x="1916085" y="2978573"/>
          <a:ext cx="785551" cy="365760"/>
        </p:xfrm>
        <a:graphic>
          <a:graphicData uri="http://schemas.openxmlformats.org/drawingml/2006/table">
            <a:tbl>
              <a:tblPr/>
              <a:tblGrid>
                <a:gridCol w="785551">
                  <a:extLst>
                    <a:ext uri="{9D8B030D-6E8A-4147-A177-3AD203B41FA5}">
                      <a16:colId xmlns:a16="http://schemas.microsoft.com/office/drawing/2014/main" val="3684344395"/>
                    </a:ext>
                  </a:extLst>
                </a:gridCol>
              </a:tblGrid>
              <a:tr h="324197">
                <a:tc>
                  <a:txBody>
                    <a:bodyPr/>
                    <a:lstStyle/>
                    <a:p>
                      <a:pPr algn="ctr"/>
                      <a:r>
                        <a:rPr lang="lt-LT" dirty="0" smtClean="0"/>
                        <a:t>1</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890432505"/>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561362668"/>
              </p:ext>
            </p:extLst>
          </p:nvPr>
        </p:nvGraphicFramePr>
        <p:xfrm>
          <a:off x="1916085" y="3352646"/>
          <a:ext cx="785551" cy="365760"/>
        </p:xfrm>
        <a:graphic>
          <a:graphicData uri="http://schemas.openxmlformats.org/drawingml/2006/table">
            <a:tbl>
              <a:tblPr/>
              <a:tblGrid>
                <a:gridCol w="785551">
                  <a:extLst>
                    <a:ext uri="{9D8B030D-6E8A-4147-A177-3AD203B41FA5}">
                      <a16:colId xmlns:a16="http://schemas.microsoft.com/office/drawing/2014/main" val="3684344395"/>
                    </a:ext>
                  </a:extLst>
                </a:gridCol>
              </a:tblGrid>
              <a:tr h="324197">
                <a:tc>
                  <a:txBody>
                    <a:bodyPr/>
                    <a:lstStyle/>
                    <a:p>
                      <a:pPr algn="ctr"/>
                      <a:r>
                        <a:rPr lang="lt-LT" dirty="0" smtClean="0"/>
                        <a:t>2</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89043250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214994"/>
              </p:ext>
            </p:extLst>
          </p:nvPr>
        </p:nvGraphicFramePr>
        <p:xfrm>
          <a:off x="1916085" y="3726719"/>
          <a:ext cx="785551" cy="374073"/>
        </p:xfrm>
        <a:graphic>
          <a:graphicData uri="http://schemas.openxmlformats.org/drawingml/2006/table">
            <a:tbl>
              <a:tblPr/>
              <a:tblGrid>
                <a:gridCol w="785551">
                  <a:extLst>
                    <a:ext uri="{9D8B030D-6E8A-4147-A177-3AD203B41FA5}">
                      <a16:colId xmlns:a16="http://schemas.microsoft.com/office/drawing/2014/main" val="3684344395"/>
                    </a:ext>
                  </a:extLst>
                </a:gridCol>
              </a:tblGrid>
              <a:tr h="374073">
                <a:tc>
                  <a:txBody>
                    <a:bodyPr/>
                    <a:lstStyle/>
                    <a:p>
                      <a:pPr algn="ctr"/>
                      <a:r>
                        <a:rPr lang="lt-LT" dirty="0" smtClean="0"/>
                        <a:t>3</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890432505"/>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271672569"/>
              </p:ext>
            </p:extLst>
          </p:nvPr>
        </p:nvGraphicFramePr>
        <p:xfrm>
          <a:off x="1916085" y="4096635"/>
          <a:ext cx="785551" cy="365760"/>
        </p:xfrm>
        <a:graphic>
          <a:graphicData uri="http://schemas.openxmlformats.org/drawingml/2006/table">
            <a:tbl>
              <a:tblPr/>
              <a:tblGrid>
                <a:gridCol w="785551">
                  <a:extLst>
                    <a:ext uri="{9D8B030D-6E8A-4147-A177-3AD203B41FA5}">
                      <a16:colId xmlns:a16="http://schemas.microsoft.com/office/drawing/2014/main" val="3684344395"/>
                    </a:ext>
                  </a:extLst>
                </a:gridCol>
              </a:tblGrid>
              <a:tr h="365760">
                <a:tc>
                  <a:txBody>
                    <a:bodyPr/>
                    <a:lstStyle/>
                    <a:p>
                      <a:pPr algn="ctr"/>
                      <a:r>
                        <a:rPr lang="lt-LT" dirty="0" smtClean="0"/>
                        <a:t>4</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890432505"/>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122100221"/>
              </p:ext>
            </p:extLst>
          </p:nvPr>
        </p:nvGraphicFramePr>
        <p:xfrm>
          <a:off x="1916085" y="4462394"/>
          <a:ext cx="785551" cy="372397"/>
        </p:xfrm>
        <a:graphic>
          <a:graphicData uri="http://schemas.openxmlformats.org/drawingml/2006/table">
            <a:tbl>
              <a:tblPr/>
              <a:tblGrid>
                <a:gridCol w="785551">
                  <a:extLst>
                    <a:ext uri="{9D8B030D-6E8A-4147-A177-3AD203B41FA5}">
                      <a16:colId xmlns:a16="http://schemas.microsoft.com/office/drawing/2014/main" val="3684344395"/>
                    </a:ext>
                  </a:extLst>
                </a:gridCol>
              </a:tblGrid>
              <a:tr h="372397">
                <a:tc>
                  <a:txBody>
                    <a:bodyPr/>
                    <a:lstStyle/>
                    <a:p>
                      <a:pPr algn="ctr"/>
                      <a:r>
                        <a:rPr lang="lt-LT" dirty="0" smtClean="0"/>
                        <a:t>5</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890432505"/>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515168428"/>
              </p:ext>
            </p:extLst>
          </p:nvPr>
        </p:nvGraphicFramePr>
        <p:xfrm>
          <a:off x="2701636" y="2578100"/>
          <a:ext cx="2359314" cy="387350"/>
        </p:xfrm>
        <a:graphic>
          <a:graphicData uri="http://schemas.openxmlformats.org/drawingml/2006/table">
            <a:tbl>
              <a:tblPr/>
              <a:tblGrid>
                <a:gridCol w="2359314">
                  <a:extLst>
                    <a:ext uri="{9D8B030D-6E8A-4147-A177-3AD203B41FA5}">
                      <a16:colId xmlns:a16="http://schemas.microsoft.com/office/drawing/2014/main" val="1465248300"/>
                    </a:ext>
                  </a:extLst>
                </a:gridCol>
              </a:tblGrid>
              <a:tr h="387350">
                <a:tc>
                  <a:txBody>
                    <a:bodyPr/>
                    <a:lstStyle/>
                    <a:p>
                      <a:pPr algn="ctr"/>
                      <a:r>
                        <a:rPr lang="lt-LT" dirty="0" smtClean="0">
                          <a:latin typeface="Times New Roman" panose="02020603050405020304" pitchFamily="18" charset="0"/>
                          <a:cs typeface="Times New Roman" panose="02020603050405020304" pitchFamily="18" charset="0"/>
                        </a:rPr>
                        <a:t>Tašelis</a:t>
                      </a:r>
                      <a:endParaRPr lang="en-US"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tcPr>
                </a:tc>
                <a:extLst>
                  <a:ext uri="{0D108BD9-81ED-4DB2-BD59-A6C34878D82A}">
                    <a16:rowId xmlns:a16="http://schemas.microsoft.com/office/drawing/2014/main" val="233046239"/>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185086247"/>
              </p:ext>
            </p:extLst>
          </p:nvPr>
        </p:nvGraphicFramePr>
        <p:xfrm>
          <a:off x="5060950" y="2577778"/>
          <a:ext cx="2197100" cy="389456"/>
        </p:xfrm>
        <a:graphic>
          <a:graphicData uri="http://schemas.openxmlformats.org/drawingml/2006/table">
            <a:tbl>
              <a:tblPr/>
              <a:tblGrid>
                <a:gridCol w="2197100">
                  <a:extLst>
                    <a:ext uri="{9D8B030D-6E8A-4147-A177-3AD203B41FA5}">
                      <a16:colId xmlns:a16="http://schemas.microsoft.com/office/drawing/2014/main" val="1465248300"/>
                    </a:ext>
                  </a:extLst>
                </a:gridCol>
              </a:tblGrid>
              <a:tr h="389456">
                <a:tc>
                  <a:txBody>
                    <a:bodyPr/>
                    <a:lstStyle/>
                    <a:p>
                      <a:pPr algn="ctr"/>
                      <a:r>
                        <a:rPr lang="lt-LT" dirty="0" smtClean="0">
                          <a:latin typeface="Times New Roman" panose="02020603050405020304" pitchFamily="18" charset="0"/>
                          <a:cs typeface="Times New Roman" panose="02020603050405020304" pitchFamily="18" charset="0"/>
                        </a:rPr>
                        <a:t>Pieštukas</a:t>
                      </a:r>
                      <a:endParaRPr lang="en-US"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tcPr>
                </a:tc>
                <a:extLst>
                  <a:ext uri="{0D108BD9-81ED-4DB2-BD59-A6C34878D82A}">
                    <a16:rowId xmlns:a16="http://schemas.microsoft.com/office/drawing/2014/main" val="233046239"/>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407034220"/>
              </p:ext>
            </p:extLst>
          </p:nvPr>
        </p:nvGraphicFramePr>
        <p:xfrm>
          <a:off x="7258050" y="2577778"/>
          <a:ext cx="2260023" cy="390847"/>
        </p:xfrm>
        <a:graphic>
          <a:graphicData uri="http://schemas.openxmlformats.org/drawingml/2006/table">
            <a:tbl>
              <a:tblPr/>
              <a:tblGrid>
                <a:gridCol w="2260023">
                  <a:extLst>
                    <a:ext uri="{9D8B030D-6E8A-4147-A177-3AD203B41FA5}">
                      <a16:colId xmlns:a16="http://schemas.microsoft.com/office/drawing/2014/main" val="1465248300"/>
                    </a:ext>
                  </a:extLst>
                </a:gridCol>
              </a:tblGrid>
              <a:tr h="390847">
                <a:tc>
                  <a:txBody>
                    <a:bodyPr/>
                    <a:lstStyle/>
                    <a:p>
                      <a:pPr algn="ctr"/>
                      <a:r>
                        <a:rPr lang="lt-LT" dirty="0" smtClean="0">
                          <a:latin typeface="Times New Roman" panose="02020603050405020304" pitchFamily="18" charset="0"/>
                          <a:cs typeface="Times New Roman" panose="02020603050405020304" pitchFamily="18" charset="0"/>
                        </a:rPr>
                        <a:t>Guolio</a:t>
                      </a:r>
                      <a:r>
                        <a:rPr lang="lt-LT" baseline="0" dirty="0" smtClean="0">
                          <a:latin typeface="Times New Roman" panose="02020603050405020304" pitchFamily="18" charset="0"/>
                          <a:cs typeface="Times New Roman" panose="02020603050405020304" pitchFamily="18" charset="0"/>
                        </a:rPr>
                        <a:t> šratas</a:t>
                      </a:r>
                      <a:endParaRPr lang="en-US"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tcPr>
                </a:tc>
                <a:extLst>
                  <a:ext uri="{0D108BD9-81ED-4DB2-BD59-A6C34878D82A}">
                    <a16:rowId xmlns:a16="http://schemas.microsoft.com/office/drawing/2014/main" val="233046239"/>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634578011"/>
              </p:ext>
            </p:extLst>
          </p:nvPr>
        </p:nvGraphicFramePr>
        <p:xfrm>
          <a:off x="2701636" y="2973763"/>
          <a:ext cx="2359314" cy="377555"/>
        </p:xfrm>
        <a:graphic>
          <a:graphicData uri="http://schemas.openxmlformats.org/drawingml/2006/table">
            <a:tbl>
              <a:tblPr/>
              <a:tblGrid>
                <a:gridCol w="2359314">
                  <a:extLst>
                    <a:ext uri="{9D8B030D-6E8A-4147-A177-3AD203B41FA5}">
                      <a16:colId xmlns:a16="http://schemas.microsoft.com/office/drawing/2014/main" val="1465248300"/>
                    </a:ext>
                  </a:extLst>
                </a:gridCol>
              </a:tblGrid>
              <a:tr h="377555">
                <a:tc>
                  <a:txBody>
                    <a:bodyPr/>
                    <a:lstStyle/>
                    <a:p>
                      <a:pPr algn="ctr"/>
                      <a:r>
                        <a:rPr lang="lt-LT" dirty="0" smtClean="0"/>
                        <a:t>0,566</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41766317"/>
              </p:ext>
            </p:extLst>
          </p:nvPr>
        </p:nvGraphicFramePr>
        <p:xfrm>
          <a:off x="2708275" y="3365615"/>
          <a:ext cx="2352675" cy="365760"/>
        </p:xfrm>
        <a:graphic>
          <a:graphicData uri="http://schemas.openxmlformats.org/drawingml/2006/table">
            <a:tbl>
              <a:tblPr/>
              <a:tblGrid>
                <a:gridCol w="2352675">
                  <a:extLst>
                    <a:ext uri="{9D8B030D-6E8A-4147-A177-3AD203B41FA5}">
                      <a16:colId xmlns:a16="http://schemas.microsoft.com/office/drawing/2014/main" val="1465248300"/>
                    </a:ext>
                  </a:extLst>
                </a:gridCol>
              </a:tblGrid>
              <a:tr h="352791">
                <a:tc>
                  <a:txBody>
                    <a:bodyPr/>
                    <a:lstStyle/>
                    <a:p>
                      <a:pPr algn="ctr"/>
                      <a:r>
                        <a:rPr lang="lt-LT" dirty="0" smtClean="0"/>
                        <a:t>0,534</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696968226"/>
              </p:ext>
            </p:extLst>
          </p:nvPr>
        </p:nvGraphicFramePr>
        <p:xfrm>
          <a:off x="2714336" y="3741669"/>
          <a:ext cx="2343150" cy="365760"/>
        </p:xfrm>
        <a:graphic>
          <a:graphicData uri="http://schemas.openxmlformats.org/drawingml/2006/table">
            <a:tbl>
              <a:tblPr/>
              <a:tblGrid>
                <a:gridCol w="2343150">
                  <a:extLst>
                    <a:ext uri="{9D8B030D-6E8A-4147-A177-3AD203B41FA5}">
                      <a16:colId xmlns:a16="http://schemas.microsoft.com/office/drawing/2014/main" val="1465248300"/>
                    </a:ext>
                  </a:extLst>
                </a:gridCol>
              </a:tblGrid>
              <a:tr h="340321">
                <a:tc>
                  <a:txBody>
                    <a:bodyPr/>
                    <a:lstStyle/>
                    <a:p>
                      <a:pPr algn="ctr"/>
                      <a:r>
                        <a:rPr lang="lt-LT" dirty="0" smtClean="0"/>
                        <a:t>0,546</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373112975"/>
              </p:ext>
            </p:extLst>
          </p:nvPr>
        </p:nvGraphicFramePr>
        <p:xfrm>
          <a:off x="2701636" y="4096634"/>
          <a:ext cx="2359314" cy="376555"/>
        </p:xfrm>
        <a:graphic>
          <a:graphicData uri="http://schemas.openxmlformats.org/drawingml/2006/table">
            <a:tbl>
              <a:tblPr/>
              <a:tblGrid>
                <a:gridCol w="2359314">
                  <a:extLst>
                    <a:ext uri="{9D8B030D-6E8A-4147-A177-3AD203B41FA5}">
                      <a16:colId xmlns:a16="http://schemas.microsoft.com/office/drawing/2014/main" val="1465248300"/>
                    </a:ext>
                  </a:extLst>
                </a:gridCol>
              </a:tblGrid>
              <a:tr h="376555">
                <a:tc>
                  <a:txBody>
                    <a:bodyPr/>
                    <a:lstStyle/>
                    <a:p>
                      <a:pPr algn="ctr"/>
                      <a:r>
                        <a:rPr lang="lt-LT" dirty="0" smtClean="0"/>
                        <a:t>0,562</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247301955"/>
              </p:ext>
            </p:extLst>
          </p:nvPr>
        </p:nvGraphicFramePr>
        <p:xfrm>
          <a:off x="2701636" y="4473189"/>
          <a:ext cx="2359314" cy="365760"/>
        </p:xfrm>
        <a:graphic>
          <a:graphicData uri="http://schemas.openxmlformats.org/drawingml/2006/table">
            <a:tbl>
              <a:tblPr/>
              <a:tblGrid>
                <a:gridCol w="2359314">
                  <a:extLst>
                    <a:ext uri="{9D8B030D-6E8A-4147-A177-3AD203B41FA5}">
                      <a16:colId xmlns:a16="http://schemas.microsoft.com/office/drawing/2014/main" val="1465248300"/>
                    </a:ext>
                  </a:extLst>
                </a:gridCol>
              </a:tblGrid>
              <a:tr h="354465">
                <a:tc>
                  <a:txBody>
                    <a:bodyPr/>
                    <a:lstStyle/>
                    <a:p>
                      <a:pPr algn="ctr"/>
                      <a:r>
                        <a:rPr lang="lt-LT" dirty="0" smtClean="0"/>
                        <a:t>0,550</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3689770932"/>
              </p:ext>
            </p:extLst>
          </p:nvPr>
        </p:nvGraphicFramePr>
        <p:xfrm>
          <a:off x="5063835" y="2975632"/>
          <a:ext cx="2194214" cy="778912"/>
        </p:xfrm>
        <a:graphic>
          <a:graphicData uri="http://schemas.openxmlformats.org/drawingml/2006/table">
            <a:tbl>
              <a:tblPr/>
              <a:tblGrid>
                <a:gridCol w="2194214">
                  <a:extLst>
                    <a:ext uri="{9D8B030D-6E8A-4147-A177-3AD203B41FA5}">
                      <a16:colId xmlns:a16="http://schemas.microsoft.com/office/drawing/2014/main" val="1465248300"/>
                    </a:ext>
                  </a:extLst>
                </a:gridCol>
              </a:tblGrid>
              <a:tr h="389456">
                <a:tc>
                  <a:txBody>
                    <a:bodyPr/>
                    <a:lstStyle/>
                    <a:p>
                      <a:pPr algn="ctr"/>
                      <a:r>
                        <a:rPr lang="en-US" dirty="0" smtClean="0"/>
                        <a:t>0,538</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46239"/>
                  </a:ext>
                </a:extLst>
              </a:tr>
              <a:tr h="389456">
                <a:tc>
                  <a:txBody>
                    <a:bodyPr/>
                    <a:lstStyle/>
                    <a:p>
                      <a:pPr algn="ctr"/>
                      <a:r>
                        <a:rPr lang="en-US" dirty="0" smtClean="0"/>
                        <a:t>0,571</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80459929"/>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439346421"/>
              </p:ext>
            </p:extLst>
          </p:nvPr>
        </p:nvGraphicFramePr>
        <p:xfrm>
          <a:off x="5070474" y="3357922"/>
          <a:ext cx="2187575" cy="385074"/>
        </p:xfrm>
        <a:graphic>
          <a:graphicData uri="http://schemas.openxmlformats.org/drawingml/2006/table">
            <a:tbl>
              <a:tblPr/>
              <a:tblGrid>
                <a:gridCol w="2187575">
                  <a:extLst>
                    <a:ext uri="{9D8B030D-6E8A-4147-A177-3AD203B41FA5}">
                      <a16:colId xmlns:a16="http://schemas.microsoft.com/office/drawing/2014/main" val="1465248300"/>
                    </a:ext>
                  </a:extLst>
                </a:gridCol>
              </a:tblGrid>
              <a:tr h="385074">
                <a:tc>
                  <a:txBody>
                    <a:bodyPr/>
                    <a:lstStyle/>
                    <a:p>
                      <a:pPr algn="ct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657073483"/>
              </p:ext>
            </p:extLst>
          </p:nvPr>
        </p:nvGraphicFramePr>
        <p:xfrm>
          <a:off x="5060950" y="3740615"/>
          <a:ext cx="2197100" cy="365760"/>
        </p:xfrm>
        <a:graphic>
          <a:graphicData uri="http://schemas.openxmlformats.org/drawingml/2006/table">
            <a:tbl>
              <a:tblPr/>
              <a:tblGrid>
                <a:gridCol w="2197100">
                  <a:extLst>
                    <a:ext uri="{9D8B030D-6E8A-4147-A177-3AD203B41FA5}">
                      <a16:colId xmlns:a16="http://schemas.microsoft.com/office/drawing/2014/main" val="1465248300"/>
                    </a:ext>
                  </a:extLst>
                </a:gridCol>
              </a:tblGrid>
              <a:tr h="350622">
                <a:tc>
                  <a:txBody>
                    <a:bodyPr/>
                    <a:lstStyle/>
                    <a:p>
                      <a:pPr algn="ctr"/>
                      <a:r>
                        <a:rPr lang="en-US" dirty="0" smtClean="0"/>
                        <a:t>0,578</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819349441"/>
              </p:ext>
            </p:extLst>
          </p:nvPr>
        </p:nvGraphicFramePr>
        <p:xfrm>
          <a:off x="5062826" y="4107429"/>
          <a:ext cx="2197100" cy="365760"/>
        </p:xfrm>
        <a:graphic>
          <a:graphicData uri="http://schemas.openxmlformats.org/drawingml/2006/table">
            <a:tbl>
              <a:tblPr/>
              <a:tblGrid>
                <a:gridCol w="2197100">
                  <a:extLst>
                    <a:ext uri="{9D8B030D-6E8A-4147-A177-3AD203B41FA5}">
                      <a16:colId xmlns:a16="http://schemas.microsoft.com/office/drawing/2014/main" val="1465248300"/>
                    </a:ext>
                  </a:extLst>
                </a:gridCol>
              </a:tblGrid>
              <a:tr h="364454">
                <a:tc>
                  <a:txBody>
                    <a:bodyPr/>
                    <a:lstStyle/>
                    <a:p>
                      <a:pPr algn="ctr"/>
                      <a:r>
                        <a:rPr lang="en-US" dirty="0" smtClean="0"/>
                        <a:t>0,584</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1004622771"/>
              </p:ext>
            </p:extLst>
          </p:nvPr>
        </p:nvGraphicFramePr>
        <p:xfrm>
          <a:off x="5060950" y="4473189"/>
          <a:ext cx="2197100" cy="366814"/>
        </p:xfrm>
        <a:graphic>
          <a:graphicData uri="http://schemas.openxmlformats.org/drawingml/2006/table">
            <a:tbl>
              <a:tblPr/>
              <a:tblGrid>
                <a:gridCol w="2197100">
                  <a:extLst>
                    <a:ext uri="{9D8B030D-6E8A-4147-A177-3AD203B41FA5}">
                      <a16:colId xmlns:a16="http://schemas.microsoft.com/office/drawing/2014/main" val="1465248300"/>
                    </a:ext>
                  </a:extLst>
                </a:gridCol>
              </a:tblGrid>
              <a:tr h="366814">
                <a:tc>
                  <a:txBody>
                    <a:bodyPr/>
                    <a:lstStyle/>
                    <a:p>
                      <a:pPr algn="ctr"/>
                      <a:r>
                        <a:rPr lang="en-US" dirty="0" smtClean="0"/>
                        <a:t>0,540</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2330649245"/>
              </p:ext>
            </p:extLst>
          </p:nvPr>
        </p:nvGraphicFramePr>
        <p:xfrm>
          <a:off x="7264400" y="2965192"/>
          <a:ext cx="2260023" cy="390847"/>
        </p:xfrm>
        <a:graphic>
          <a:graphicData uri="http://schemas.openxmlformats.org/drawingml/2006/table">
            <a:tbl>
              <a:tblPr/>
              <a:tblGrid>
                <a:gridCol w="2260023">
                  <a:extLst>
                    <a:ext uri="{9D8B030D-6E8A-4147-A177-3AD203B41FA5}">
                      <a16:colId xmlns:a16="http://schemas.microsoft.com/office/drawing/2014/main" val="1465248300"/>
                    </a:ext>
                  </a:extLst>
                </a:gridCol>
              </a:tblGrid>
              <a:tr h="390847">
                <a:tc>
                  <a:txBody>
                    <a:bodyPr/>
                    <a:lstStyle/>
                    <a:p>
                      <a:pPr algn="ctr"/>
                      <a:r>
                        <a:rPr lang="en-US" dirty="0" smtClean="0"/>
                        <a:t>0,</a:t>
                      </a:r>
                      <a:r>
                        <a:rPr lang="lt-LT" dirty="0" smtClean="0"/>
                        <a:t>573</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3605005596"/>
              </p:ext>
            </p:extLst>
          </p:nvPr>
        </p:nvGraphicFramePr>
        <p:xfrm>
          <a:off x="7258050" y="3354489"/>
          <a:ext cx="2260023" cy="390847"/>
        </p:xfrm>
        <a:graphic>
          <a:graphicData uri="http://schemas.openxmlformats.org/drawingml/2006/table">
            <a:tbl>
              <a:tblPr/>
              <a:tblGrid>
                <a:gridCol w="2260023">
                  <a:extLst>
                    <a:ext uri="{9D8B030D-6E8A-4147-A177-3AD203B41FA5}">
                      <a16:colId xmlns:a16="http://schemas.microsoft.com/office/drawing/2014/main" val="1465248300"/>
                    </a:ext>
                  </a:extLst>
                </a:gridCol>
              </a:tblGrid>
              <a:tr h="390847">
                <a:tc>
                  <a:txBody>
                    <a:bodyPr/>
                    <a:lstStyle/>
                    <a:p>
                      <a:pPr algn="ctr"/>
                      <a:r>
                        <a:rPr lang="en-US" dirty="0" smtClean="0"/>
                        <a:t>0,5</a:t>
                      </a:r>
                      <a:r>
                        <a:rPr lang="lt-LT" dirty="0" smtClean="0"/>
                        <a:t>47</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2291271259"/>
              </p:ext>
            </p:extLst>
          </p:nvPr>
        </p:nvGraphicFramePr>
        <p:xfrm>
          <a:off x="7258050" y="3740615"/>
          <a:ext cx="2260023" cy="371535"/>
        </p:xfrm>
        <a:graphic>
          <a:graphicData uri="http://schemas.openxmlformats.org/drawingml/2006/table">
            <a:tbl>
              <a:tblPr/>
              <a:tblGrid>
                <a:gridCol w="2260023">
                  <a:extLst>
                    <a:ext uri="{9D8B030D-6E8A-4147-A177-3AD203B41FA5}">
                      <a16:colId xmlns:a16="http://schemas.microsoft.com/office/drawing/2014/main" val="1465248300"/>
                    </a:ext>
                  </a:extLst>
                </a:gridCol>
              </a:tblGrid>
              <a:tr h="371535">
                <a:tc>
                  <a:txBody>
                    <a:bodyPr/>
                    <a:lstStyle/>
                    <a:p>
                      <a:pPr algn="ctr"/>
                      <a:r>
                        <a:rPr lang="en-US" dirty="0" smtClean="0"/>
                        <a:t>0,5</a:t>
                      </a:r>
                      <a:r>
                        <a:rPr lang="lt-LT" dirty="0" smtClean="0"/>
                        <a:t>87</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4260663706"/>
              </p:ext>
            </p:extLst>
          </p:nvPr>
        </p:nvGraphicFramePr>
        <p:xfrm>
          <a:off x="7264400" y="4107274"/>
          <a:ext cx="2260023" cy="365915"/>
        </p:xfrm>
        <a:graphic>
          <a:graphicData uri="http://schemas.openxmlformats.org/drawingml/2006/table">
            <a:tbl>
              <a:tblPr/>
              <a:tblGrid>
                <a:gridCol w="2260023">
                  <a:extLst>
                    <a:ext uri="{9D8B030D-6E8A-4147-A177-3AD203B41FA5}">
                      <a16:colId xmlns:a16="http://schemas.microsoft.com/office/drawing/2014/main" val="1465248300"/>
                    </a:ext>
                  </a:extLst>
                </a:gridCol>
              </a:tblGrid>
              <a:tr h="365915">
                <a:tc>
                  <a:txBody>
                    <a:bodyPr/>
                    <a:lstStyle/>
                    <a:p>
                      <a:pPr algn="ctr"/>
                      <a:r>
                        <a:rPr lang="en-US" dirty="0" smtClean="0"/>
                        <a:t>0,5</a:t>
                      </a:r>
                      <a:r>
                        <a:rPr lang="lt-LT" dirty="0" smtClean="0"/>
                        <a:t>51</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666660457"/>
              </p:ext>
            </p:extLst>
          </p:nvPr>
        </p:nvGraphicFramePr>
        <p:xfrm>
          <a:off x="7258050" y="4472135"/>
          <a:ext cx="2260023" cy="365760"/>
        </p:xfrm>
        <a:graphic>
          <a:graphicData uri="http://schemas.openxmlformats.org/drawingml/2006/table">
            <a:tbl>
              <a:tblPr/>
              <a:tblGrid>
                <a:gridCol w="2260023">
                  <a:extLst>
                    <a:ext uri="{9D8B030D-6E8A-4147-A177-3AD203B41FA5}">
                      <a16:colId xmlns:a16="http://schemas.microsoft.com/office/drawing/2014/main" val="1465248300"/>
                    </a:ext>
                  </a:extLst>
                </a:gridCol>
              </a:tblGrid>
              <a:tr h="362589">
                <a:tc>
                  <a:txBody>
                    <a:bodyPr/>
                    <a:lstStyle/>
                    <a:p>
                      <a:pPr algn="ctr"/>
                      <a:r>
                        <a:rPr lang="en-US" dirty="0" smtClean="0"/>
                        <a:t>0,5</a:t>
                      </a:r>
                      <a:r>
                        <a:rPr lang="lt-LT" dirty="0" smtClean="0"/>
                        <a:t>35</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33046239"/>
                  </a:ext>
                </a:extLst>
              </a:tr>
            </a:tbl>
          </a:graphicData>
        </a:graphic>
      </p:graphicFrame>
    </p:spTree>
    <p:extLst>
      <p:ext uri="{BB962C8B-B14F-4D97-AF65-F5344CB8AC3E}">
        <p14:creationId xmlns:p14="http://schemas.microsoft.com/office/powerpoint/2010/main" val="4134974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621" y="64867"/>
            <a:ext cx="10131425" cy="1456267"/>
          </a:xfrm>
        </p:spPr>
        <p:txBody>
          <a:bodyPr/>
          <a:lstStyle/>
          <a:p>
            <a:pPr algn="ctr"/>
            <a:r>
              <a:rPr lang="lt-LT" dirty="0" smtClean="0">
                <a:latin typeface="Times New Roman" panose="02020603050405020304" pitchFamily="18" charset="0"/>
                <a:cs typeface="Times New Roman" panose="02020603050405020304" pitchFamily="18" charset="0"/>
              </a:rPr>
              <a:t>Skaičiavimai</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401" y="1237366"/>
                <a:ext cx="10727578" cy="4035675"/>
              </a:xfrm>
            </p:spPr>
            <p:txBody>
              <a:bodyPr anchor="t"/>
              <a:lstStyle/>
              <a:p>
                <a:pPr marL="0" indent="0">
                  <a:buNone/>
                </a:pPr>
                <a:r>
                  <a:rPr lang="en-US" b="1" dirty="0" smtClean="0">
                    <a:latin typeface="Times New Roman" panose="02020603050405020304" pitchFamily="18" charset="0"/>
                    <a:cs typeface="Times New Roman" panose="02020603050405020304" pitchFamily="18" charset="0"/>
                  </a:rPr>
                  <a:t>Ta</a:t>
                </a:r>
                <a:r>
                  <a:rPr lang="lt-LT" b="1" dirty="0" smtClean="0">
                    <a:latin typeface="Times New Roman" panose="02020603050405020304" pitchFamily="18" charset="0"/>
                    <a:cs typeface="Times New Roman" panose="02020603050405020304" pitchFamily="18" charset="0"/>
                  </a:rPr>
                  <a:t>šelio (g, </a:t>
                </a:r>
                <a14:m>
                  <m:oMath xmlns:m="http://schemas.openxmlformats.org/officeDocument/2006/math">
                    <m:sSup>
                      <m:sSupPr>
                        <m:ctrlPr>
                          <a:rPr lang="lt-LT" b="1" i="1" smtClean="0">
                            <a:latin typeface="Cambria Math" panose="02040503050406030204" pitchFamily="18" charset="0"/>
                          </a:rPr>
                        </m:ctrlPr>
                      </m:sSupPr>
                      <m:e>
                        <m:r>
                          <a:rPr lang="lt-LT" b="1" i="0" smtClean="0">
                            <a:latin typeface="Cambria Math" panose="02040503050406030204" pitchFamily="18" charset="0"/>
                          </a:rPr>
                          <m:t>𝐦</m:t>
                        </m:r>
                        <m:r>
                          <a:rPr lang="lt-LT" b="1" i="0" smtClean="0">
                            <a:latin typeface="Cambria Math" panose="02040503050406030204" pitchFamily="18" charset="0"/>
                          </a:rPr>
                          <m:t>/</m:t>
                        </m:r>
                        <m:r>
                          <a:rPr lang="lt-LT" b="1" i="0" smtClean="0">
                            <a:latin typeface="Cambria Math" panose="02040503050406030204" pitchFamily="18" charset="0"/>
                          </a:rPr>
                          <m:t>𝐬</m:t>
                        </m:r>
                      </m:e>
                      <m:sup>
                        <m:r>
                          <a:rPr lang="lt-LT" b="1" i="0" smtClean="0">
                            <a:latin typeface="Cambria Math" panose="02040503050406030204" pitchFamily="18" charset="0"/>
                          </a:rPr>
                          <m:t>𝟐</m:t>
                        </m:r>
                      </m:sup>
                    </m:sSup>
                  </m:oMath>
                </a14:m>
                <a:r>
                  <a:rPr lang="lt-LT" b="1"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Pie</a:t>
                </a:r>
                <a:r>
                  <a:rPr lang="lt-LT" b="1" dirty="0" smtClean="0">
                    <a:latin typeface="Times New Roman" panose="02020603050405020304" pitchFamily="18" charset="0"/>
                    <a:cs typeface="Times New Roman" panose="02020603050405020304" pitchFamily="18" charset="0"/>
                  </a:rPr>
                  <a:t>štuko (g</a:t>
                </a:r>
                <a:r>
                  <a:rPr lang="lt-LT" b="1"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lt-LT" b="1" i="1">
                            <a:latin typeface="Cambria Math" panose="02040503050406030204" pitchFamily="18" charset="0"/>
                          </a:rPr>
                        </m:ctrlPr>
                      </m:sSupPr>
                      <m:e>
                        <m:r>
                          <a:rPr lang="lt-LT" b="1">
                            <a:latin typeface="Cambria Math" panose="02040503050406030204" pitchFamily="18" charset="0"/>
                          </a:rPr>
                          <m:t>𝐦</m:t>
                        </m:r>
                        <m:r>
                          <a:rPr lang="lt-LT" b="1">
                            <a:latin typeface="Cambria Math" panose="02040503050406030204" pitchFamily="18" charset="0"/>
                          </a:rPr>
                          <m:t>/</m:t>
                        </m:r>
                        <m:r>
                          <a:rPr lang="lt-LT" b="1">
                            <a:latin typeface="Cambria Math" panose="02040503050406030204" pitchFamily="18" charset="0"/>
                          </a:rPr>
                          <m:t>𝐬</m:t>
                        </m:r>
                      </m:e>
                      <m:sup>
                        <m:r>
                          <a:rPr lang="lt-LT" b="1">
                            <a:latin typeface="Cambria Math" panose="02040503050406030204" pitchFamily="18" charset="0"/>
                          </a:rPr>
                          <m:t>𝟐</m:t>
                        </m:r>
                      </m:sup>
                    </m:sSup>
                  </m:oMath>
                </a14:m>
                <a:r>
                  <a:rPr lang="lt-LT" b="1" dirty="0" smtClean="0">
                    <a:latin typeface="Times New Roman" panose="02020603050405020304" pitchFamily="18" charset="0"/>
                    <a:cs typeface="Times New Roman" panose="02020603050405020304" pitchFamily="18" charset="0"/>
                  </a:rPr>
                  <a:t>)                                   Guolio šrato </a:t>
                </a:r>
                <a:r>
                  <a:rPr lang="lt-LT" b="1" dirty="0">
                    <a:latin typeface="Times New Roman" panose="02020603050405020304" pitchFamily="18" charset="0"/>
                    <a:cs typeface="Times New Roman" panose="02020603050405020304" pitchFamily="18" charset="0"/>
                  </a:rPr>
                  <a:t>(g, </a:t>
                </a:r>
                <a14:m>
                  <m:oMath xmlns:m="http://schemas.openxmlformats.org/officeDocument/2006/math">
                    <m:sSup>
                      <m:sSupPr>
                        <m:ctrlPr>
                          <a:rPr lang="lt-LT" b="1" i="1">
                            <a:latin typeface="Cambria Math" panose="02040503050406030204" pitchFamily="18" charset="0"/>
                          </a:rPr>
                        </m:ctrlPr>
                      </m:sSupPr>
                      <m:e>
                        <m:r>
                          <a:rPr lang="lt-LT" b="1">
                            <a:latin typeface="Cambria Math" panose="02040503050406030204" pitchFamily="18" charset="0"/>
                          </a:rPr>
                          <m:t>𝐦</m:t>
                        </m:r>
                        <m:r>
                          <a:rPr lang="lt-LT" b="1">
                            <a:latin typeface="Cambria Math" panose="02040503050406030204" pitchFamily="18" charset="0"/>
                          </a:rPr>
                          <m:t>/</m:t>
                        </m:r>
                        <m:r>
                          <a:rPr lang="lt-LT" b="1">
                            <a:latin typeface="Cambria Math" panose="02040503050406030204" pitchFamily="18" charset="0"/>
                          </a:rPr>
                          <m:t>𝐬</m:t>
                        </m:r>
                      </m:e>
                      <m:sup>
                        <m:r>
                          <a:rPr lang="lt-LT" b="1">
                            <a:latin typeface="Cambria Math" panose="02040503050406030204" pitchFamily="18" charset="0"/>
                          </a:rPr>
                          <m:t>𝟐</m:t>
                        </m:r>
                      </m:sup>
                    </m:sSup>
                  </m:oMath>
                </a14:m>
                <a:r>
                  <a:rPr lang="lt-LT"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marL="0" indent="0">
                  <a:buNone/>
                </a:pPr>
                <a:r>
                  <a:rPr lang="lt-LT"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401" y="1237366"/>
                <a:ext cx="10727578" cy="4035675"/>
              </a:xfrm>
              <a:blipFill>
                <a:blip r:embed="rId2"/>
                <a:stretch>
                  <a:fillRect l="-455" t="-755"/>
                </a:stretch>
              </a:blipFill>
            </p:spPr>
            <p:txBody>
              <a:bodyPr/>
              <a:lstStyle/>
              <a:p>
                <a:r>
                  <a:rPr lang="en-US">
                    <a:noFill/>
                  </a:rPr>
                  <a:t> </a:t>
                </a:r>
              </a:p>
            </p:txBody>
          </p:sp>
        </mc:Fallback>
      </mc:AlternateContent>
      <p:cxnSp>
        <p:nvCxnSpPr>
          <p:cNvPr id="5" name="Straight Connector 4"/>
          <p:cNvCxnSpPr/>
          <p:nvPr/>
        </p:nvCxnSpPr>
        <p:spPr>
          <a:xfrm flipV="1">
            <a:off x="569493" y="1611756"/>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4691636" y="1672632"/>
                <a:ext cx="2119745" cy="535659"/>
              </a:xfrm>
              <a:prstGeom prst="rect">
                <a:avLst/>
              </a:prstGeom>
              <a:noFill/>
            </p:spPr>
            <p:txBody>
              <a:bodyPr wrap="square" rtlCol="0">
                <a:spAutoFit/>
              </a:bodyPr>
              <a:lstStyle/>
              <a:p>
                <a:pPr algn="ctr"/>
                <a:r>
                  <a:rPr lang="en-US" sz="2000" dirty="0" smtClean="0"/>
                  <a:t>g=</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2</m:t>
                        </m:r>
                        <m:r>
                          <a:rPr lang="en-US" sz="2000" b="0" i="1" smtClean="0">
                            <a:latin typeface="Cambria Math" panose="02040503050406030204" pitchFamily="18" charset="0"/>
                          </a:rPr>
                          <m:t>h</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2</m:t>
                            </m:r>
                          </m:sup>
                        </m:sSup>
                      </m:den>
                    </m:f>
                  </m:oMath>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4691636" y="1672632"/>
                <a:ext cx="2119745" cy="535659"/>
              </a:xfrm>
              <a:prstGeom prst="rect">
                <a:avLst/>
              </a:prstGeom>
              <a:blipFill>
                <a:blip r:embed="rId3"/>
                <a:stretch>
                  <a:fillRect b="-7955"/>
                </a:stretch>
              </a:blipFill>
            </p:spPr>
            <p:txBody>
              <a:bodyPr/>
              <a:lstStyle/>
              <a:p>
                <a:r>
                  <a:rPr lang="en-US">
                    <a:noFill/>
                  </a:rPr>
                  <a:t> </a:t>
                </a:r>
              </a:p>
            </p:txBody>
          </p:sp>
        </mc:Fallback>
      </mc:AlternateContent>
      <p:cxnSp>
        <p:nvCxnSpPr>
          <p:cNvPr id="11" name="Straight Connector 10"/>
          <p:cNvCxnSpPr/>
          <p:nvPr/>
        </p:nvCxnSpPr>
        <p:spPr>
          <a:xfrm flipV="1">
            <a:off x="4357641" y="2473734"/>
            <a:ext cx="2787736" cy="1493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12" name="Straight Connector 11"/>
          <p:cNvCxnSpPr/>
          <p:nvPr/>
        </p:nvCxnSpPr>
        <p:spPr>
          <a:xfrm flipV="1">
            <a:off x="8393495" y="1607625"/>
            <a:ext cx="2723022" cy="14586"/>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25" name="Straight Connector 24"/>
          <p:cNvCxnSpPr/>
          <p:nvPr/>
        </p:nvCxnSpPr>
        <p:spPr>
          <a:xfrm flipV="1">
            <a:off x="685405" y="2503512"/>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grpSp>
        <p:nvGrpSpPr>
          <p:cNvPr id="46" name="Group 45"/>
          <p:cNvGrpSpPr/>
          <p:nvPr/>
        </p:nvGrpSpPr>
        <p:grpSpPr>
          <a:xfrm>
            <a:off x="627449" y="2507525"/>
            <a:ext cx="2991121" cy="3581924"/>
            <a:chOff x="627449" y="2507525"/>
            <a:chExt cx="2991121" cy="3581924"/>
          </a:xfrm>
        </p:grpSpPr>
        <mc:AlternateContent xmlns:mc="http://schemas.openxmlformats.org/markup-compatibility/2006" xmlns:a14="http://schemas.microsoft.com/office/drawing/2010/main">
          <mc:Choice Requires="a14">
            <p:sp>
              <p:nvSpPr>
                <p:cNvPr id="17" name="TextBox 16"/>
                <p:cNvSpPr txBox="1"/>
                <p:nvPr/>
              </p:nvSpPr>
              <p:spPr>
                <a:xfrm>
                  <a:off x="685406" y="2507525"/>
                  <a:ext cx="2559676" cy="557204"/>
                </a:xfrm>
                <a:prstGeom prst="rect">
                  <a:avLst/>
                </a:prstGeom>
                <a:noFill/>
              </p:spPr>
              <p:txBody>
                <a:bodyPr wrap="square" rtlCol="0">
                  <a:spAutoFit/>
                </a:bodyPr>
                <a:lstStyle/>
                <a:p>
                  <a:pPr algn="just"/>
                  <a:r>
                    <a:rPr lang="en-US" sz="2000" dirty="0" smtClean="0"/>
                    <a:t>g</a:t>
                  </a:r>
                  <a:r>
                    <a:rPr lang="en-US" sz="1000" dirty="0" smtClean="0"/>
                    <a:t>1</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2∗1,5</m:t>
                          </m:r>
                          <m:r>
                            <a:rPr lang="en-US" sz="2000" b="0" i="1" smtClean="0">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m:t>
                              </m:r>
                              <m:r>
                                <a:rPr lang="lt-LT" sz="2000" b="0" i="1" smtClean="0">
                                  <a:latin typeface="Cambria Math" panose="02040503050406030204" pitchFamily="18" charset="0"/>
                                </a:rPr>
                                <m:t>566</m:t>
                              </m:r>
                            </m:e>
                            <m:sup>
                              <m:r>
                                <a:rPr lang="en-US" sz="2000" b="0" i="1" smtClean="0">
                                  <a:latin typeface="Cambria Math" panose="02040503050406030204" pitchFamily="18" charset="0"/>
                                </a:rPr>
                                <m:t>2</m:t>
                              </m:r>
                            </m:sup>
                          </m:sSup>
                        </m:den>
                      </m:f>
                    </m:oMath>
                  </a14:m>
                  <a:r>
                    <a:rPr lang="en-US" sz="2000" dirty="0" smtClean="0"/>
                    <a:t>=9,</a:t>
                  </a:r>
                  <a:r>
                    <a:rPr lang="lt-LT" sz="2000" dirty="0" smtClean="0"/>
                    <a:t>36</a:t>
                  </a:r>
                  <a:r>
                    <a:rPr lang="lt-LT" sz="2000" dirty="0"/>
                    <a:t>4</a:t>
                  </a:r>
                  <a:r>
                    <a:rPr lang="en-US" sz="2000" dirty="0" smtClean="0"/>
                    <a:t>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r>
                    <a:rPr lang="en-US" sz="2000" dirty="0" smtClean="0"/>
                    <a:t>  </a:t>
                  </a:r>
                  <a:endParaRPr lang="en-US"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685406" y="2507525"/>
                  <a:ext cx="2559676" cy="557204"/>
                </a:xfrm>
                <a:prstGeom prst="rect">
                  <a:avLst/>
                </a:prstGeom>
                <a:blipFill>
                  <a:blip r:embed="rId4"/>
                  <a:stretch>
                    <a:fillRect l="-2381" b="-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85406" y="3204323"/>
                  <a:ext cx="2933164" cy="557204"/>
                </a:xfrm>
                <a:prstGeom prst="rect">
                  <a:avLst/>
                </a:prstGeom>
                <a:noFill/>
              </p:spPr>
              <p:txBody>
                <a:bodyPr wrap="square" rtlCol="0">
                  <a:spAutoFit/>
                </a:bodyPr>
                <a:lstStyle/>
                <a:p>
                  <a:pPr algn="just"/>
                  <a:r>
                    <a:rPr lang="en-US" sz="2000" dirty="0" smtClean="0"/>
                    <a:t>g</a:t>
                  </a:r>
                  <a:r>
                    <a:rPr lang="en-US" sz="1000" dirty="0"/>
                    <a:t>2</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0,5</m:t>
                              </m:r>
                              <m:r>
                                <a:rPr lang="lt-LT" sz="2000" b="0" i="1" smtClean="0">
                                  <a:latin typeface="Cambria Math" panose="02040503050406030204" pitchFamily="18" charset="0"/>
                                </a:rPr>
                                <m:t>34</m:t>
                              </m:r>
                            </m:e>
                            <m:sup>
                              <m:r>
                                <a:rPr lang="en-US" sz="2000" b="0" i="1" smtClean="0">
                                  <a:latin typeface="Cambria Math" panose="02040503050406030204" pitchFamily="18" charset="0"/>
                                </a:rPr>
                                <m:t>2</m:t>
                              </m:r>
                            </m:sup>
                          </m:sSup>
                        </m:den>
                      </m:f>
                    </m:oMath>
                  </a14:m>
                  <a:r>
                    <a:rPr lang="en-US" sz="2000" dirty="0" smtClean="0"/>
                    <a:t>=10,</a:t>
                  </a:r>
                  <a:r>
                    <a:rPr lang="lt-LT" sz="2000" dirty="0" smtClean="0"/>
                    <a:t>5</a:t>
                  </a:r>
                  <a:r>
                    <a:rPr lang="en-US" sz="2000" dirty="0" smtClean="0"/>
                    <a:t>2</a:t>
                  </a:r>
                  <a:r>
                    <a:rPr lang="lt-LT" sz="2000" dirty="0" smtClean="0"/>
                    <a:t>0</a:t>
                  </a:r>
                  <a:r>
                    <a:rPr lang="en-US" sz="2000" dirty="0" smtClean="0"/>
                    <a:t>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685406" y="3204323"/>
                  <a:ext cx="2933164" cy="557204"/>
                </a:xfrm>
                <a:prstGeom prst="rect">
                  <a:avLst/>
                </a:prstGeom>
                <a:blipFill>
                  <a:blip r:embed="rId5"/>
                  <a:stretch>
                    <a:fillRect l="-2075" b="-32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85406" y="3928543"/>
                  <a:ext cx="2675590" cy="557204"/>
                </a:xfrm>
                <a:prstGeom prst="rect">
                  <a:avLst/>
                </a:prstGeom>
                <a:noFill/>
              </p:spPr>
              <p:txBody>
                <a:bodyPr wrap="square" rtlCol="0">
                  <a:spAutoFit/>
                </a:bodyPr>
                <a:lstStyle/>
                <a:p>
                  <a:pPr algn="just"/>
                  <a:r>
                    <a:rPr lang="en-US" sz="2000" dirty="0" smtClean="0"/>
                    <a:t>g</a:t>
                  </a:r>
                  <a:r>
                    <a:rPr lang="en-US" sz="1000" dirty="0"/>
                    <a:t>3</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0,5</m:t>
                              </m:r>
                              <m:r>
                                <a:rPr lang="lt-LT" sz="2000" b="0" i="1" smtClean="0">
                                  <a:latin typeface="Cambria Math" panose="02040503050406030204" pitchFamily="18" charset="0"/>
                                </a:rPr>
                                <m:t>46</m:t>
                              </m:r>
                            </m:e>
                            <m:sup>
                              <m:r>
                                <a:rPr lang="en-US" sz="2000" b="0" i="1" smtClean="0">
                                  <a:latin typeface="Cambria Math" panose="02040503050406030204" pitchFamily="18" charset="0"/>
                                </a:rPr>
                                <m:t>2</m:t>
                              </m:r>
                            </m:sup>
                          </m:sSup>
                        </m:den>
                      </m:f>
                    </m:oMath>
                  </a14:m>
                  <a:r>
                    <a:rPr lang="en-US" sz="2000" dirty="0" smtClean="0"/>
                    <a:t>=</a:t>
                  </a:r>
                  <a:r>
                    <a:rPr lang="lt-LT" sz="2000" dirty="0" smtClean="0"/>
                    <a:t>10,06</a:t>
                  </a:r>
                  <a:r>
                    <a:rPr lang="en-US" sz="2000" dirty="0" smtClean="0"/>
                    <a:t>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685406" y="3928543"/>
                  <a:ext cx="2675590" cy="557204"/>
                </a:xfrm>
                <a:prstGeom prst="rect">
                  <a:avLst/>
                </a:prstGeom>
                <a:blipFill>
                  <a:blip r:embed="rId6"/>
                  <a:stretch>
                    <a:fillRect l="-2278" b="-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85407" y="4593696"/>
                  <a:ext cx="2559675" cy="557204"/>
                </a:xfrm>
                <a:prstGeom prst="rect">
                  <a:avLst/>
                </a:prstGeom>
                <a:noFill/>
              </p:spPr>
              <p:txBody>
                <a:bodyPr wrap="square" rtlCol="0">
                  <a:spAutoFit/>
                </a:bodyPr>
                <a:lstStyle/>
                <a:p>
                  <a:pPr algn="just"/>
                  <a:r>
                    <a:rPr lang="en-US" sz="2000" dirty="0" smtClean="0"/>
                    <a:t>g</a:t>
                  </a:r>
                  <a:r>
                    <a:rPr lang="en-US" sz="1000" dirty="0"/>
                    <a:t>4</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0,5</m:t>
                              </m:r>
                              <m:r>
                                <a:rPr lang="lt-LT" sz="2000" b="0" i="1" smtClean="0">
                                  <a:latin typeface="Cambria Math" panose="02040503050406030204" pitchFamily="18" charset="0"/>
                                </a:rPr>
                                <m:t>62</m:t>
                              </m:r>
                            </m:e>
                            <m:sup>
                              <m:r>
                                <a:rPr lang="en-US" sz="2000" b="0" i="1" smtClean="0">
                                  <a:latin typeface="Cambria Math" panose="02040503050406030204" pitchFamily="18" charset="0"/>
                                </a:rPr>
                                <m:t>2</m:t>
                              </m:r>
                            </m:sup>
                          </m:sSup>
                        </m:den>
                      </m:f>
                    </m:oMath>
                  </a14:m>
                  <a:r>
                    <a:rPr lang="en-US" sz="2000" dirty="0" smtClean="0"/>
                    <a:t>=9,</a:t>
                  </a:r>
                  <a:r>
                    <a:rPr lang="lt-LT" sz="2000" dirty="0" smtClean="0"/>
                    <a:t>498</a:t>
                  </a:r>
                  <a:r>
                    <a:rPr lang="en-US" sz="2000" dirty="0" smtClean="0"/>
                    <a:t>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685407" y="4593696"/>
                  <a:ext cx="2559675" cy="557204"/>
                </a:xfrm>
                <a:prstGeom prst="rect">
                  <a:avLst/>
                </a:prstGeom>
                <a:blipFill>
                  <a:blip r:embed="rId7"/>
                  <a:stretch>
                    <a:fillRect l="-2381" b="-32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85793" y="5436322"/>
                  <a:ext cx="2559680" cy="557204"/>
                </a:xfrm>
                <a:prstGeom prst="rect">
                  <a:avLst/>
                </a:prstGeom>
                <a:noFill/>
              </p:spPr>
              <p:txBody>
                <a:bodyPr wrap="square" rtlCol="0">
                  <a:spAutoFit/>
                </a:bodyPr>
                <a:lstStyle/>
                <a:p>
                  <a:pPr algn="just"/>
                  <a:r>
                    <a:rPr lang="en-US" sz="2000" dirty="0" smtClean="0"/>
                    <a:t>g</a:t>
                  </a:r>
                  <a:r>
                    <a:rPr lang="en-US" sz="1000" dirty="0" smtClean="0"/>
                    <a:t>5</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0,5</m:t>
                              </m:r>
                              <m:r>
                                <a:rPr lang="lt-LT" sz="2000" b="0" i="1" smtClean="0">
                                  <a:latin typeface="Cambria Math" panose="02040503050406030204" pitchFamily="18" charset="0"/>
                                </a:rPr>
                                <m:t>50</m:t>
                              </m:r>
                            </m:e>
                            <m:sup>
                              <m:r>
                                <a:rPr lang="en-US" sz="2000" b="0" i="1" smtClean="0">
                                  <a:latin typeface="Cambria Math" panose="02040503050406030204" pitchFamily="18" charset="0"/>
                                </a:rPr>
                                <m:t>2</m:t>
                              </m:r>
                            </m:sup>
                          </m:sSup>
                        </m:den>
                      </m:f>
                    </m:oMath>
                  </a14:m>
                  <a:r>
                    <a:rPr lang="en-US" sz="2000" dirty="0" smtClean="0"/>
                    <a:t>=</a:t>
                  </a:r>
                  <a:r>
                    <a:rPr lang="lt-LT" sz="2000" dirty="0" smtClean="0"/>
                    <a:t>9,917</a:t>
                  </a:r>
                  <a:r>
                    <a:rPr lang="en-US" sz="2000" dirty="0" smtClean="0"/>
                    <a:t>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685793" y="5436322"/>
                  <a:ext cx="2559680" cy="557204"/>
                </a:xfrm>
                <a:prstGeom prst="rect">
                  <a:avLst/>
                </a:prstGeom>
                <a:blipFill>
                  <a:blip r:embed="rId8"/>
                  <a:stretch>
                    <a:fillRect l="-2381" b="-3297"/>
                  </a:stretch>
                </a:blipFill>
              </p:spPr>
              <p:txBody>
                <a:bodyPr/>
                <a:lstStyle/>
                <a:p>
                  <a:r>
                    <a:rPr lang="en-US">
                      <a:noFill/>
                    </a:rPr>
                    <a:t> </a:t>
                  </a:r>
                </a:p>
              </p:txBody>
            </p:sp>
          </mc:Fallback>
        </mc:AlternateContent>
        <p:cxnSp>
          <p:nvCxnSpPr>
            <p:cNvPr id="24" name="Straight Connector 23"/>
            <p:cNvCxnSpPr/>
            <p:nvPr/>
          </p:nvCxnSpPr>
          <p:spPr>
            <a:xfrm flipV="1">
              <a:off x="685406" y="3117468"/>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26" name="Straight Connector 25"/>
            <p:cNvCxnSpPr/>
            <p:nvPr/>
          </p:nvCxnSpPr>
          <p:spPr>
            <a:xfrm flipV="1">
              <a:off x="685401" y="3830039"/>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27" name="Straight Connector 26"/>
            <p:cNvCxnSpPr/>
            <p:nvPr/>
          </p:nvCxnSpPr>
          <p:spPr>
            <a:xfrm flipV="1">
              <a:off x="685407" y="4575721"/>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p:nvPr/>
          </p:nvCxnSpPr>
          <p:spPr>
            <a:xfrm flipV="1">
              <a:off x="685401" y="5273041"/>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p:nvCxnSpPr>
          <p:spPr>
            <a:xfrm flipV="1">
              <a:off x="627449" y="6075736"/>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grpSp>
      <p:cxnSp>
        <p:nvCxnSpPr>
          <p:cNvPr id="31" name="Straight Connector 30"/>
          <p:cNvCxnSpPr/>
          <p:nvPr/>
        </p:nvCxnSpPr>
        <p:spPr>
          <a:xfrm flipV="1">
            <a:off x="8307185" y="2458801"/>
            <a:ext cx="2787736" cy="1493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35" name="Straight Connector 34"/>
          <p:cNvCxnSpPr/>
          <p:nvPr/>
        </p:nvCxnSpPr>
        <p:spPr>
          <a:xfrm flipH="1">
            <a:off x="1795722" y="2183356"/>
            <a:ext cx="369899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795722" y="2183356"/>
            <a:ext cx="0" cy="256824"/>
          </a:xfrm>
          <a:prstGeom prst="line">
            <a:avLst/>
          </a:prstGeom>
          <a:ln w="19050">
            <a:solidFill>
              <a:schemeClr val="accent6"/>
            </a:solidFill>
            <a:head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9748187" y="2183356"/>
            <a:ext cx="0" cy="256824"/>
          </a:xfrm>
          <a:prstGeom prst="line">
            <a:avLst/>
          </a:prstGeom>
          <a:ln w="19050">
            <a:solidFill>
              <a:schemeClr val="accent6"/>
            </a:solidFill>
            <a:head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6049195" y="2183356"/>
            <a:ext cx="369899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4395864" y="2517225"/>
            <a:ext cx="2991121" cy="3581924"/>
            <a:chOff x="627449" y="2507525"/>
            <a:chExt cx="2991121" cy="3581924"/>
          </a:xfrm>
        </p:grpSpPr>
        <mc:AlternateContent xmlns:mc="http://schemas.openxmlformats.org/markup-compatibility/2006" xmlns:a14="http://schemas.microsoft.com/office/drawing/2010/main">
          <mc:Choice Requires="a14">
            <p:sp>
              <p:nvSpPr>
                <p:cNvPr id="48" name="TextBox 47"/>
                <p:cNvSpPr txBox="1"/>
                <p:nvPr/>
              </p:nvSpPr>
              <p:spPr>
                <a:xfrm>
                  <a:off x="685406" y="2507525"/>
                  <a:ext cx="2559676" cy="557204"/>
                </a:xfrm>
                <a:prstGeom prst="rect">
                  <a:avLst/>
                </a:prstGeom>
                <a:noFill/>
              </p:spPr>
              <p:txBody>
                <a:bodyPr wrap="square" rtlCol="0">
                  <a:spAutoFit/>
                </a:bodyPr>
                <a:lstStyle/>
                <a:p>
                  <a:pPr algn="just"/>
                  <a:r>
                    <a:rPr lang="en-US" sz="2000" dirty="0" smtClean="0"/>
                    <a:t>g</a:t>
                  </a:r>
                  <a:r>
                    <a:rPr lang="en-US" sz="1000" dirty="0" smtClean="0"/>
                    <a:t>1</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2∗1,5</m:t>
                          </m:r>
                          <m:r>
                            <a:rPr lang="en-US" sz="2000" b="0" i="1" smtClean="0">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0,5</m:t>
                              </m:r>
                              <m:r>
                                <a:rPr lang="lt-LT" sz="2000" b="0" i="1" smtClean="0">
                                  <a:latin typeface="Cambria Math" panose="02040503050406030204" pitchFamily="18" charset="0"/>
                                </a:rPr>
                                <m:t>38</m:t>
                              </m:r>
                            </m:e>
                            <m:sup>
                              <m:r>
                                <a:rPr lang="en-US" sz="2000" b="0" i="1" smtClean="0">
                                  <a:latin typeface="Cambria Math" panose="02040503050406030204" pitchFamily="18" charset="0"/>
                                </a:rPr>
                                <m:t>2</m:t>
                              </m:r>
                            </m:sup>
                          </m:sSup>
                        </m:den>
                      </m:f>
                    </m:oMath>
                  </a14:m>
                  <a:r>
                    <a:rPr lang="en-US" sz="2000" dirty="0" smtClean="0"/>
                    <a:t>=9,137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r>
                    <a:rPr lang="en-US" sz="2000" dirty="0" smtClean="0"/>
                    <a:t>  </a:t>
                  </a:r>
                  <a:endParaRPr lang="en-US" sz="2000" dirty="0"/>
                </a:p>
              </p:txBody>
            </p:sp>
          </mc:Choice>
          <mc:Fallback xmlns="">
            <p:sp>
              <p:nvSpPr>
                <p:cNvPr id="48" name="TextBox 47"/>
                <p:cNvSpPr txBox="1">
                  <a:spLocks noRot="1" noChangeAspect="1" noMove="1" noResize="1" noEditPoints="1" noAdjustHandles="1" noChangeArrowheads="1" noChangeShapeType="1" noTextEdit="1"/>
                </p:cNvSpPr>
                <p:nvPr/>
              </p:nvSpPr>
              <p:spPr>
                <a:xfrm>
                  <a:off x="685406" y="2507525"/>
                  <a:ext cx="2559676" cy="557204"/>
                </a:xfrm>
                <a:prstGeom prst="rect">
                  <a:avLst/>
                </a:prstGeom>
                <a:blipFill>
                  <a:blip r:embed="rId9"/>
                  <a:stretch>
                    <a:fillRect l="-2619" b="-32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85406" y="3204323"/>
                  <a:ext cx="2933164" cy="557204"/>
                </a:xfrm>
                <a:prstGeom prst="rect">
                  <a:avLst/>
                </a:prstGeom>
                <a:noFill/>
              </p:spPr>
              <p:txBody>
                <a:bodyPr wrap="square" rtlCol="0">
                  <a:spAutoFit/>
                </a:bodyPr>
                <a:lstStyle/>
                <a:p>
                  <a:pPr algn="just"/>
                  <a:r>
                    <a:rPr lang="en-US" sz="2000" dirty="0" smtClean="0"/>
                    <a:t>g</a:t>
                  </a:r>
                  <a:r>
                    <a:rPr lang="en-US" sz="1000" dirty="0"/>
                    <a:t>2</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0,5</m:t>
                              </m:r>
                              <m:r>
                                <a:rPr lang="lt-LT" sz="2000" b="0" i="1" smtClean="0">
                                  <a:latin typeface="Cambria Math" panose="02040503050406030204" pitchFamily="18" charset="0"/>
                                </a:rPr>
                                <m:t>71</m:t>
                              </m:r>
                            </m:e>
                            <m:sup>
                              <m:r>
                                <a:rPr lang="en-US" sz="2000" b="0" i="1" smtClean="0">
                                  <a:latin typeface="Cambria Math" panose="02040503050406030204" pitchFamily="18" charset="0"/>
                                </a:rPr>
                                <m:t>2</m:t>
                              </m:r>
                            </m:sup>
                          </m:sSup>
                        </m:den>
                      </m:f>
                    </m:oMath>
                  </a14:m>
                  <a:r>
                    <a:rPr lang="en-US" sz="2000" dirty="0" smtClean="0"/>
                    <a:t>=10,023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49" name="TextBox 48"/>
                <p:cNvSpPr txBox="1">
                  <a:spLocks noRot="1" noChangeAspect="1" noMove="1" noResize="1" noEditPoints="1" noAdjustHandles="1" noChangeArrowheads="1" noChangeShapeType="1" noTextEdit="1"/>
                </p:cNvSpPr>
                <p:nvPr/>
              </p:nvSpPr>
              <p:spPr>
                <a:xfrm>
                  <a:off x="685406" y="3204323"/>
                  <a:ext cx="2933164" cy="557204"/>
                </a:xfrm>
                <a:prstGeom prst="rect">
                  <a:avLst/>
                </a:prstGeom>
                <a:blipFill>
                  <a:blip r:embed="rId10"/>
                  <a:stretch>
                    <a:fillRect l="-2287" b="-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85406" y="3928543"/>
                  <a:ext cx="2587354" cy="557204"/>
                </a:xfrm>
                <a:prstGeom prst="rect">
                  <a:avLst/>
                </a:prstGeom>
                <a:noFill/>
              </p:spPr>
              <p:txBody>
                <a:bodyPr wrap="square" rtlCol="0">
                  <a:spAutoFit/>
                </a:bodyPr>
                <a:lstStyle/>
                <a:p>
                  <a:pPr algn="just"/>
                  <a:r>
                    <a:rPr lang="en-US" sz="2000" dirty="0" smtClean="0"/>
                    <a:t>g</a:t>
                  </a:r>
                  <a:r>
                    <a:rPr lang="en-US" sz="1000" dirty="0"/>
                    <a:t>3</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0,578</m:t>
                              </m:r>
                            </m:e>
                            <m:sup>
                              <m:r>
                                <a:rPr lang="en-US" sz="2000" b="0" i="1" smtClean="0">
                                  <a:latin typeface="Cambria Math" panose="02040503050406030204" pitchFamily="18" charset="0"/>
                                </a:rPr>
                                <m:t>2</m:t>
                              </m:r>
                            </m:sup>
                          </m:sSup>
                        </m:den>
                      </m:f>
                    </m:oMath>
                  </a14:m>
                  <a:r>
                    <a:rPr lang="en-US" sz="2000" dirty="0" smtClean="0"/>
                    <a:t>=8,970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50" name="TextBox 49"/>
                <p:cNvSpPr txBox="1">
                  <a:spLocks noRot="1" noChangeAspect="1" noMove="1" noResize="1" noEditPoints="1" noAdjustHandles="1" noChangeArrowheads="1" noChangeShapeType="1" noTextEdit="1"/>
                </p:cNvSpPr>
                <p:nvPr/>
              </p:nvSpPr>
              <p:spPr>
                <a:xfrm>
                  <a:off x="685406" y="3928543"/>
                  <a:ext cx="2587354" cy="557204"/>
                </a:xfrm>
                <a:prstGeom prst="rect">
                  <a:avLst/>
                </a:prstGeom>
                <a:blipFill>
                  <a:blip r:embed="rId11"/>
                  <a:stretch>
                    <a:fillRect l="-2594" b="-32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5407" y="4593696"/>
                  <a:ext cx="2587353" cy="557204"/>
                </a:xfrm>
                <a:prstGeom prst="rect">
                  <a:avLst/>
                </a:prstGeom>
                <a:noFill/>
              </p:spPr>
              <p:txBody>
                <a:bodyPr wrap="square" rtlCol="0">
                  <a:spAutoFit/>
                </a:bodyPr>
                <a:lstStyle/>
                <a:p>
                  <a:pPr algn="just"/>
                  <a:r>
                    <a:rPr lang="en-US" sz="2000" dirty="0" smtClean="0"/>
                    <a:t>g</a:t>
                  </a:r>
                  <a:r>
                    <a:rPr lang="en-US" sz="1000" dirty="0"/>
                    <a:t>4</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m:t>
                              </m:r>
                              <m:r>
                                <a:rPr lang="lt-LT" sz="2000" b="0" i="1" smtClean="0">
                                  <a:latin typeface="Cambria Math" panose="02040503050406030204" pitchFamily="18" charset="0"/>
                                </a:rPr>
                                <m:t>584</m:t>
                              </m:r>
                            </m:e>
                            <m:sup>
                              <m:r>
                                <a:rPr lang="en-US" sz="2000" b="0" i="1" smtClean="0">
                                  <a:latin typeface="Cambria Math" panose="02040503050406030204" pitchFamily="18" charset="0"/>
                                </a:rPr>
                                <m:t>2</m:t>
                              </m:r>
                            </m:sup>
                          </m:sSup>
                        </m:den>
                      </m:f>
                    </m:oMath>
                  </a14:m>
                  <a:r>
                    <a:rPr lang="en-US" sz="2000" dirty="0" smtClean="0"/>
                    <a:t>= 8,796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51" name="TextBox 50"/>
                <p:cNvSpPr txBox="1">
                  <a:spLocks noRot="1" noChangeAspect="1" noMove="1" noResize="1" noEditPoints="1" noAdjustHandles="1" noChangeArrowheads="1" noChangeShapeType="1" noTextEdit="1"/>
                </p:cNvSpPr>
                <p:nvPr/>
              </p:nvSpPr>
              <p:spPr>
                <a:xfrm>
                  <a:off x="685407" y="4593696"/>
                  <a:ext cx="2587353" cy="557204"/>
                </a:xfrm>
                <a:prstGeom prst="rect">
                  <a:avLst/>
                </a:prstGeom>
                <a:blipFill>
                  <a:blip r:embed="rId12"/>
                  <a:stretch>
                    <a:fillRect l="-2594" b="-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685792" y="5436322"/>
                  <a:ext cx="2691170" cy="557204"/>
                </a:xfrm>
                <a:prstGeom prst="rect">
                  <a:avLst/>
                </a:prstGeom>
                <a:noFill/>
              </p:spPr>
              <p:txBody>
                <a:bodyPr wrap="square" rtlCol="0">
                  <a:spAutoFit/>
                </a:bodyPr>
                <a:lstStyle/>
                <a:p>
                  <a:pPr algn="just"/>
                  <a:r>
                    <a:rPr lang="en-US" sz="2000" dirty="0" smtClean="0"/>
                    <a:t>g</a:t>
                  </a:r>
                  <a:r>
                    <a:rPr lang="en-US" sz="1000" dirty="0" smtClean="0"/>
                    <a:t>5</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0,540</m:t>
                              </m:r>
                            </m:e>
                            <m:sup>
                              <m:r>
                                <a:rPr lang="en-US" sz="2000" b="0" i="1" smtClean="0">
                                  <a:latin typeface="Cambria Math" panose="02040503050406030204" pitchFamily="18" charset="0"/>
                                </a:rPr>
                                <m:t>2</m:t>
                              </m:r>
                            </m:sup>
                          </m:sSup>
                        </m:den>
                      </m:f>
                    </m:oMath>
                  </a14:m>
                  <a:r>
                    <a:rPr lang="en-US" sz="2000" dirty="0" smtClean="0"/>
                    <a:t>=10,288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685792" y="5436322"/>
                  <a:ext cx="2691170" cy="557204"/>
                </a:xfrm>
                <a:prstGeom prst="rect">
                  <a:avLst/>
                </a:prstGeom>
                <a:blipFill>
                  <a:blip r:embed="rId13"/>
                  <a:stretch>
                    <a:fillRect l="-2494" b="-2174"/>
                  </a:stretch>
                </a:blipFill>
              </p:spPr>
              <p:txBody>
                <a:bodyPr/>
                <a:lstStyle/>
                <a:p>
                  <a:r>
                    <a:rPr lang="en-US">
                      <a:noFill/>
                    </a:rPr>
                    <a:t> </a:t>
                  </a:r>
                </a:p>
              </p:txBody>
            </p:sp>
          </mc:Fallback>
        </mc:AlternateContent>
        <p:cxnSp>
          <p:nvCxnSpPr>
            <p:cNvPr id="53" name="Straight Connector 52"/>
            <p:cNvCxnSpPr/>
            <p:nvPr/>
          </p:nvCxnSpPr>
          <p:spPr>
            <a:xfrm flipV="1">
              <a:off x="685406" y="3117468"/>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54" name="Straight Connector 53"/>
            <p:cNvCxnSpPr/>
            <p:nvPr/>
          </p:nvCxnSpPr>
          <p:spPr>
            <a:xfrm flipV="1">
              <a:off x="685401" y="3830039"/>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55" name="Straight Connector 54"/>
            <p:cNvCxnSpPr/>
            <p:nvPr/>
          </p:nvCxnSpPr>
          <p:spPr>
            <a:xfrm flipV="1">
              <a:off x="685407" y="4575721"/>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56" name="Straight Connector 55"/>
            <p:cNvCxnSpPr/>
            <p:nvPr/>
          </p:nvCxnSpPr>
          <p:spPr>
            <a:xfrm flipV="1">
              <a:off x="685401" y="5263341"/>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57" name="Straight Connector 56"/>
            <p:cNvCxnSpPr/>
            <p:nvPr/>
          </p:nvCxnSpPr>
          <p:spPr>
            <a:xfrm flipV="1">
              <a:off x="627449" y="6075736"/>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grpSp>
      <p:grpSp>
        <p:nvGrpSpPr>
          <p:cNvPr id="58" name="Group 57"/>
          <p:cNvGrpSpPr/>
          <p:nvPr/>
        </p:nvGrpSpPr>
        <p:grpSpPr>
          <a:xfrm>
            <a:off x="8338143" y="2517225"/>
            <a:ext cx="2991121" cy="3581924"/>
            <a:chOff x="627449" y="2507525"/>
            <a:chExt cx="2991121" cy="3581924"/>
          </a:xfrm>
        </p:grpSpPr>
        <mc:AlternateContent xmlns:mc="http://schemas.openxmlformats.org/markup-compatibility/2006" xmlns:a14="http://schemas.microsoft.com/office/drawing/2010/main">
          <mc:Choice Requires="a14">
            <p:sp>
              <p:nvSpPr>
                <p:cNvPr id="59" name="TextBox 58"/>
                <p:cNvSpPr txBox="1"/>
                <p:nvPr/>
              </p:nvSpPr>
              <p:spPr>
                <a:xfrm>
                  <a:off x="685406" y="2507525"/>
                  <a:ext cx="2559676" cy="557204"/>
                </a:xfrm>
                <a:prstGeom prst="rect">
                  <a:avLst/>
                </a:prstGeom>
                <a:noFill/>
              </p:spPr>
              <p:txBody>
                <a:bodyPr wrap="square" rtlCol="0">
                  <a:spAutoFit/>
                </a:bodyPr>
                <a:lstStyle/>
                <a:p>
                  <a:pPr algn="just"/>
                  <a:r>
                    <a:rPr lang="en-US" sz="2000" dirty="0" smtClean="0"/>
                    <a:t>g</a:t>
                  </a:r>
                  <a:r>
                    <a:rPr lang="en-US" sz="1000" dirty="0" smtClean="0"/>
                    <a:t>1</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2∗1,5</m:t>
                          </m:r>
                          <m:r>
                            <a:rPr lang="en-US" sz="2000" b="0" i="1" smtClean="0">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m:t>
                              </m:r>
                              <m:r>
                                <a:rPr lang="lt-LT" sz="2000" b="0" i="1" smtClean="0">
                                  <a:latin typeface="Cambria Math" panose="02040503050406030204" pitchFamily="18" charset="0"/>
                                </a:rPr>
                                <m:t>573</m:t>
                              </m:r>
                            </m:e>
                            <m:sup>
                              <m:r>
                                <a:rPr lang="en-US" sz="2000" b="0" i="1" smtClean="0">
                                  <a:latin typeface="Cambria Math" panose="02040503050406030204" pitchFamily="18" charset="0"/>
                                </a:rPr>
                                <m:t>2</m:t>
                              </m:r>
                            </m:sup>
                          </m:sSup>
                        </m:den>
                      </m:f>
                    </m:oMath>
                  </a14:m>
                  <a:r>
                    <a:rPr lang="en-US" sz="2000" dirty="0" smtClean="0"/>
                    <a:t>=9,137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r>
                    <a:rPr lang="en-US" sz="2000" dirty="0" smtClean="0"/>
                    <a:t>  </a:t>
                  </a:r>
                  <a:endParaRPr lang="en-US" sz="2000" dirty="0"/>
                </a:p>
              </p:txBody>
            </p:sp>
          </mc:Choice>
          <mc:Fallback xmlns="">
            <p:sp>
              <p:nvSpPr>
                <p:cNvPr id="59" name="TextBox 58"/>
                <p:cNvSpPr txBox="1">
                  <a:spLocks noRot="1" noChangeAspect="1" noMove="1" noResize="1" noEditPoints="1" noAdjustHandles="1" noChangeArrowheads="1" noChangeShapeType="1" noTextEdit="1"/>
                </p:cNvSpPr>
                <p:nvPr/>
              </p:nvSpPr>
              <p:spPr>
                <a:xfrm>
                  <a:off x="685406" y="2507525"/>
                  <a:ext cx="2559676" cy="557204"/>
                </a:xfrm>
                <a:prstGeom prst="rect">
                  <a:avLst/>
                </a:prstGeom>
                <a:blipFill>
                  <a:blip r:embed="rId14"/>
                  <a:stretch>
                    <a:fillRect l="-2381" b="-32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685406" y="3204323"/>
                  <a:ext cx="2933164" cy="557204"/>
                </a:xfrm>
                <a:prstGeom prst="rect">
                  <a:avLst/>
                </a:prstGeom>
                <a:noFill/>
              </p:spPr>
              <p:txBody>
                <a:bodyPr wrap="square" rtlCol="0">
                  <a:spAutoFit/>
                </a:bodyPr>
                <a:lstStyle/>
                <a:p>
                  <a:pPr algn="just"/>
                  <a:r>
                    <a:rPr lang="en-US" sz="2000" dirty="0" smtClean="0"/>
                    <a:t>g</a:t>
                  </a:r>
                  <a:r>
                    <a:rPr lang="en-US" sz="1000" dirty="0"/>
                    <a:t>2</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m:t>
                              </m:r>
                              <m:r>
                                <a:rPr lang="lt-LT" sz="2000" b="0" i="1" smtClean="0">
                                  <a:latin typeface="Cambria Math" panose="02040503050406030204" pitchFamily="18" charset="0"/>
                                </a:rPr>
                                <m:t>547</m:t>
                              </m:r>
                            </m:e>
                            <m:sup>
                              <m:r>
                                <a:rPr lang="en-US" sz="2000" b="0" i="1" smtClean="0">
                                  <a:latin typeface="Cambria Math" panose="02040503050406030204" pitchFamily="18" charset="0"/>
                                </a:rPr>
                                <m:t>2</m:t>
                              </m:r>
                            </m:sup>
                          </m:sSup>
                        </m:den>
                      </m:f>
                    </m:oMath>
                  </a14:m>
                  <a:r>
                    <a:rPr lang="en-US" sz="2000" dirty="0" smtClean="0"/>
                    <a:t>=10,023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60" name="TextBox 59"/>
                <p:cNvSpPr txBox="1">
                  <a:spLocks noRot="1" noChangeAspect="1" noMove="1" noResize="1" noEditPoints="1" noAdjustHandles="1" noChangeArrowheads="1" noChangeShapeType="1" noTextEdit="1"/>
                </p:cNvSpPr>
                <p:nvPr/>
              </p:nvSpPr>
              <p:spPr>
                <a:xfrm>
                  <a:off x="685406" y="3204323"/>
                  <a:ext cx="2933164" cy="557204"/>
                </a:xfrm>
                <a:prstGeom prst="rect">
                  <a:avLst/>
                </a:prstGeom>
                <a:blipFill>
                  <a:blip r:embed="rId15"/>
                  <a:stretch>
                    <a:fillRect l="-2079" b="-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685406" y="3928543"/>
                  <a:ext cx="2559676" cy="557204"/>
                </a:xfrm>
                <a:prstGeom prst="rect">
                  <a:avLst/>
                </a:prstGeom>
                <a:noFill/>
              </p:spPr>
              <p:txBody>
                <a:bodyPr wrap="square" rtlCol="0">
                  <a:spAutoFit/>
                </a:bodyPr>
                <a:lstStyle/>
                <a:p>
                  <a:pPr algn="just"/>
                  <a:r>
                    <a:rPr lang="en-US" sz="2000" dirty="0" smtClean="0"/>
                    <a:t>g</a:t>
                  </a:r>
                  <a:r>
                    <a:rPr lang="en-US" sz="1000" dirty="0"/>
                    <a:t>3</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m:t>
                              </m:r>
                              <m:r>
                                <a:rPr lang="lt-LT" sz="2000" b="0" i="1" smtClean="0">
                                  <a:latin typeface="Cambria Math" panose="02040503050406030204" pitchFamily="18" charset="0"/>
                                </a:rPr>
                                <m:t>587</m:t>
                              </m:r>
                            </m:e>
                            <m:sup>
                              <m:r>
                                <a:rPr lang="en-US" sz="2000" b="0" i="1" smtClean="0">
                                  <a:latin typeface="Cambria Math" panose="02040503050406030204" pitchFamily="18" charset="0"/>
                                </a:rPr>
                                <m:t>2</m:t>
                              </m:r>
                            </m:sup>
                          </m:sSup>
                        </m:den>
                      </m:f>
                    </m:oMath>
                  </a14:m>
                  <a:r>
                    <a:rPr lang="en-US" sz="2000" dirty="0" smtClean="0"/>
                    <a:t>=8,70</a:t>
                  </a:r>
                  <a:r>
                    <a:rPr lang="lt-LT" sz="2000" dirty="0" smtClean="0"/>
                    <a:t>6</a:t>
                  </a:r>
                  <a:r>
                    <a:rPr lang="en-US" sz="2000" dirty="0" smtClean="0"/>
                    <a:t>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61" name="TextBox 60"/>
                <p:cNvSpPr txBox="1">
                  <a:spLocks noRot="1" noChangeAspect="1" noMove="1" noResize="1" noEditPoints="1" noAdjustHandles="1" noChangeArrowheads="1" noChangeShapeType="1" noTextEdit="1"/>
                </p:cNvSpPr>
                <p:nvPr/>
              </p:nvSpPr>
              <p:spPr>
                <a:xfrm>
                  <a:off x="685406" y="3928543"/>
                  <a:ext cx="2559676" cy="557204"/>
                </a:xfrm>
                <a:prstGeom prst="rect">
                  <a:avLst/>
                </a:prstGeom>
                <a:blipFill>
                  <a:blip r:embed="rId16"/>
                  <a:stretch>
                    <a:fillRect l="-2381" b="-32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685407" y="4593696"/>
                  <a:ext cx="2443769" cy="557204"/>
                </a:xfrm>
                <a:prstGeom prst="rect">
                  <a:avLst/>
                </a:prstGeom>
                <a:noFill/>
              </p:spPr>
              <p:txBody>
                <a:bodyPr wrap="square" rtlCol="0">
                  <a:spAutoFit/>
                </a:bodyPr>
                <a:lstStyle/>
                <a:p>
                  <a:pPr algn="just"/>
                  <a:r>
                    <a:rPr lang="en-US" sz="2000" dirty="0" smtClean="0"/>
                    <a:t>g</a:t>
                  </a:r>
                  <a:r>
                    <a:rPr lang="en-US" sz="1000" dirty="0"/>
                    <a:t>4</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m:t>
                              </m:r>
                              <m:r>
                                <a:rPr lang="lt-LT" sz="2000" b="0" i="1" smtClean="0">
                                  <a:latin typeface="Cambria Math" panose="02040503050406030204" pitchFamily="18" charset="0"/>
                                </a:rPr>
                                <m:t>551</m:t>
                              </m:r>
                            </m:e>
                            <m:sup>
                              <m:r>
                                <a:rPr lang="en-US" sz="2000" b="0" i="1" smtClean="0">
                                  <a:latin typeface="Cambria Math" panose="02040503050406030204" pitchFamily="18" charset="0"/>
                                </a:rPr>
                                <m:t>2</m:t>
                              </m:r>
                            </m:sup>
                          </m:sSup>
                        </m:den>
                      </m:f>
                    </m:oMath>
                  </a14:m>
                  <a:r>
                    <a:rPr lang="en-US" sz="2000" dirty="0" smtClean="0"/>
                    <a:t>=9,88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62" name="TextBox 61"/>
                <p:cNvSpPr txBox="1">
                  <a:spLocks noRot="1" noChangeAspect="1" noMove="1" noResize="1" noEditPoints="1" noAdjustHandles="1" noChangeArrowheads="1" noChangeShapeType="1" noTextEdit="1"/>
                </p:cNvSpPr>
                <p:nvPr/>
              </p:nvSpPr>
              <p:spPr>
                <a:xfrm>
                  <a:off x="685407" y="4593696"/>
                  <a:ext cx="2443769" cy="557204"/>
                </a:xfrm>
                <a:prstGeom prst="rect">
                  <a:avLst/>
                </a:prstGeom>
                <a:blipFill>
                  <a:blip r:embed="rId17"/>
                  <a:stretch>
                    <a:fillRect l="-2494" b="-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685793" y="5436322"/>
                  <a:ext cx="2559680" cy="557204"/>
                </a:xfrm>
                <a:prstGeom prst="rect">
                  <a:avLst/>
                </a:prstGeom>
                <a:noFill/>
              </p:spPr>
              <p:txBody>
                <a:bodyPr wrap="square" rtlCol="0">
                  <a:spAutoFit/>
                </a:bodyPr>
                <a:lstStyle/>
                <a:p>
                  <a:pPr algn="just"/>
                  <a:r>
                    <a:rPr lang="en-US" sz="2000" dirty="0" smtClean="0"/>
                    <a:t>g</a:t>
                  </a:r>
                  <a:r>
                    <a:rPr lang="en-US" sz="1000" dirty="0" smtClean="0"/>
                    <a:t>5</a:t>
                  </a:r>
                  <a:r>
                    <a:rPr lang="en-US" sz="2000" dirty="0" smtClean="0"/>
                    <a:t>=</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2∗1,5</m:t>
                          </m:r>
                          <m:r>
                            <a:rPr lang="en-US" sz="2000" i="1">
                              <a:latin typeface="Cambria Math" panose="02040503050406030204" pitchFamily="18" charset="0"/>
                            </a:rPr>
                            <m:t>𝑚</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0,</m:t>
                              </m:r>
                              <m:r>
                                <a:rPr lang="lt-LT" sz="2000" b="0" i="1" smtClean="0">
                                  <a:latin typeface="Cambria Math" panose="02040503050406030204" pitchFamily="18" charset="0"/>
                                </a:rPr>
                                <m:t>535</m:t>
                              </m:r>
                            </m:e>
                            <m:sup>
                              <m:r>
                                <a:rPr lang="en-US" sz="2000" b="0" i="1" smtClean="0">
                                  <a:latin typeface="Cambria Math" panose="02040503050406030204" pitchFamily="18" charset="0"/>
                                </a:rPr>
                                <m:t>2</m:t>
                              </m:r>
                            </m:sup>
                          </m:sSup>
                        </m:den>
                      </m:f>
                    </m:oMath>
                  </a14:m>
                  <a:r>
                    <a:rPr lang="en-US" sz="2000" dirty="0" smtClean="0"/>
                    <a:t>=10,48 </a:t>
                  </a:r>
                  <a14:m>
                    <m:oMath xmlns:m="http://schemas.openxmlformats.org/officeDocument/2006/math">
                      <m:sSup>
                        <m:sSupPr>
                          <m:ctrlPr>
                            <a:rPr lang="lt-LT" sz="2000" b="1" i="1">
                              <a:latin typeface="Cambria Math" panose="02040503050406030204" pitchFamily="18" charset="0"/>
                            </a:rPr>
                          </m:ctrlPr>
                        </m:sSupPr>
                        <m:e>
                          <m:r>
                            <a:rPr lang="lt-LT" sz="2000" b="1">
                              <a:latin typeface="Cambria Math" panose="02040503050406030204" pitchFamily="18" charset="0"/>
                            </a:rPr>
                            <m:t>𝐦</m:t>
                          </m:r>
                          <m:r>
                            <a:rPr lang="lt-LT" sz="2000" b="1">
                              <a:latin typeface="Cambria Math" panose="02040503050406030204" pitchFamily="18" charset="0"/>
                            </a:rPr>
                            <m:t>/</m:t>
                          </m:r>
                          <m:r>
                            <a:rPr lang="lt-LT" sz="2000" b="1">
                              <a:latin typeface="Cambria Math" panose="02040503050406030204" pitchFamily="18" charset="0"/>
                            </a:rPr>
                            <m:t>𝐬</m:t>
                          </m:r>
                        </m:e>
                        <m:sup>
                          <m:r>
                            <a:rPr lang="lt-LT" sz="2000" b="1">
                              <a:latin typeface="Cambria Math" panose="02040503050406030204" pitchFamily="18" charset="0"/>
                            </a:rPr>
                            <m:t>𝟐</m:t>
                          </m:r>
                        </m:sup>
                      </m:sSup>
                    </m:oMath>
                  </a14:m>
                  <a:endParaRPr lang="en-US" sz="2000" dirty="0"/>
                </a:p>
              </p:txBody>
            </p:sp>
          </mc:Choice>
          <mc:Fallback xmlns="">
            <p:sp>
              <p:nvSpPr>
                <p:cNvPr id="63" name="TextBox 62"/>
                <p:cNvSpPr txBox="1">
                  <a:spLocks noRot="1" noChangeAspect="1" noMove="1" noResize="1" noEditPoints="1" noAdjustHandles="1" noChangeArrowheads="1" noChangeShapeType="1" noTextEdit="1"/>
                </p:cNvSpPr>
                <p:nvPr/>
              </p:nvSpPr>
              <p:spPr>
                <a:xfrm>
                  <a:off x="685793" y="5436322"/>
                  <a:ext cx="2559680" cy="557204"/>
                </a:xfrm>
                <a:prstGeom prst="rect">
                  <a:avLst/>
                </a:prstGeom>
                <a:blipFill>
                  <a:blip r:embed="rId18"/>
                  <a:stretch>
                    <a:fillRect l="-2381" b="-2174"/>
                  </a:stretch>
                </a:blipFill>
              </p:spPr>
              <p:txBody>
                <a:bodyPr/>
                <a:lstStyle/>
                <a:p>
                  <a:r>
                    <a:rPr lang="en-US">
                      <a:noFill/>
                    </a:rPr>
                    <a:t> </a:t>
                  </a:r>
                </a:p>
              </p:txBody>
            </p:sp>
          </mc:Fallback>
        </mc:AlternateContent>
        <p:cxnSp>
          <p:nvCxnSpPr>
            <p:cNvPr id="64" name="Straight Connector 63"/>
            <p:cNvCxnSpPr/>
            <p:nvPr/>
          </p:nvCxnSpPr>
          <p:spPr>
            <a:xfrm flipV="1">
              <a:off x="685406" y="3117468"/>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p:cNvCxnSpPr/>
            <p:nvPr/>
          </p:nvCxnSpPr>
          <p:spPr>
            <a:xfrm flipV="1">
              <a:off x="685401" y="3830039"/>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66" name="Straight Connector 65"/>
            <p:cNvCxnSpPr/>
            <p:nvPr/>
          </p:nvCxnSpPr>
          <p:spPr>
            <a:xfrm flipV="1">
              <a:off x="685407" y="4575721"/>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67" name="Straight Connector 66"/>
            <p:cNvCxnSpPr/>
            <p:nvPr/>
          </p:nvCxnSpPr>
          <p:spPr>
            <a:xfrm flipV="1">
              <a:off x="685401" y="5273041"/>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68" name="Straight Connector 67"/>
            <p:cNvCxnSpPr/>
            <p:nvPr/>
          </p:nvCxnSpPr>
          <p:spPr>
            <a:xfrm flipV="1">
              <a:off x="627449" y="6075736"/>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grpSp>
      <p:cxnSp>
        <p:nvCxnSpPr>
          <p:cNvPr id="69" name="Straight Connector 68"/>
          <p:cNvCxnSpPr/>
          <p:nvPr/>
        </p:nvCxnSpPr>
        <p:spPr>
          <a:xfrm flipH="1">
            <a:off x="3446385" y="2183356"/>
            <a:ext cx="369899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5761335" y="2201977"/>
            <a:ext cx="0" cy="256824"/>
          </a:xfrm>
          <a:prstGeom prst="line">
            <a:avLst/>
          </a:prstGeom>
          <a:ln w="19050">
            <a:solidFill>
              <a:schemeClr val="accent6"/>
            </a:solidFill>
            <a:headEnd type="arrow"/>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4481494" y="1595979"/>
            <a:ext cx="2559681" cy="13713"/>
          </a:xfrm>
          <a:prstGeom prst="line">
            <a:avLst/>
          </a:prstGeom>
          <a:ln w="28575">
            <a:solidFill>
              <a:schemeClr val="accent1">
                <a:lumMod val="75000"/>
              </a:schemeClr>
            </a:solidFill>
          </a:ln>
        </p:spPr>
        <p:style>
          <a:lnRef idx="1">
            <a:schemeClr val="accent3"/>
          </a:lnRef>
          <a:fillRef idx="0">
            <a:schemeClr val="accent3"/>
          </a:fillRef>
          <a:effectRef idx="0">
            <a:schemeClr val="accent3"/>
          </a:effectRef>
          <a:fontRef idx="minor">
            <a:schemeClr val="tx1"/>
          </a:fontRef>
        </p:style>
      </p:cxnSp>
      <p:cxnSp>
        <p:nvCxnSpPr>
          <p:cNvPr id="75" name="Straight Connector 74"/>
          <p:cNvCxnSpPr/>
          <p:nvPr/>
        </p:nvCxnSpPr>
        <p:spPr>
          <a:xfrm flipH="1" flipV="1">
            <a:off x="1607820" y="1625469"/>
            <a:ext cx="187902" cy="557887"/>
          </a:xfrm>
          <a:prstGeom prst="line">
            <a:avLst/>
          </a:prstGeom>
          <a:ln w="19050">
            <a:solidFill>
              <a:srgbClr val="DF5327"/>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9755006" y="1618612"/>
            <a:ext cx="250054" cy="564744"/>
          </a:xfrm>
          <a:prstGeom prst="line">
            <a:avLst/>
          </a:prstGeom>
          <a:ln w="19050">
            <a:solidFill>
              <a:srgbClr val="DF5327"/>
            </a:solidFill>
          </a:ln>
        </p:spPr>
        <p:style>
          <a:lnRef idx="1">
            <a:schemeClr val="accent6"/>
          </a:lnRef>
          <a:fillRef idx="0">
            <a:schemeClr val="accent6"/>
          </a:fillRef>
          <a:effectRef idx="0">
            <a:schemeClr val="accent6"/>
          </a:effectRef>
          <a:fontRef idx="minor">
            <a:schemeClr val="tx1"/>
          </a:fontRef>
        </p:style>
      </p:cxnSp>
      <p:grpSp>
        <p:nvGrpSpPr>
          <p:cNvPr id="8" name="Group 7"/>
          <p:cNvGrpSpPr/>
          <p:nvPr/>
        </p:nvGrpSpPr>
        <p:grpSpPr>
          <a:xfrm>
            <a:off x="3832167" y="6162494"/>
            <a:ext cx="3807229" cy="543849"/>
            <a:chOff x="3832167" y="6162494"/>
            <a:chExt cx="3807229" cy="543849"/>
          </a:xfrm>
        </p:grpSpPr>
        <p:sp>
          <p:nvSpPr>
            <p:cNvPr id="4" name="TextBox 3"/>
            <p:cNvSpPr txBox="1"/>
            <p:nvPr/>
          </p:nvSpPr>
          <p:spPr>
            <a:xfrm>
              <a:off x="3946420" y="6249752"/>
              <a:ext cx="3574472" cy="369332"/>
            </a:xfrm>
            <a:prstGeom prst="rect">
              <a:avLst/>
            </a:prstGeom>
            <a:noFill/>
          </p:spPr>
          <p:txBody>
            <a:bodyPr wrap="square" rtlCol="0">
              <a:spAutoFit/>
            </a:bodyPr>
            <a:lstStyle/>
            <a:p>
              <a:pPr algn="ctr"/>
              <a:r>
                <a:rPr lang="en-US" dirty="0" smtClean="0"/>
                <a:t>∆</a:t>
              </a:r>
              <a:r>
                <a:rPr lang="lt-LT" dirty="0" smtClean="0"/>
                <a:t>g</a:t>
              </a:r>
              <a:r>
                <a:rPr lang="en-US" dirty="0" smtClean="0"/>
                <a:t>=0,02m/s²</a:t>
              </a:r>
              <a:endParaRPr lang="en-US" dirty="0"/>
            </a:p>
          </p:txBody>
        </p:sp>
        <p:sp>
          <p:nvSpPr>
            <p:cNvPr id="6" name="Rectangle 5"/>
            <p:cNvSpPr/>
            <p:nvPr/>
          </p:nvSpPr>
          <p:spPr>
            <a:xfrm>
              <a:off x="3832167" y="6162494"/>
              <a:ext cx="3807229" cy="5438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6229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850" y="228653"/>
            <a:ext cx="7867650" cy="1456267"/>
          </a:xfrm>
        </p:spPr>
        <p:txBody>
          <a:bodyPr>
            <a:normAutofit/>
          </a:bodyPr>
          <a:lstStyle/>
          <a:p>
            <a:pPr algn="ctr"/>
            <a:r>
              <a:rPr lang="lt-LT" sz="2800" dirty="0" smtClean="0">
                <a:latin typeface="Times New Roman" panose="02020603050405020304" pitchFamily="18" charset="0"/>
                <a:cs typeface="Times New Roman" panose="02020603050405020304" pitchFamily="18" charset="0"/>
              </a:rPr>
              <a:t>KIEKVIENO KŪNO Laisvojo kritimo pagreičio aritmetinis vidurkis</a:t>
            </a: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3"/>
              <p:cNvSpPr txBox="1">
                <a:spLocks noGrp="1"/>
              </p:cNvSpPr>
              <p:nvPr>
                <p:ph idx="1"/>
              </p:nvPr>
            </p:nvSpPr>
            <p:spPr>
              <a:xfrm>
                <a:off x="784858" y="1432671"/>
                <a:ext cx="10131425" cy="504497"/>
              </a:xfrm>
              <a:prstGeom prst="rect">
                <a:avLst/>
              </a:prstGeom>
              <a:noFill/>
            </p:spPr>
            <p:txBody>
              <a:bodyPr wrap="square" rtlCol="0">
                <a:spAutoFit/>
              </a:bodyPr>
              <a:lstStyle/>
              <a:p>
                <a:pPr marL="0" indent="0" algn="ctr">
                  <a:buNone/>
                </a:pPr>
                <a:r>
                  <a:rPr lang="en-US" sz="2000" dirty="0" smtClean="0"/>
                  <a:t>g</a:t>
                </a:r>
                <a:r>
                  <a:rPr lang="en-US" sz="1100" dirty="0" err="1" smtClean="0"/>
                  <a:t>vid</a:t>
                </a:r>
                <a:r>
                  <a:rPr lang="en-US" sz="2000" dirty="0" smtClean="0"/>
                  <a:t>=</a:t>
                </a:r>
                <a14:m>
                  <m:oMath xmlns:m="http://schemas.openxmlformats.org/officeDocument/2006/math">
                    <m:f>
                      <m:fPr>
                        <m:ctrlPr>
                          <a:rPr lang="en-US" sz="200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b="0" i="1" smtClean="0">
                                <a:latin typeface="Cambria Math" panose="02040503050406030204" pitchFamily="18" charset="0"/>
                              </a:rPr>
                              <m:t>1</m:t>
                            </m:r>
                            <m:r>
                              <a:rPr lang="en-US" sz="2000" i="1">
                                <a:latin typeface="Cambria Math" panose="02040503050406030204" pitchFamily="18" charset="0"/>
                              </a:rPr>
                              <m:t>+</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b="0" i="1" smtClean="0">
                                <a:latin typeface="Cambria Math" panose="02040503050406030204" pitchFamily="18" charset="0"/>
                              </a:rPr>
                              <m:t>2</m:t>
                            </m:r>
                            <m:r>
                              <a:rPr lang="en-US" sz="2000" i="1">
                                <a:latin typeface="Cambria Math" panose="02040503050406030204" pitchFamily="18" charset="0"/>
                              </a:rPr>
                              <m:t>+</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b="0" i="1" smtClean="0">
                                <a:latin typeface="Cambria Math" panose="02040503050406030204" pitchFamily="18" charset="0"/>
                              </a:rPr>
                              <m:t>3</m:t>
                            </m:r>
                            <m:r>
                              <a:rPr lang="en-US" sz="2000" i="1">
                                <a:latin typeface="Cambria Math" panose="02040503050406030204" pitchFamily="18" charset="0"/>
                              </a:rPr>
                              <m:t>+</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b="0" i="1" smtClean="0">
                                <a:latin typeface="Cambria Math" panose="02040503050406030204" pitchFamily="18" charset="0"/>
                              </a:rPr>
                              <m:t>4</m:t>
                            </m:r>
                            <m:r>
                              <a:rPr lang="en-US" sz="2000" i="1">
                                <a:latin typeface="Cambria Math" panose="02040503050406030204" pitchFamily="18" charset="0"/>
                              </a:rPr>
                              <m:t>+</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b="0" i="1" smtClean="0">
                                <a:latin typeface="Cambria Math" panose="02040503050406030204" pitchFamily="18" charset="0"/>
                              </a:rPr>
                              <m:t>5</m:t>
                            </m:r>
                          </m:sub>
                        </m:sSub>
                      </m:num>
                      <m:den>
                        <m:r>
                          <a:rPr lang="en-US" sz="2000" b="0" i="1" smtClean="0">
                            <a:latin typeface="Cambria Math" panose="02040503050406030204" pitchFamily="18" charset="0"/>
                          </a:rPr>
                          <m:t>5</m:t>
                        </m:r>
                      </m:den>
                    </m:f>
                  </m:oMath>
                </a14:m>
                <a:r>
                  <a:rPr lang="en-US" sz="2000" dirty="0" smtClean="0"/>
                  <a:t> </a:t>
                </a:r>
                <a:endParaRPr lang="en-US" sz="2000" dirty="0"/>
              </a:p>
            </p:txBody>
          </p:sp>
        </mc:Choice>
        <mc:Fallback xmlns="">
          <p:sp>
            <p:nvSpPr>
              <p:cNvPr id="4" name="Content Placeholder 3"/>
              <p:cNvSpPr txBox="1">
                <a:spLocks noGrp="1" noRot="1" noChangeAspect="1" noMove="1" noResize="1" noEditPoints="1" noAdjustHandles="1" noChangeArrowheads="1" noChangeShapeType="1" noTextEdit="1"/>
              </p:cNvSpPr>
              <p:nvPr>
                <p:ph idx="1"/>
              </p:nvPr>
            </p:nvSpPr>
            <p:spPr>
              <a:xfrm>
                <a:off x="784858" y="1432671"/>
                <a:ext cx="10131425" cy="504497"/>
              </a:xfrm>
              <a:prstGeom prst="rect">
                <a:avLst/>
              </a:prstGeom>
              <a:blipFill>
                <a:blip r:embed="rId2"/>
                <a:stretch>
                  <a:fillRect b="-8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931582" y="5056981"/>
                <a:ext cx="4753608" cy="485774"/>
              </a:xfrm>
              <a:prstGeom prst="rect">
                <a:avLst/>
              </a:prstGeom>
            </p:spPr>
            <p:txBody>
              <a:bodyPr wrap="square">
                <a:spAutoFit/>
              </a:bodyPr>
              <a:lstStyle/>
              <a:p>
                <a14:m>
                  <m:oMath xmlns:m="http://schemas.openxmlformats.org/officeDocument/2006/math">
                    <m:sSub>
                      <m:sSubPr>
                        <m:ctrlPr>
                          <a:rPr lang="en-US" b="1" i="1">
                            <a:latin typeface="Cambria Math" panose="02040503050406030204" pitchFamily="18" charset="0"/>
                          </a:rPr>
                        </m:ctrlPr>
                      </m:sSubPr>
                      <m:e>
                        <m:r>
                          <m:rPr>
                            <m:sty m:val="p"/>
                          </m:rPr>
                          <a:rPr lang="en-US">
                            <a:latin typeface="Cambria Math" panose="02040503050406030204" pitchFamily="18" charset="0"/>
                          </a:rPr>
                          <m:t>g</m:t>
                        </m:r>
                      </m:e>
                      <m:sub>
                        <m:r>
                          <m:rPr>
                            <m:sty m:val="p"/>
                          </m:rPr>
                          <a:rPr lang="en-US">
                            <a:latin typeface="Cambria Math" panose="02040503050406030204" pitchFamily="18" charset="0"/>
                          </a:rPr>
                          <m:t>vid</m:t>
                        </m:r>
                      </m:sub>
                    </m:sSub>
                  </m:oMath>
                </a14:m>
                <a:r>
                  <a:rPr lang="en-US" dirty="0" smtClean="0"/>
                  <a:t>=</a:t>
                </a:r>
                <a14:m>
                  <m:oMath xmlns:m="http://schemas.openxmlformats.org/officeDocument/2006/math">
                    <m:f>
                      <m:fPr>
                        <m:ctrlPr>
                          <a:rPr lang="en-US" i="1">
                            <a:latin typeface="Cambria Math" panose="02040503050406030204" pitchFamily="18" charset="0"/>
                          </a:rPr>
                        </m:ctrlPr>
                      </m:fPr>
                      <m:num>
                        <m:r>
                          <a:rPr lang="lt-LT" b="0" i="1" smtClean="0">
                            <a:latin typeface="Cambria Math" panose="02040503050406030204" pitchFamily="18" charset="0"/>
                          </a:rPr>
                          <m:t>9,137+10,023+8,70+9,88+10,48</m:t>
                        </m:r>
                      </m:num>
                      <m:den>
                        <m:r>
                          <a:rPr lang="en-US" i="1">
                            <a:latin typeface="Cambria Math" panose="02040503050406030204" pitchFamily="18" charset="0"/>
                          </a:rPr>
                          <m:t>5</m:t>
                        </m:r>
                      </m:den>
                    </m:f>
                    <m:r>
                      <a:rPr lang="en-US" b="0" i="0" smtClean="0">
                        <a:latin typeface="Cambria Math" panose="02040503050406030204" pitchFamily="18" charset="0"/>
                      </a:rPr>
                      <m:t>=9,644</m:t>
                    </m:r>
                    <m:sSup>
                      <m:sSupPr>
                        <m:ctrlPr>
                          <a:rPr lang="lt-LT" b="1" i="1">
                            <a:latin typeface="Cambria Math" panose="02040503050406030204" pitchFamily="18" charset="0"/>
                          </a:rPr>
                        </m:ctrlPr>
                      </m:sSupPr>
                      <m:e>
                        <m:r>
                          <a:rPr lang="en-US" b="1" i="0" smtClean="0">
                            <a:latin typeface="Cambria Math" panose="02040503050406030204" pitchFamily="18" charset="0"/>
                          </a:rPr>
                          <m:t> </m:t>
                        </m:r>
                        <m:r>
                          <a:rPr lang="lt-LT" b="1">
                            <a:latin typeface="Cambria Math" panose="02040503050406030204" pitchFamily="18" charset="0"/>
                          </a:rPr>
                          <m:t>𝐦</m:t>
                        </m:r>
                        <m:r>
                          <a:rPr lang="lt-LT" b="1">
                            <a:latin typeface="Cambria Math" panose="02040503050406030204" pitchFamily="18" charset="0"/>
                          </a:rPr>
                          <m:t>/</m:t>
                        </m:r>
                        <m:r>
                          <a:rPr lang="lt-LT" b="1">
                            <a:latin typeface="Cambria Math" panose="02040503050406030204" pitchFamily="18" charset="0"/>
                          </a:rPr>
                          <m:t>𝐬</m:t>
                        </m:r>
                      </m:e>
                      <m:sup>
                        <m:r>
                          <a:rPr lang="lt-LT" b="1">
                            <a:latin typeface="Cambria Math" panose="02040503050406030204" pitchFamily="18" charset="0"/>
                          </a:rPr>
                          <m:t>𝟐</m:t>
                        </m:r>
                      </m:sup>
                    </m:sSup>
                  </m:oMath>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931582" y="5056981"/>
                <a:ext cx="4753608" cy="485774"/>
              </a:xfrm>
              <a:prstGeom prst="rect">
                <a:avLst/>
              </a:prstGeom>
              <a:blipFill>
                <a:blip r:embed="rId3"/>
                <a:stretch>
                  <a:fillRect b="-8861"/>
                </a:stretch>
              </a:blipFill>
            </p:spPr>
            <p:txBody>
              <a:bodyPr/>
              <a:lstStyle/>
              <a:p>
                <a:r>
                  <a:rPr lang="en-US">
                    <a:noFill/>
                  </a:rPr>
                  <a:t> </a:t>
                </a:r>
              </a:p>
            </p:txBody>
          </p:sp>
        </mc:Fallback>
      </mc:AlternateContent>
      <p:sp>
        <p:nvSpPr>
          <p:cNvPr id="3" name="TextBox 2"/>
          <p:cNvSpPr txBox="1"/>
          <p:nvPr/>
        </p:nvSpPr>
        <p:spPr>
          <a:xfrm>
            <a:off x="448886" y="5056981"/>
            <a:ext cx="4231179" cy="646331"/>
          </a:xfrm>
          <a:prstGeom prst="rect">
            <a:avLst/>
          </a:prstGeom>
          <a:noFill/>
        </p:spPr>
        <p:txBody>
          <a:bodyPr wrap="square" rtlCol="0">
            <a:spAutoFit/>
          </a:bodyPr>
          <a:lstStyle/>
          <a:p>
            <a:r>
              <a:rPr lang="en-US" dirty="0" err="1" smtClean="0">
                <a:latin typeface="Times New Roman" panose="02020603050405020304" pitchFamily="18" charset="0"/>
                <a:cs typeface="Times New Roman" panose="02020603050405020304" pitchFamily="18" charset="0"/>
              </a:rPr>
              <a:t>Guolio</a:t>
            </a:r>
            <a:r>
              <a:rPr lang="lt-LT" dirty="0" smtClean="0">
                <a:latin typeface="Times New Roman" panose="02020603050405020304" pitchFamily="18" charset="0"/>
                <a:cs typeface="Times New Roman" panose="02020603050405020304" pitchFamily="18" charset="0"/>
              </a:rPr>
              <a:t> šrato laisvojo </a:t>
            </a:r>
            <a:r>
              <a:rPr lang="lt-LT" dirty="0">
                <a:latin typeface="Times New Roman" panose="02020603050405020304" pitchFamily="18" charset="0"/>
                <a:cs typeface="Times New Roman" panose="02020603050405020304" pitchFamily="18" charset="0"/>
              </a:rPr>
              <a:t>kritimo pagreičio aritmetinis vidurkis</a:t>
            </a:r>
            <a:r>
              <a:rPr lang="lt-LT" dirty="0" smtClean="0"/>
              <a:t> </a:t>
            </a:r>
            <a:r>
              <a:rPr lang="en-US" dirty="0" smtClean="0"/>
              <a:t> </a:t>
            </a:r>
            <a:endParaRPr lang="en-US" dirty="0"/>
          </a:p>
        </p:txBody>
      </p:sp>
      <p:sp>
        <p:nvSpPr>
          <p:cNvPr id="6" name="TextBox 5"/>
          <p:cNvSpPr txBox="1"/>
          <p:nvPr/>
        </p:nvSpPr>
        <p:spPr>
          <a:xfrm>
            <a:off x="448886" y="3649793"/>
            <a:ext cx="3424843" cy="646331"/>
          </a:xfrm>
          <a:prstGeom prst="rect">
            <a:avLst/>
          </a:prstGeom>
          <a:noFill/>
        </p:spPr>
        <p:txBody>
          <a:bodyPr wrap="square" rtlCol="0">
            <a:spAutoFit/>
          </a:bodyPr>
          <a:lstStyle/>
          <a:p>
            <a:r>
              <a:rPr lang="lt-LT" dirty="0" smtClean="0">
                <a:latin typeface="Times New Roman" panose="02020603050405020304" pitchFamily="18" charset="0"/>
                <a:cs typeface="Times New Roman" panose="02020603050405020304" pitchFamily="18" charset="0"/>
              </a:rPr>
              <a:t>Pieštuko</a:t>
            </a:r>
            <a:r>
              <a:rPr lang="lt-LT" dirty="0" smtClean="0"/>
              <a:t> </a:t>
            </a:r>
            <a:r>
              <a:rPr lang="lt-LT" dirty="0" smtClean="0">
                <a:latin typeface="Times New Roman" panose="02020603050405020304" pitchFamily="18" charset="0"/>
                <a:cs typeface="Times New Roman" panose="02020603050405020304" pitchFamily="18" charset="0"/>
              </a:rPr>
              <a:t>laisvojo </a:t>
            </a:r>
            <a:r>
              <a:rPr lang="lt-LT" dirty="0">
                <a:latin typeface="Times New Roman" panose="02020603050405020304" pitchFamily="18" charset="0"/>
                <a:cs typeface="Times New Roman" panose="02020603050405020304" pitchFamily="18" charset="0"/>
              </a:rPr>
              <a:t>kritimo pagreičio aritmetinis vidurkis</a:t>
            </a:r>
            <a:endParaRPr lang="en-US" dirty="0"/>
          </a:p>
        </p:txBody>
      </p:sp>
      <p:sp>
        <p:nvSpPr>
          <p:cNvPr id="7" name="TextBox 6"/>
          <p:cNvSpPr txBox="1"/>
          <p:nvPr/>
        </p:nvSpPr>
        <p:spPr>
          <a:xfrm>
            <a:off x="448886" y="2280279"/>
            <a:ext cx="2909455" cy="646331"/>
          </a:xfrm>
          <a:prstGeom prst="rect">
            <a:avLst/>
          </a:prstGeom>
          <a:noFill/>
        </p:spPr>
        <p:txBody>
          <a:bodyPr wrap="square" rtlCol="0">
            <a:spAutoFit/>
          </a:bodyPr>
          <a:lstStyle/>
          <a:p>
            <a:r>
              <a:rPr lang="lt-LT" dirty="0" smtClean="0">
                <a:latin typeface="Times New Roman" panose="02020603050405020304" pitchFamily="18" charset="0"/>
                <a:cs typeface="Times New Roman" panose="02020603050405020304" pitchFamily="18" charset="0"/>
              </a:rPr>
              <a:t>Tašelio</a:t>
            </a:r>
            <a:r>
              <a:rPr lang="lt-LT" dirty="0" smtClean="0"/>
              <a:t> </a:t>
            </a:r>
            <a:r>
              <a:rPr lang="lt-LT" dirty="0" smtClean="0">
                <a:latin typeface="Times New Roman" panose="02020603050405020304" pitchFamily="18" charset="0"/>
                <a:cs typeface="Times New Roman" panose="02020603050405020304" pitchFamily="18" charset="0"/>
              </a:rPr>
              <a:t>laisvojo </a:t>
            </a:r>
            <a:r>
              <a:rPr lang="lt-LT" dirty="0">
                <a:latin typeface="Times New Roman" panose="02020603050405020304" pitchFamily="18" charset="0"/>
                <a:cs typeface="Times New Roman" panose="02020603050405020304" pitchFamily="18" charset="0"/>
              </a:rPr>
              <a:t>kritimo pagreičio aritmetinis vidurkis</a:t>
            </a: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4931582" y="3730072"/>
                <a:ext cx="4946072" cy="485774"/>
              </a:xfrm>
              <a:prstGeom prst="rect">
                <a:avLst/>
              </a:prstGeom>
              <a:noFill/>
            </p:spPr>
            <p:txBody>
              <a:bodyPr wrap="square" rtlCol="0">
                <a:spAutoFit/>
              </a:bodyPr>
              <a:lstStyle/>
              <a:p>
                <a14:m>
                  <m:oMath xmlns:m="http://schemas.openxmlformats.org/officeDocument/2006/math">
                    <m:sSub>
                      <m:sSubPr>
                        <m:ctrlPr>
                          <a:rPr lang="en-US" b="1" i="1">
                            <a:latin typeface="Cambria Math" panose="02040503050406030204" pitchFamily="18" charset="0"/>
                          </a:rPr>
                        </m:ctrlPr>
                      </m:sSubPr>
                      <m:e>
                        <m:r>
                          <m:rPr>
                            <m:sty m:val="p"/>
                          </m:rPr>
                          <a:rPr lang="en-US">
                            <a:latin typeface="Cambria Math" panose="02040503050406030204" pitchFamily="18" charset="0"/>
                          </a:rPr>
                          <m:t>g</m:t>
                        </m:r>
                      </m:e>
                      <m:sub>
                        <m:r>
                          <m:rPr>
                            <m:sty m:val="p"/>
                          </m:rPr>
                          <a:rPr lang="en-US">
                            <a:latin typeface="Cambria Math" panose="02040503050406030204" pitchFamily="18" charset="0"/>
                          </a:rPr>
                          <m:t>vid</m:t>
                        </m:r>
                      </m:sub>
                    </m:sSub>
                  </m:oMath>
                </a14:m>
                <a:r>
                  <a:rPr lang="en-US" dirty="0" smtClean="0"/>
                  <a:t>=</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9,137+10,023+8,970+8,796+10,288</m:t>
                        </m:r>
                      </m:num>
                      <m:den>
                        <m:r>
                          <a:rPr lang="en-US" b="0" i="1" smtClean="0">
                            <a:latin typeface="Cambria Math" panose="02040503050406030204" pitchFamily="18" charset="0"/>
                          </a:rPr>
                          <m:t>5</m:t>
                        </m:r>
                      </m:den>
                    </m:f>
                  </m:oMath>
                </a14:m>
                <a:r>
                  <a:rPr lang="en-US" dirty="0" smtClean="0"/>
                  <a:t> = 9,4428 </a:t>
                </a:r>
                <a14:m>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panose="02040503050406030204" pitchFamily="18" charset="0"/>
                          </a:rPr>
                          <m:t>𝐦</m:t>
                        </m:r>
                        <m:r>
                          <a:rPr lang="en-US" b="1" i="0" smtClean="0">
                            <a:latin typeface="Cambria Math" panose="02040503050406030204" pitchFamily="18" charset="0"/>
                          </a:rPr>
                          <m:t>/</m:t>
                        </m:r>
                        <m:r>
                          <a:rPr lang="en-US" b="1" i="0" smtClean="0">
                            <a:latin typeface="Cambria Math" panose="02040503050406030204" pitchFamily="18" charset="0"/>
                          </a:rPr>
                          <m:t>𝐬</m:t>
                        </m:r>
                      </m:e>
                      <m:sup>
                        <m:r>
                          <a:rPr lang="en-US" b="1" i="0" smtClean="0">
                            <a:latin typeface="Cambria Math" panose="02040503050406030204" pitchFamily="18" charset="0"/>
                          </a:rPr>
                          <m:t>𝟐</m:t>
                        </m:r>
                      </m:sup>
                    </m:sSup>
                  </m:oMath>
                </a14:m>
                <a:endParaRPr 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4931582" y="3730072"/>
                <a:ext cx="4946072" cy="485774"/>
              </a:xfrm>
              <a:prstGeom prst="rect">
                <a:avLst/>
              </a:prstGeom>
              <a:blipFill>
                <a:blip r:embed="rId4"/>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931582" y="2280279"/>
                <a:ext cx="5243253" cy="489686"/>
              </a:xfrm>
              <a:prstGeom prst="rect">
                <a:avLst/>
              </a:prstGeom>
              <a:noFill/>
            </p:spPr>
            <p:txBody>
              <a:bodyPr wrap="square" rtlCol="0">
                <a:spAutoFit/>
              </a:bodyPr>
              <a:lstStyle/>
              <a:p>
                <a14:m>
                  <m:oMath xmlns:m="http://schemas.openxmlformats.org/officeDocument/2006/math">
                    <m:sSub>
                      <m:sSubPr>
                        <m:ctrlPr>
                          <a:rPr lang="en-US" b="1" i="1" smtClean="0">
                            <a:latin typeface="Cambria Math" panose="02040503050406030204" pitchFamily="18" charset="0"/>
                          </a:rPr>
                        </m:ctrlPr>
                      </m:sSubPr>
                      <m:e>
                        <m:r>
                          <m:rPr>
                            <m:sty m:val="p"/>
                          </m:rPr>
                          <a:rPr lang="en-US" b="0" i="0" smtClean="0">
                            <a:latin typeface="Cambria Math" panose="02040503050406030204" pitchFamily="18" charset="0"/>
                          </a:rPr>
                          <m:t>g</m:t>
                        </m:r>
                      </m:e>
                      <m:sub>
                        <m:r>
                          <m:rPr>
                            <m:sty m:val="p"/>
                          </m:rPr>
                          <a:rPr lang="en-US" b="0" i="0" smtClean="0">
                            <a:latin typeface="Cambria Math" panose="02040503050406030204" pitchFamily="18" charset="0"/>
                          </a:rPr>
                          <m:t>vid</m:t>
                        </m:r>
                      </m:sub>
                    </m:sSub>
                  </m:oMath>
                </a14:m>
                <a:r>
                  <a:rPr lang="en-US" b="1" dirty="0" smtClean="0"/>
                  <a:t>=</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9,364+10,520+10,06+9,498+9,917</m:t>
                        </m:r>
                      </m:num>
                      <m:den>
                        <m:r>
                          <a:rPr lang="en-US" b="0" i="1" smtClean="0">
                            <a:latin typeface="Cambria Math" panose="02040503050406030204" pitchFamily="18" charset="0"/>
                          </a:rPr>
                          <m:t>5</m:t>
                        </m:r>
                      </m:den>
                    </m:f>
                  </m:oMath>
                </a14:m>
                <a:r>
                  <a:rPr lang="en-US" dirty="0" smtClean="0"/>
                  <a:t> = 9,8718 </a:t>
                </a:r>
                <a14:m>
                  <m:oMath xmlns:m="http://schemas.openxmlformats.org/officeDocument/2006/math">
                    <m:sSup>
                      <m:sSupPr>
                        <m:ctrlPr>
                          <a:rPr lang="en-US" b="1" i="1" smtClean="0">
                            <a:latin typeface="Cambria Math" panose="02040503050406030204" pitchFamily="18" charset="0"/>
                          </a:rPr>
                        </m:ctrlPr>
                      </m:sSupPr>
                      <m:e>
                        <m:r>
                          <a:rPr lang="en-US" b="1" i="0" smtClean="0">
                            <a:latin typeface="Cambria Math" panose="02040503050406030204" pitchFamily="18" charset="0"/>
                          </a:rPr>
                          <m:t>𝐦</m:t>
                        </m:r>
                        <m:r>
                          <a:rPr lang="en-US" b="1" i="0" smtClean="0">
                            <a:latin typeface="Cambria Math" panose="02040503050406030204" pitchFamily="18" charset="0"/>
                          </a:rPr>
                          <m:t>/</m:t>
                        </m:r>
                        <m:r>
                          <a:rPr lang="en-US" b="1" i="0" smtClean="0">
                            <a:latin typeface="Cambria Math" panose="02040503050406030204" pitchFamily="18" charset="0"/>
                          </a:rPr>
                          <m:t>𝐬</m:t>
                        </m:r>
                      </m:e>
                      <m:sup>
                        <m:r>
                          <a:rPr lang="en-US" b="1" i="0" smtClean="0">
                            <a:latin typeface="Cambria Math" panose="02040503050406030204" pitchFamily="18" charset="0"/>
                          </a:rPr>
                          <m:t>𝟐</m:t>
                        </m:r>
                      </m:sup>
                    </m:sSup>
                  </m:oMath>
                </a14:m>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4931582" y="2280279"/>
                <a:ext cx="5243253" cy="489686"/>
              </a:xfrm>
              <a:prstGeom prst="rect">
                <a:avLst/>
              </a:prstGeom>
              <a:blipFill>
                <a:blip r:embed="rId5"/>
                <a:stretch>
                  <a:fillRect b="-7500"/>
                </a:stretch>
              </a:blipFill>
            </p:spPr>
            <p:txBody>
              <a:bodyPr/>
              <a:lstStyle/>
              <a:p>
                <a:r>
                  <a:rPr lang="en-US">
                    <a:noFill/>
                  </a:rPr>
                  <a:t> </a:t>
                </a:r>
              </a:p>
            </p:txBody>
          </p:sp>
        </mc:Fallback>
      </mc:AlternateContent>
      <p:sp>
        <p:nvSpPr>
          <p:cNvPr id="14" name="Suapvalintas stačiakampis 13"/>
          <p:cNvSpPr/>
          <p:nvPr/>
        </p:nvSpPr>
        <p:spPr>
          <a:xfrm>
            <a:off x="4680065" y="1432671"/>
            <a:ext cx="2477193" cy="504497"/>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42"/>
          <p:cNvCxnSpPr>
            <a:endCxn id="7" idx="3"/>
          </p:cNvCxnSpPr>
          <p:nvPr/>
        </p:nvCxnSpPr>
        <p:spPr>
          <a:xfrm flipH="1">
            <a:off x="3358341" y="2603444"/>
            <a:ext cx="1487979" cy="1"/>
          </a:xfrm>
          <a:prstGeom prst="line">
            <a:avLst/>
          </a:prstGeom>
          <a:ln w="19050">
            <a:solidFill>
              <a:schemeClr val="tx1"/>
            </a:solidFill>
            <a:headEnd type="arrow"/>
          </a:ln>
        </p:spPr>
        <p:style>
          <a:lnRef idx="1">
            <a:schemeClr val="accent1"/>
          </a:lnRef>
          <a:fillRef idx="0">
            <a:schemeClr val="accent1"/>
          </a:fillRef>
          <a:effectRef idx="0">
            <a:schemeClr val="accent1"/>
          </a:effectRef>
          <a:fontRef idx="minor">
            <a:schemeClr val="tx1"/>
          </a:fontRef>
        </p:style>
      </p:cxnSp>
      <p:cxnSp>
        <p:nvCxnSpPr>
          <p:cNvPr id="20" name="Straight Connector 42"/>
          <p:cNvCxnSpPr>
            <a:endCxn id="6" idx="3"/>
          </p:cNvCxnSpPr>
          <p:nvPr/>
        </p:nvCxnSpPr>
        <p:spPr>
          <a:xfrm flipH="1">
            <a:off x="3873729" y="3972958"/>
            <a:ext cx="972591" cy="1"/>
          </a:xfrm>
          <a:prstGeom prst="line">
            <a:avLst/>
          </a:prstGeom>
          <a:ln w="19050">
            <a:solidFill>
              <a:schemeClr val="tx1"/>
            </a:solidFill>
            <a:headEnd type="arrow"/>
          </a:ln>
        </p:spPr>
        <p:style>
          <a:lnRef idx="1">
            <a:schemeClr val="accent1"/>
          </a:lnRef>
          <a:fillRef idx="0">
            <a:schemeClr val="accent1"/>
          </a:fillRef>
          <a:effectRef idx="0">
            <a:schemeClr val="accent1"/>
          </a:effectRef>
          <a:fontRef idx="minor">
            <a:schemeClr val="tx1"/>
          </a:fontRef>
        </p:style>
      </p:cxnSp>
      <p:cxnSp>
        <p:nvCxnSpPr>
          <p:cNvPr id="26" name="Straight Connector 42"/>
          <p:cNvCxnSpPr/>
          <p:nvPr/>
        </p:nvCxnSpPr>
        <p:spPr>
          <a:xfrm flipH="1" flipV="1">
            <a:off x="4216142" y="5342472"/>
            <a:ext cx="630178" cy="2"/>
          </a:xfrm>
          <a:prstGeom prst="line">
            <a:avLst/>
          </a:prstGeom>
          <a:ln w="19050">
            <a:solidFill>
              <a:schemeClr val="tx1"/>
            </a:solidFill>
            <a:head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830041" y="5828246"/>
            <a:ext cx="3807229" cy="5438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946419" y="5935813"/>
            <a:ext cx="3574472" cy="369332"/>
          </a:xfrm>
          <a:prstGeom prst="rect">
            <a:avLst/>
          </a:prstGeom>
          <a:noFill/>
        </p:spPr>
        <p:txBody>
          <a:bodyPr wrap="square" rtlCol="0">
            <a:spAutoFit/>
          </a:bodyPr>
          <a:lstStyle/>
          <a:p>
            <a:pPr algn="ctr"/>
            <a:r>
              <a:rPr lang="en-US" dirty="0" smtClean="0"/>
              <a:t>∆</a:t>
            </a:r>
            <a:r>
              <a:rPr lang="lt-LT" dirty="0" smtClean="0"/>
              <a:t>g</a:t>
            </a:r>
            <a:r>
              <a:rPr lang="en-US" dirty="0" smtClean="0"/>
              <a:t>=0,02m/s²</a:t>
            </a:r>
            <a:endParaRPr lang="en-US" dirty="0"/>
          </a:p>
        </p:txBody>
      </p:sp>
    </p:spTree>
    <p:extLst>
      <p:ext uri="{BB962C8B-B14F-4D97-AF65-F5344CB8AC3E}">
        <p14:creationId xmlns:p14="http://schemas.microsoft.com/office/powerpoint/2010/main" val="2440444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538</TotalTime>
  <Words>445</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Times New Roman</vt:lpstr>
      <vt:lpstr>Celestial</vt:lpstr>
      <vt:lpstr>Eksperimentinis darbas LAISVOJO kritimo pagreičio nustatymas  </vt:lpstr>
      <vt:lpstr>PowerPoint Presentation</vt:lpstr>
      <vt:lpstr>Teorinis darbo pagrindimas</vt:lpstr>
      <vt:lpstr>Darbo priemonės – guolio šratas, medinis tašelis, pieštukas, į akustinį garso signalą reaguojantis laikmatis, matavimo ruletė. </vt:lpstr>
      <vt:lpstr>Hipotezė – manome, kad kūnai, kuriuos pasirinkome (guolio šratas, pieštukas, tašelis), laisvai krentami pasieks Žemės paviršių per panašų laiko periodą.</vt:lpstr>
      <vt:lpstr>PowerPoint Presentation</vt:lpstr>
      <vt:lpstr>Eksperimento duomenys</vt:lpstr>
      <vt:lpstr>Skaičiavimai</vt:lpstr>
      <vt:lpstr>KIEKVIENO KŪNO Laisvojo kritimo pagreičio aritmetinis vidurkis</vt:lpstr>
      <vt:lpstr>DARBO IŠVADA</vt:lpstr>
      <vt:lpstr>Ačiū už dėmesį!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Eksperimentinis darbas LAISVOJO kritimo pagreičio nustatymas</dc:title>
  <dc:creator>Augustas Arcišauskis</dc:creator>
  <cp:lastModifiedBy>Augustas Arcišauskis</cp:lastModifiedBy>
  <cp:revision>53</cp:revision>
  <dcterms:created xsi:type="dcterms:W3CDTF">2019-02-25T16:44:06Z</dcterms:created>
  <dcterms:modified xsi:type="dcterms:W3CDTF">2019-02-28T19:44:21Z</dcterms:modified>
</cp:coreProperties>
</file>