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73" r:id="rId12"/>
    <p:sldId id="270" r:id="rId13"/>
    <p:sldId id="278" r:id="rId14"/>
  </p:sldIdLst>
  <p:sldSz cx="9144000" cy="5143500" type="screen16x9"/>
  <p:notesSz cx="6858000" cy="9144000"/>
  <p:embeddedFontLst>
    <p:embeddedFont>
      <p:font typeface="Lexend Deca" panose="020B0604020202020204" charset="0"/>
      <p:regular r:id="rId16"/>
    </p:embeddedFont>
    <p:embeddedFont>
      <p:font typeface="Muli" panose="020B0604020202020204" charset="0"/>
      <p:regular r:id="rId17"/>
      <p:bold r:id="rId18"/>
      <p:italic r:id="rId19"/>
      <p:boldItalic r:id="rId20"/>
    </p:embeddedFont>
    <p:embeddedFont>
      <p:font typeface="Muli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gustas Arcišauskis" initials="AA" lastIdx="1" clrIdx="0">
    <p:extLst>
      <p:ext uri="{19B8F6BF-5375-455C-9EA6-DF929625EA0E}">
        <p15:presenceInfo xmlns:p15="http://schemas.microsoft.com/office/powerpoint/2012/main" userId="f10efc768023a3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01179E-D4CE-4FD7-B8DD-8261BEAB5925}">
  <a:tblStyle styleId="{DF01179E-D4CE-4FD7-B8DD-8261BEAB5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5T17:47:27.29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1636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863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38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97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260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79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17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2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82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00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81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3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42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71155" y="1625719"/>
            <a:ext cx="5224800" cy="14569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3200" dirty="0" smtClean="0"/>
              <a:t>Verslo planas – elektronikos prekyba ir paslaugos</a:t>
            </a:r>
            <a:endParaRPr sz="32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93620" y="4230758"/>
            <a:ext cx="435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600" dirty="0" smtClean="0">
                <a:solidFill>
                  <a:schemeClr val="bg1"/>
                </a:solidFill>
              </a:rPr>
              <a:t>Skaidres parengė:</a:t>
            </a:r>
          </a:p>
          <a:p>
            <a:pPr algn="ctr"/>
            <a:r>
              <a:rPr lang="lt-LT" sz="1600" dirty="0" smtClean="0">
                <a:solidFill>
                  <a:schemeClr val="bg1"/>
                </a:solidFill>
              </a:rPr>
              <a:t>Augustas Arcišauskis IVe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Google Shape;75;p14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lt-LT" sz="1300" dirty="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1</a:t>
            </a:r>
            <a:endParaRPr lang="en" sz="13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4118113" y="210577"/>
            <a:ext cx="3020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 smtClean="0"/>
              <a:t>Išlaidos</a:t>
            </a:r>
            <a:endParaRPr sz="2400" dirty="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624310"/>
              </p:ext>
            </p:extLst>
          </p:nvPr>
        </p:nvGraphicFramePr>
        <p:xfrm>
          <a:off x="2918790" y="609030"/>
          <a:ext cx="3506788" cy="363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5" imgW="1838443" imgH="2486140" progId="Excel.Sheet.12">
                  <p:embed/>
                </p:oleObj>
              </mc:Choice>
              <mc:Fallback>
                <p:oleObj name="Worksheet" r:id="rId5" imgW="1838443" imgH="248614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8790" y="609030"/>
                        <a:ext cx="3506788" cy="363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Google Shape;151;p22"/>
          <p:cNvSpPr txBox="1">
            <a:spLocks noGrp="1"/>
          </p:cNvSpPr>
          <p:nvPr>
            <p:ph type="body" idx="1"/>
          </p:nvPr>
        </p:nvSpPr>
        <p:spPr>
          <a:xfrm>
            <a:off x="2918790" y="4120614"/>
            <a:ext cx="4114799" cy="23006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lt-LT" dirty="0" smtClean="0"/>
              <a:t>Iš viso</a:t>
            </a:r>
            <a:r>
              <a:rPr lang="lt-LT" dirty="0"/>
              <a:t>: 3795 € </a:t>
            </a:r>
            <a:r>
              <a:rPr lang="lt-LT" dirty="0" smtClean="0"/>
              <a:t>per metus.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xfrm>
            <a:off x="1254886" y="99837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Išvados</a:t>
            </a:r>
            <a:endParaRPr dirty="0"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.</a:t>
              </a:r>
              <a:endParaRPr sz="800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2" name="TextBox 1"/>
          <p:cNvSpPr txBox="1"/>
          <p:nvPr/>
        </p:nvSpPr>
        <p:spPr>
          <a:xfrm>
            <a:off x="6321630" y="3395375"/>
            <a:ext cx="216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dirty="0">
                <a:solidFill>
                  <a:schemeClr val="bg1"/>
                </a:solidFill>
              </a:rPr>
              <a:t>Verslo išlaikymui į dieną reikia uždirbti 52</a:t>
            </a:r>
            <a:r>
              <a:rPr lang="lt-LT" dirty="0" smtClean="0">
                <a:solidFill>
                  <a:schemeClr val="bg1"/>
                </a:solidFill>
              </a:rPr>
              <a:t>€.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09" y="2596620"/>
            <a:ext cx="216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dirty="0" smtClean="0">
                <a:solidFill>
                  <a:schemeClr val="bg1"/>
                </a:solidFill>
              </a:rPr>
              <a:t>Vidutinis pelnas į mėnesį 1500€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15225" y="1607845"/>
            <a:ext cx="2500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dirty="0" smtClean="0">
                <a:solidFill>
                  <a:schemeClr val="bg1"/>
                </a:solidFill>
              </a:rPr>
              <a:t>Nuolatinės įrangos kaina siekia 2000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smtClean="0">
                <a:solidFill>
                  <a:schemeClr val="bg1"/>
                </a:solidFill>
              </a:rPr>
              <a:t>€ (visam laikui), o komunalinės išlaidos į mėnesį 330 </a:t>
            </a:r>
            <a:r>
              <a:rPr lang="lt-LT" dirty="0">
                <a:solidFill>
                  <a:schemeClr val="bg1"/>
                </a:solidFill>
              </a:rPr>
              <a:t>€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4291291" y="1261285"/>
            <a:ext cx="778668" cy="221450"/>
          </a:xfrm>
          <a:prstGeom prst="wedgeRectCallout">
            <a:avLst>
              <a:gd name="adj1" fmla="val -61489"/>
              <a:gd name="adj2" fmla="val 1111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800" dirty="0" smtClean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Mūsų darbovietė</a:t>
            </a:r>
            <a:endParaRPr sz="800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1024206" y="1222169"/>
            <a:ext cx="3617913" cy="9286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7200" dirty="0" smtClean="0"/>
              <a:t>AČIŪ</a:t>
            </a:r>
            <a:r>
              <a:rPr lang="en" sz="7200" dirty="0" smtClean="0"/>
              <a:t>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1024206" y="2354884"/>
            <a:ext cx="3617913" cy="15001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1800" b="1" dirty="0" smtClean="0">
                <a:latin typeface="Muli"/>
                <a:ea typeface="Muli"/>
                <a:cs typeface="Muli"/>
                <a:sym typeface="Muli"/>
              </a:rPr>
              <a:t>Yra klausimų</a:t>
            </a:r>
            <a:r>
              <a:rPr lang="en" sz="1800" b="1" dirty="0" smtClean="0">
                <a:latin typeface="Muli"/>
                <a:ea typeface="Muli"/>
                <a:cs typeface="Muli"/>
                <a:sym typeface="Muli"/>
              </a:rPr>
              <a:t>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1800" dirty="0" smtClean="0"/>
              <a:t>Susiekite su manimi</a:t>
            </a:r>
            <a:r>
              <a:rPr lang="en" sz="1800" dirty="0" smtClean="0"/>
              <a:t>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1800" dirty="0" smtClean="0"/>
              <a:t>spaidern</a:t>
            </a:r>
            <a:r>
              <a:rPr lang="en-US" sz="1800" dirty="0" smtClean="0"/>
              <a:t>@gmail.com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Verslo plano struktūra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 b="1" dirty="0" smtClean="0"/>
              <a:t>1. VERSLO IDĖJOS APRAŠYMAS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lt-LT" sz="1200" b="1" dirty="0" smtClean="0"/>
              <a:t>2. RINKODARA </a:t>
            </a:r>
            <a:r>
              <a:rPr lang="en-US" sz="1200" b="1" dirty="0" smtClean="0"/>
              <a:t>(MARKETINGAS)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b="1" dirty="0" err="1" smtClean="0"/>
              <a:t>Rinkos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ap</a:t>
            </a:r>
            <a:r>
              <a:rPr lang="lt-LT" sz="1200" b="1" dirty="0" smtClean="0"/>
              <a:t>žvalga ir vartotojai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lt-LT" sz="1200" b="1" dirty="0" smtClean="0"/>
              <a:t>Konkurentai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lt-LT" sz="1200" b="1" dirty="0" smtClean="0"/>
              <a:t>Paslaugos kaina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lt-LT" sz="1200" b="1" dirty="0" smtClean="0"/>
              <a:t>Reklama</a:t>
            </a:r>
            <a:endParaRPr lang="lt-LT" sz="12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lt-LT" sz="1200" b="1" dirty="0" smtClean="0"/>
              <a:t>3. VERSLO ORGANIZAVIMAS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lt-LT" sz="1200" b="1" dirty="0" smtClean="0"/>
              <a:t>Paslaugų teikimo aprašymas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lt-LT" sz="1200" b="1" dirty="0" smtClean="0"/>
              <a:t>Vietos analizės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lt-LT" sz="1200" b="1" dirty="0" smtClean="0"/>
              <a:t>Transportas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lt-LT" sz="1200" b="1" dirty="0" smtClean="0"/>
              <a:t>Patalpos ir įranga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lt-LT" sz="1200" b="1" dirty="0" smtClean="0"/>
              <a:t>Žaliavos ir tiekėjai</a:t>
            </a: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3558209" y="1352549"/>
            <a:ext cx="3816626" cy="3397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lt-LT" sz="1200" b="1" dirty="0" smtClean="0"/>
              <a:t>4. VALDYMAS IR ORGANIZACINĖ STRUKTŪRA</a:t>
            </a:r>
            <a:endParaRPr lang="en-US" sz="1200" b="1" dirty="0"/>
          </a:p>
          <a:p>
            <a:pPr marL="0" indent="0">
              <a:buNone/>
            </a:pPr>
            <a:r>
              <a:rPr lang="lt-LT" sz="1200" b="1" dirty="0" smtClean="0"/>
              <a:t>5. SSGG ĮVERTINIMAS (SILPNYBIŲ IR STIPRYBIŲ)</a:t>
            </a:r>
            <a:endParaRPr lang="en-US" sz="1200" b="1" dirty="0"/>
          </a:p>
          <a:p>
            <a:pPr marL="0" indent="0">
              <a:buNone/>
            </a:pPr>
            <a:r>
              <a:rPr lang="lt-LT" sz="1200" b="1" dirty="0" smtClean="0"/>
              <a:t>6. FINANSAI</a:t>
            </a:r>
          </a:p>
          <a:p>
            <a:pPr marL="171450" indent="-171450">
              <a:buClr>
                <a:schemeClr val="tx1"/>
              </a:buClr>
              <a:buSzPct val="92000"/>
            </a:pPr>
            <a:r>
              <a:rPr lang="lt-LT" sz="1200" b="1" dirty="0" smtClean="0"/>
              <a:t>Reikalingi ištekliai ir jų panaudojimas</a:t>
            </a:r>
          </a:p>
          <a:p>
            <a:pPr marL="171450" indent="-171450">
              <a:buClr>
                <a:schemeClr val="tx1"/>
              </a:buClr>
              <a:buSzPct val="92000"/>
            </a:pPr>
            <a:r>
              <a:rPr lang="lt-LT" sz="1200" b="1" dirty="0" smtClean="0"/>
              <a:t>Pajamos, išlaidos ir veiklos rezultatas</a:t>
            </a:r>
          </a:p>
          <a:p>
            <a:pPr marL="0" indent="0">
              <a:buNone/>
            </a:pPr>
            <a:endParaRPr lang="lt-LT" sz="1200" b="1" dirty="0"/>
          </a:p>
          <a:p>
            <a:pPr marL="0" indent="0">
              <a:buNone/>
            </a:pPr>
            <a:endParaRPr lang="lt-LT" sz="1200" b="1" dirty="0" smtClean="0"/>
          </a:p>
          <a:p>
            <a:pPr marL="171450" indent="-171450">
              <a:buClr>
                <a:srgbClr val="002060"/>
              </a:buClr>
            </a:pP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1808956" y="97854"/>
            <a:ext cx="5059680" cy="9286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4800" dirty="0" smtClean="0"/>
              <a:t>Reklama</a:t>
            </a:r>
            <a:endParaRPr sz="4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58182"/>
              </p:ext>
            </p:extLst>
          </p:nvPr>
        </p:nvGraphicFramePr>
        <p:xfrm>
          <a:off x="717772" y="1392965"/>
          <a:ext cx="7242048" cy="30887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{284E427A-3D55-4303-BF80-6455036E1DE7}</a:tableStyleId>
              </a:tblPr>
              <a:tblGrid>
                <a:gridCol w="181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Reklamos priemonė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Reklamos skaičius per metus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Vieneto</a:t>
                      </a:r>
                      <a:r>
                        <a:rPr lang="lt-LT" baseline="0" dirty="0" smtClean="0"/>
                        <a:t> kaina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sz="1400" u="none" strike="noStrike" cap="none" dirty="0" err="1" smtClean="0">
                          <a:effectLst/>
                          <a:sym typeface="Arial"/>
                        </a:rPr>
                        <a:t>Eur</a:t>
                      </a:r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)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Suma</a:t>
                      </a:r>
                      <a:r>
                        <a:rPr lang="lt-LT" dirty="0" smtClean="0"/>
                        <a:t> (</a:t>
                      </a:r>
                      <a:r>
                        <a:rPr lang="en-US" sz="1400" u="none" strike="noStrike" cap="none" dirty="0" err="1" smtClean="0">
                          <a:effectLst/>
                          <a:sym typeface="Arial"/>
                        </a:rPr>
                        <a:t>Eur</a:t>
                      </a:r>
                      <a:r>
                        <a:rPr lang="lt-LT" sz="1400" u="none" strike="noStrike" cap="none" dirty="0" smtClean="0">
                          <a:effectLst/>
                          <a:sym typeface="Arial"/>
                        </a:rPr>
                        <a:t>)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r>
                        <a:rPr lang="lt-LT" b="1" dirty="0" smtClean="0"/>
                        <a:t>škaba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4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30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120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907">
                <a:tc>
                  <a:txBody>
                    <a:bodyPr/>
                    <a:lstStyle/>
                    <a:p>
                      <a:r>
                        <a:rPr lang="lt-LT" b="1" dirty="0" smtClean="0"/>
                        <a:t>Žiniasklaidos priemonės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–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–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–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907">
                <a:tc>
                  <a:txBody>
                    <a:bodyPr/>
                    <a:lstStyle/>
                    <a:p>
                      <a:r>
                        <a:rPr lang="lt-LT" b="1" dirty="0" smtClean="0"/>
                        <a:t>Lankstinukai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–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–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–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907">
                <a:tc>
                  <a:txBody>
                    <a:bodyPr/>
                    <a:lstStyle/>
                    <a:p>
                      <a:r>
                        <a:rPr lang="lt-LT" b="1" dirty="0" smtClean="0"/>
                        <a:t>Vizitinės kortelės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12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0,5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6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Kitos priemonės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100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100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907">
                <a:tc>
                  <a:txBody>
                    <a:bodyPr/>
                    <a:lstStyle/>
                    <a:p>
                      <a:r>
                        <a:rPr lang="lt-LT" b="1" dirty="0" smtClean="0"/>
                        <a:t>Iš viso: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17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130,5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226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5"/>
          <p:cNvSpPr txBox="1">
            <a:spLocks/>
          </p:cNvSpPr>
          <p:nvPr/>
        </p:nvSpPr>
        <p:spPr>
          <a:xfrm>
            <a:off x="1808956" y="97854"/>
            <a:ext cx="5632140" cy="9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lt-LT" sz="4800" dirty="0" smtClean="0"/>
              <a:t>Įrangos sąnaudos</a:t>
            </a:r>
            <a:endParaRPr lang="lt-LT" sz="4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85120"/>
              </p:ext>
            </p:extLst>
          </p:nvPr>
        </p:nvGraphicFramePr>
        <p:xfrm>
          <a:off x="699997" y="1379712"/>
          <a:ext cx="7242048" cy="33169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{284E427A-3D55-4303-BF80-6455036E1DE7}</a:tableStyleId>
              </a:tblPr>
              <a:tblGrid>
                <a:gridCol w="181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737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Eil. Nr.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Įrenginiai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Kiekis (vnt.)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Kaina (</a:t>
                      </a:r>
                      <a:r>
                        <a:rPr lang="en-US" sz="1400" u="none" strike="noStrike" cap="none" dirty="0" err="1" smtClean="0">
                          <a:effectLst/>
                          <a:sym typeface="Arial"/>
                        </a:rPr>
                        <a:t>Eur</a:t>
                      </a:r>
                      <a:r>
                        <a:rPr lang="lt-LT" sz="1400" u="none" strike="noStrike" cap="none" dirty="0" smtClean="0">
                          <a:effectLst/>
                          <a:sym typeface="Arial"/>
                        </a:rPr>
                        <a:t>)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63"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/>
                        <a:t>1.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dk1"/>
                          </a:solidFill>
                        </a:rPr>
                        <a:t>Kasa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80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35"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/>
                        <a:t>2.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dk1"/>
                          </a:solidFill>
                        </a:rPr>
                        <a:t>Kompiuteris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250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63"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/>
                        <a:t>3.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dk1"/>
                          </a:solidFill>
                        </a:rPr>
                        <a:t>Ofiso</a:t>
                      </a:r>
                      <a:r>
                        <a:rPr lang="lt-LT" baseline="0" dirty="0" smtClean="0">
                          <a:solidFill>
                            <a:schemeClr val="dk1"/>
                          </a:solidFill>
                        </a:rPr>
                        <a:t> baldai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2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330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63"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/>
                        <a:t>4.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dk1"/>
                          </a:solidFill>
                        </a:rPr>
                        <a:t>Mobilus</a:t>
                      </a:r>
                      <a:r>
                        <a:rPr lang="lt-LT" baseline="0" dirty="0" smtClean="0">
                          <a:solidFill>
                            <a:schemeClr val="dk1"/>
                          </a:solidFill>
                        </a:rPr>
                        <a:t> įmonės telefonas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90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737">
                <a:tc>
                  <a:txBody>
                    <a:bodyPr/>
                    <a:lstStyle/>
                    <a:p>
                      <a:pPr algn="ctr"/>
                      <a:r>
                        <a:rPr lang="lt-LT" b="1" dirty="0" smtClean="0">
                          <a:solidFill>
                            <a:schemeClr val="dk1"/>
                          </a:solidFill>
                        </a:rPr>
                        <a:t>5.</a:t>
                      </a:r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dk1"/>
                          </a:solidFill>
                        </a:rPr>
                        <a:t>Prietaisai</a:t>
                      </a:r>
                      <a:r>
                        <a:rPr lang="lt-LT" baseline="0" dirty="0" smtClean="0">
                          <a:solidFill>
                            <a:schemeClr val="dk1"/>
                          </a:solidFill>
                        </a:rPr>
                        <a:t> kompiuterių rinkimui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2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140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63">
                <a:tc>
                  <a:txBody>
                    <a:bodyPr/>
                    <a:lstStyle/>
                    <a:p>
                      <a:pPr algn="ctr"/>
                      <a:endParaRPr lang="lt-L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u="sng" dirty="0" smtClean="0"/>
                        <a:t>IŠ VISO</a:t>
                      </a:r>
                      <a:r>
                        <a:rPr lang="lt-LT" u="none" dirty="0" smtClean="0"/>
                        <a:t>:</a:t>
                      </a:r>
                      <a:endParaRPr lang="lt-LT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1030</a:t>
                      </a:r>
                      <a:endParaRPr lang="lt-L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Google Shape;75;p14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lt-LT" sz="1300" dirty="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4</a:t>
            </a:r>
            <a:endParaRPr lang="en" sz="13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82583"/>
              </p:ext>
            </p:extLst>
          </p:nvPr>
        </p:nvGraphicFramePr>
        <p:xfrm>
          <a:off x="870109" y="1654174"/>
          <a:ext cx="7610475" cy="139145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22095">
                  <a:extLst>
                    <a:ext uri="{9D8B030D-6E8A-4147-A177-3AD203B41FA5}">
                      <a16:colId xmlns:a16="http://schemas.microsoft.com/office/drawing/2014/main" val="2202145373"/>
                    </a:ext>
                  </a:extLst>
                </a:gridCol>
                <a:gridCol w="1522095">
                  <a:extLst>
                    <a:ext uri="{9D8B030D-6E8A-4147-A177-3AD203B41FA5}">
                      <a16:colId xmlns:a16="http://schemas.microsoft.com/office/drawing/2014/main" val="658769842"/>
                    </a:ext>
                  </a:extLst>
                </a:gridCol>
                <a:gridCol w="1522095">
                  <a:extLst>
                    <a:ext uri="{9D8B030D-6E8A-4147-A177-3AD203B41FA5}">
                      <a16:colId xmlns:a16="http://schemas.microsoft.com/office/drawing/2014/main" val="2685044176"/>
                    </a:ext>
                  </a:extLst>
                </a:gridCol>
                <a:gridCol w="1522095">
                  <a:extLst>
                    <a:ext uri="{9D8B030D-6E8A-4147-A177-3AD203B41FA5}">
                      <a16:colId xmlns:a16="http://schemas.microsoft.com/office/drawing/2014/main" val="3551646703"/>
                    </a:ext>
                  </a:extLst>
                </a:gridCol>
                <a:gridCol w="1522095">
                  <a:extLst>
                    <a:ext uri="{9D8B030D-6E8A-4147-A177-3AD203B41FA5}">
                      <a16:colId xmlns:a16="http://schemas.microsoft.com/office/drawing/2014/main" val="823835289"/>
                    </a:ext>
                  </a:extLst>
                </a:gridCol>
              </a:tblGrid>
              <a:tr h="610070">
                <a:tc>
                  <a:txBody>
                    <a:bodyPr/>
                    <a:lstStyle/>
                    <a:p>
                      <a:r>
                        <a:rPr lang="lt-LT" dirty="0" smtClean="0"/>
                        <a:t>Pareigų</a:t>
                      </a:r>
                      <a:r>
                        <a:rPr lang="lt-LT" baseline="0" dirty="0" smtClean="0"/>
                        <a:t> pavadinimas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Skaičius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Pareigų atlygis</a:t>
                      </a:r>
                    </a:p>
                    <a:p>
                      <a:r>
                        <a:rPr lang="lt-LT" dirty="0" smtClean="0"/>
                        <a:t>(</a:t>
                      </a:r>
                      <a:r>
                        <a:rPr lang="en-US" dirty="0" err="1" smtClean="0"/>
                        <a:t>Eur</a:t>
                      </a:r>
                      <a:r>
                        <a:rPr lang="lt-LT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Metinis užmokestis (</a:t>
                      </a:r>
                      <a:r>
                        <a:rPr lang="en-US" dirty="0" err="1" smtClean="0"/>
                        <a:t>Eur</a:t>
                      </a:r>
                      <a:r>
                        <a:rPr lang="lt-LT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Garantinis mokestis metams (</a:t>
                      </a:r>
                      <a:r>
                        <a:rPr lang="en-US" dirty="0" err="1" smtClean="0"/>
                        <a:t>Eur</a:t>
                      </a:r>
                      <a:r>
                        <a:rPr lang="lt-LT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383412"/>
                  </a:ext>
                </a:extLst>
              </a:tr>
              <a:tr h="659932">
                <a:tc>
                  <a:txBody>
                    <a:bodyPr/>
                    <a:lstStyle/>
                    <a:p>
                      <a:r>
                        <a:rPr lang="lt-LT" dirty="0" smtClean="0"/>
                        <a:t>Savininkas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520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6240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12.48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615989"/>
                  </a:ext>
                </a:extLst>
              </a:tr>
            </a:tbl>
          </a:graphicData>
        </a:graphic>
      </p:graphicFrame>
      <p:sp>
        <p:nvSpPr>
          <p:cNvPr id="6" name="Google Shape;80;p15"/>
          <p:cNvSpPr txBox="1">
            <a:spLocks/>
          </p:cNvSpPr>
          <p:nvPr/>
        </p:nvSpPr>
        <p:spPr>
          <a:xfrm>
            <a:off x="1859276" y="423863"/>
            <a:ext cx="5632140" cy="9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lt-LT" sz="4800" dirty="0" smtClean="0"/>
              <a:t>Darbo užmokestis</a:t>
            </a:r>
            <a:endParaRPr lang="lt-LT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522490" y="218659"/>
            <a:ext cx="6098400" cy="4670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Konkurentų analizė</a:t>
            </a:r>
            <a:endParaRPr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83756"/>
              </p:ext>
            </p:extLst>
          </p:nvPr>
        </p:nvGraphicFramePr>
        <p:xfrm>
          <a:off x="1137826" y="995524"/>
          <a:ext cx="6867729" cy="3418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4610229" imgH="2295589" progId="Excel.Sheet.12">
                  <p:embed/>
                </p:oleObj>
              </mc:Choice>
              <mc:Fallback>
                <p:oleObj name="Worksheet" r:id="rId4" imgW="4610229" imgH="22955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7826" y="995524"/>
                        <a:ext cx="6867729" cy="3418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428689" y="6682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Paslaugų kainoraštis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29689"/>
              </p:ext>
            </p:extLst>
          </p:nvPr>
        </p:nvGraphicFramePr>
        <p:xfrm>
          <a:off x="1024099" y="1352550"/>
          <a:ext cx="7214779" cy="301718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39109">
                  <a:extLst>
                    <a:ext uri="{9D8B030D-6E8A-4147-A177-3AD203B41FA5}">
                      <a16:colId xmlns:a16="http://schemas.microsoft.com/office/drawing/2014/main" val="4044223798"/>
                    </a:ext>
                  </a:extLst>
                </a:gridCol>
                <a:gridCol w="3970743">
                  <a:extLst>
                    <a:ext uri="{9D8B030D-6E8A-4147-A177-3AD203B41FA5}">
                      <a16:colId xmlns:a16="http://schemas.microsoft.com/office/drawing/2014/main" val="2720967561"/>
                    </a:ext>
                  </a:extLst>
                </a:gridCol>
                <a:gridCol w="2404927">
                  <a:extLst>
                    <a:ext uri="{9D8B030D-6E8A-4147-A177-3AD203B41FA5}">
                      <a16:colId xmlns:a16="http://schemas.microsoft.com/office/drawing/2014/main" val="3504076420"/>
                    </a:ext>
                  </a:extLst>
                </a:gridCol>
              </a:tblGrid>
              <a:tr h="431027">
                <a:tc>
                  <a:txBody>
                    <a:bodyPr/>
                    <a:lstStyle/>
                    <a:p>
                      <a:r>
                        <a:rPr lang="lt-LT" dirty="0" smtClean="0"/>
                        <a:t>Eil.</a:t>
                      </a:r>
                      <a:r>
                        <a:rPr lang="lt-LT" baseline="0" dirty="0" smtClean="0"/>
                        <a:t> Nr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Paslauga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Kaina (Eur)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745874"/>
                  </a:ext>
                </a:extLst>
              </a:tr>
              <a:tr h="431027">
                <a:tc>
                  <a:txBody>
                    <a:bodyPr/>
                    <a:lstStyle/>
                    <a:p>
                      <a:r>
                        <a:rPr lang="lt-LT" dirty="0" smtClean="0"/>
                        <a:t>1.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Kompiuterio surinkimas iš detalių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15,00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661454"/>
                  </a:ext>
                </a:extLst>
              </a:tr>
              <a:tr h="431027">
                <a:tc>
                  <a:txBody>
                    <a:bodyPr/>
                    <a:lstStyle/>
                    <a:p>
                      <a:r>
                        <a:rPr lang="lt-LT" dirty="0" smtClean="0"/>
                        <a:t>2.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Detalių užsakymas iš tiekėjų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5,00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69798"/>
                  </a:ext>
                </a:extLst>
              </a:tr>
              <a:tr h="431027">
                <a:tc>
                  <a:txBody>
                    <a:bodyPr/>
                    <a:lstStyle/>
                    <a:p>
                      <a:r>
                        <a:rPr lang="lt-LT" dirty="0" smtClean="0"/>
                        <a:t>3.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Kompiuterio taisymas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20,00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19345"/>
                  </a:ext>
                </a:extLst>
              </a:tr>
              <a:tr h="431027">
                <a:tc>
                  <a:txBody>
                    <a:bodyPr/>
                    <a:lstStyle/>
                    <a:p>
                      <a:r>
                        <a:rPr lang="lt-LT" dirty="0" smtClean="0"/>
                        <a:t>4.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„Windows“ OS įrašymas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15,00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654068"/>
                  </a:ext>
                </a:extLst>
              </a:tr>
              <a:tr h="431027">
                <a:tc>
                  <a:txBody>
                    <a:bodyPr/>
                    <a:lstStyle/>
                    <a:p>
                      <a:r>
                        <a:rPr lang="lt-LT" dirty="0" smtClean="0"/>
                        <a:t>5.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Licensijos atnaujinimas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10,00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180831"/>
                  </a:ext>
                </a:extLst>
              </a:tr>
              <a:tr h="431027">
                <a:tc>
                  <a:txBody>
                    <a:bodyPr/>
                    <a:lstStyle/>
                    <a:p>
                      <a:r>
                        <a:rPr lang="lt-LT" dirty="0" smtClean="0"/>
                        <a:t>6.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Programinė įranga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15,00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0597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629" y="2541977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134" y="2027131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143" y="2090718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3434" y="2591805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3434" y="2290281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7626" y="120287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0060" y="2037179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609515" y="3416755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5065032" y="2564061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8939" y="173500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936459" y="3419942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746926" y="2557263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67151" y="3326143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29286" y="3587568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00686" y="3848994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03770" y="2051931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1;p21"/>
          <p:cNvSpPr txBox="1">
            <a:spLocks/>
          </p:cNvSpPr>
          <p:nvPr/>
        </p:nvSpPr>
        <p:spPr>
          <a:xfrm>
            <a:off x="1428689" y="6682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t-LT" sz="3600" b="1" dirty="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Finansavimo šaltiniai</a:t>
            </a:r>
            <a:endParaRPr lang="lt-LT" sz="3600" b="1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028" y="1491831"/>
            <a:ext cx="3726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lt-LT" sz="1800" dirty="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Verslo paskolos tiekėjai: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lt-LT" sz="1800" dirty="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DEBIFO;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lt-LT" sz="1800" dirty="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Credital verslui;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lt-LT" sz="1800" dirty="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FinBeeVerslui;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lt-LT" sz="1800" dirty="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Capitalia;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lt-LT" sz="1800" dirty="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Faktoro;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lt-LT" sz="1800" dirty="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GoSavy;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lt-LT" sz="1800" dirty="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PayRay.</a:t>
            </a:r>
            <a:endParaRPr lang="en-US" sz="18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415437" y="-212035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Pajamos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477078" y="4293706"/>
            <a:ext cx="4114799" cy="23006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t-LT" dirty="0" smtClean="0"/>
              <a:t>Iš viso: 13 tūkst. per metus.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 r="9958"/>
          <a:stretch/>
        </p:blipFill>
        <p:spPr>
          <a:xfrm>
            <a:off x="5772820" y="1722782"/>
            <a:ext cx="2316815" cy="1929293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402236"/>
              </p:ext>
            </p:extLst>
          </p:nvPr>
        </p:nvGraphicFramePr>
        <p:xfrm>
          <a:off x="581025" y="737465"/>
          <a:ext cx="3506788" cy="363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5" imgW="1838443" imgH="2486140" progId="Excel.Sheet.12">
                  <p:embed/>
                </p:oleObj>
              </mc:Choice>
              <mc:Fallback>
                <p:oleObj name="Worksheet" r:id="rId5" imgW="1838443" imgH="24861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025" y="737465"/>
                        <a:ext cx="3506788" cy="363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356</Words>
  <Application>Microsoft Office PowerPoint</Application>
  <PresentationFormat>On-screen Show (16:9)</PresentationFormat>
  <Paragraphs>155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Lexend Deca</vt:lpstr>
      <vt:lpstr>Muli</vt:lpstr>
      <vt:lpstr>Arial</vt:lpstr>
      <vt:lpstr>Muli Light</vt:lpstr>
      <vt:lpstr>Aliena template</vt:lpstr>
      <vt:lpstr>Worksheet</vt:lpstr>
      <vt:lpstr>Microsoft Excel Worksheet</vt:lpstr>
      <vt:lpstr>Verslo planas – elektronikos prekyba ir paslaugos</vt:lpstr>
      <vt:lpstr>Verslo plano struktūra</vt:lpstr>
      <vt:lpstr>Reklama</vt:lpstr>
      <vt:lpstr>PowerPoint Presentation</vt:lpstr>
      <vt:lpstr>PowerPoint Presentation</vt:lpstr>
      <vt:lpstr>Konkurentų analizė</vt:lpstr>
      <vt:lpstr>Paslaugų kainoraštis</vt:lpstr>
      <vt:lpstr>PowerPoint Presentation</vt:lpstr>
      <vt:lpstr>Pajamos</vt:lpstr>
      <vt:lpstr>Išlaidos</vt:lpstr>
      <vt:lpstr>Išvados</vt:lpstr>
      <vt:lpstr>PowerPoint Presentation</vt:lpstr>
      <vt:lpstr>AČIŪ!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Verslo planas – elektronikos prekyba ir paslaugos</dc:title>
  <dc:creator>Augustas Arcišauskis</dc:creator>
  <cp:lastModifiedBy>Augustas Arcišauskis</cp:lastModifiedBy>
  <cp:revision>17</cp:revision>
  <dcterms:modified xsi:type="dcterms:W3CDTF">2020-01-05T16:00:05Z</dcterms:modified>
</cp:coreProperties>
</file>