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4B4"/>
    <a:srgbClr val="EBB4B1"/>
    <a:srgbClr val="76A0CA"/>
    <a:srgbClr val="9380C1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err="1" smtClean="0"/>
              <a:t>Matematikos</a:t>
            </a:r>
            <a:r>
              <a:rPr lang="en-US" dirty="0" smtClean="0"/>
              <a:t> </a:t>
            </a:r>
            <a:r>
              <a:rPr lang="en-US" dirty="0" err="1" smtClean="0"/>
              <a:t>projektas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„</a:t>
            </a:r>
            <a:r>
              <a:rPr lang="en-US" dirty="0" err="1" smtClean="0"/>
              <a:t>Funkcijos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70000"/>
              </a:lnSpc>
            </a:pPr>
            <a:r>
              <a:rPr lang="lt-LT" dirty="0" smtClean="0">
                <a:solidFill>
                  <a:schemeClr val="tx1"/>
                </a:solidFill>
              </a:rPr>
              <a:t>							    </a:t>
            </a:r>
            <a:r>
              <a:rPr lang="en-US" dirty="0" err="1" smtClean="0">
                <a:solidFill>
                  <a:schemeClr val="tx1"/>
                </a:solidFill>
              </a:rPr>
              <a:t>DARb</a:t>
            </a:r>
            <a:r>
              <a:rPr lang="lt-LT" dirty="0" smtClean="0">
                <a:solidFill>
                  <a:schemeClr val="tx1"/>
                </a:solidFill>
              </a:rPr>
              <a:t>ą atliko:				</a:t>
            </a:r>
          </a:p>
          <a:p>
            <a:pPr algn="r">
              <a:lnSpc>
                <a:spcPct val="70000"/>
              </a:lnSpc>
            </a:pPr>
            <a:r>
              <a:rPr lang="lt-LT" dirty="0" smtClean="0">
                <a:solidFill>
                  <a:schemeClr val="tx1"/>
                </a:solidFill>
              </a:rPr>
              <a:t>Augustas arcišauskis </a:t>
            </a:r>
          </a:p>
          <a:p>
            <a:pPr algn="r">
              <a:lnSpc>
                <a:spcPct val="70000"/>
              </a:lnSpc>
            </a:pPr>
            <a:r>
              <a:rPr lang="lt-LT" dirty="0" smtClean="0">
                <a:solidFill>
                  <a:schemeClr val="tx1"/>
                </a:solidFill>
              </a:rPr>
              <a:t>Ignas Grinevičius </a:t>
            </a:r>
          </a:p>
        </p:txBody>
      </p:sp>
    </p:spTree>
    <p:extLst>
      <p:ext uri="{BB962C8B-B14F-4D97-AF65-F5344CB8AC3E}">
        <p14:creationId xmlns:p14="http://schemas.microsoft.com/office/powerpoint/2010/main" val="3341941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9359"/>
            <a:ext cx="12191999" cy="61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8116" y="1687484"/>
                <a:ext cx="3150524" cy="2190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ties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ės funkcijų (y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kx+b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elips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ės funkcijos 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lt-LT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en-US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2  </m:t>
                        </m:r>
                      </m:num>
                      <m:den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lt-LT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t-LT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lt-LT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lt-LT" dirty="0" smtClean="0">
                    <a:solidFill>
                      <a:schemeClr val="bg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6" y="1687484"/>
                <a:ext cx="3150524" cy="2190921"/>
              </a:xfrm>
              <a:prstGeom prst="rect">
                <a:avLst/>
              </a:prstGeom>
              <a:blipFill>
                <a:blip r:embed="rId3"/>
                <a:stretch>
                  <a:fillRect l="-116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9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41"/>
            <a:ext cx="12191999" cy="61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055033" y="1213658"/>
            <a:ext cx="3607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ties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ės funkcijų (y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pskritimo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lt-LT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lt-LT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parabol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ės funkcijos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f(x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kūbinės parabolės funkcijos:</a:t>
            </a:r>
          </a:p>
          <a:p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f(x</a:t>
            </a:r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x+m)</a:t>
            </a:r>
            <a:r>
              <a:rPr lang="lt-LT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+n </a:t>
            </a:r>
            <a:endParaRPr lang="en-US" baseline="30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sinusoidės funkcijos :</a:t>
            </a:r>
            <a:endParaRPr lang="lt-L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f(x)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x</a:t>
            </a:r>
            <a:endParaRPr lang="en-US" baseline="30000" dirty="0">
              <a:solidFill>
                <a:schemeClr val="bg1"/>
              </a:solidFill>
            </a:endParaRPr>
          </a:p>
          <a:p>
            <a:endParaRPr lang="lt-LT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6858000"/>
            <a:ext cx="3324225" cy="409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02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2039"/>
            <a:ext cx="12191998" cy="613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816130" y="4530438"/>
            <a:ext cx="4278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Apskritimo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Elipsės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Lyginės šaknies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Nelyginės šaknies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Parabolė modulyje</a:t>
            </a:r>
          </a:p>
          <a:p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(Visas brėžinys sudarytas iš 90 funkcijų)</a:t>
            </a:r>
          </a:p>
        </p:txBody>
      </p:sp>
    </p:spTree>
    <p:extLst>
      <p:ext uri="{BB962C8B-B14F-4D97-AF65-F5344CB8AC3E}">
        <p14:creationId xmlns:p14="http://schemas.microsoft.com/office/powerpoint/2010/main" val="61779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wwwwwwwwwwwww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3804"/>
            <a:ext cx="12191999" cy="61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38067" y="3489960"/>
                <a:ext cx="4078778" cy="2898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Apskritimo </a:t>
                </a: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funkcija</a:t>
                </a:r>
                <a:endPara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Elips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ės funkcija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Pusapskritimio funkcija:</a:t>
                </a:r>
              </a:p>
              <a:p>
                <a:r>
                  <a:rPr lang="lt-LT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Parabol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ės funkcija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Kosinusoid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 :</a:t>
                </a:r>
              </a:p>
              <a:p>
                <a:r>
                  <a:rPr lang="lt-LT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y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Lygin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ės šaknies funkcija</a:t>
                </a:r>
              </a:p>
              <a:p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(Visas brėžinys sudarytas iš 24 funkcijų)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67" y="3489960"/>
                <a:ext cx="4078778" cy="2898550"/>
              </a:xfrm>
              <a:prstGeom prst="rect">
                <a:avLst/>
              </a:prstGeom>
              <a:blipFill>
                <a:blip r:embed="rId3"/>
                <a:stretch>
                  <a:fillRect l="-1196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22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736"/>
            <a:ext cx="12192001" cy="575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310254" y="4688377"/>
            <a:ext cx="400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Tiesinė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Lyginės šaknies funkcija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Parabolė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Apskritimas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1" y="4291891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5400" dirty="0" smtClean="0">
                <a:solidFill>
                  <a:srgbClr val="5584B4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U</a:t>
            </a:r>
            <a:r>
              <a:rPr lang="lt-LT" sz="5400" dirty="0" smtClean="0">
                <a:solidFill>
                  <a:schemeClr val="accent5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Ž</a:t>
            </a:r>
            <a:r>
              <a:rPr lang="lt-LT" sz="5400" dirty="0" smtClean="0">
                <a:solidFill>
                  <a:schemeClr val="bg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lt-LT" sz="5400" dirty="0" smtClean="0">
                <a:solidFill>
                  <a:schemeClr val="accent2">
                    <a:lumMod val="75000"/>
                  </a:schemeClr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D</a:t>
            </a:r>
            <a:r>
              <a:rPr lang="lt-LT" sz="5400" dirty="0" smtClean="0">
                <a:solidFill>
                  <a:schemeClr val="accent6">
                    <a:lumMod val="50000"/>
                  </a:schemeClr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Ė</a:t>
            </a:r>
            <a:r>
              <a:rPr lang="lt-LT" sz="5400" dirty="0" smtClean="0">
                <a:solidFill>
                  <a:schemeClr val="accent5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M</a:t>
            </a:r>
            <a:r>
              <a:rPr lang="lt-LT" sz="5400" dirty="0" smtClean="0">
                <a:solidFill>
                  <a:srgbClr val="545454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E</a:t>
            </a:r>
            <a:r>
              <a:rPr lang="lt-LT" sz="5400" dirty="0" smtClean="0">
                <a:solidFill>
                  <a:srgbClr val="9380C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S</a:t>
            </a:r>
            <a:r>
              <a:rPr lang="lt-LT" sz="5400" dirty="0" smtClean="0">
                <a:solidFill>
                  <a:srgbClr val="76A0CA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Į</a:t>
            </a:r>
            <a:r>
              <a:rPr lang="en-US" sz="5400" dirty="0" smtClean="0">
                <a:solidFill>
                  <a:srgbClr val="EBB4B1"/>
                </a:solidFill>
                <a:latin typeface="Champagne &amp; Limousines" panose="020B0502020202020204" pitchFamily="34" charset="0"/>
                <a:ea typeface="Champagne &amp; Limousines" panose="020B0502020202020204" pitchFamily="34" charset="0"/>
                <a:cs typeface="Times New Roman" panose="02020603050405020304" pitchFamily="18" charset="0"/>
              </a:rPr>
              <a:t>!</a:t>
            </a:r>
            <a:endParaRPr lang="en-US" sz="5400" dirty="0">
              <a:solidFill>
                <a:srgbClr val="EBB4B1"/>
              </a:solidFill>
              <a:latin typeface="Champagne &amp; Limousines" panose="020B0502020202020204" pitchFamily="34" charset="0"/>
              <a:ea typeface="Champagne &amp; Limousines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33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107" y="611879"/>
            <a:ext cx="9905999" cy="354171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 – taikant bendras teorines žinias apie funkcijas, nubrėžti įvairių funkcijų grafikus, taip pat pasinaudoti funkcine priklausomybe tarp dviejų galimų kintamųjų.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90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t-LT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Teorinis darbo pagrindimas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10396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Funkcija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matematin</a:t>
            </a:r>
            <a:r>
              <a:rPr lang="lt-L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ė taisyklė, kuri kiekvienam apibrėžimo srities aibės elementui priskiria vienintelį elementą kitoje, reikšmių aibėje.</a:t>
            </a:r>
            <a:r>
              <a:rPr lang="lt-LT" sz="2000" dirty="0"/>
              <a:t> </a:t>
            </a:r>
            <a:endParaRPr lang="lt-L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448455" y="2664420"/>
            <a:ext cx="6096000" cy="4092289"/>
            <a:chOff x="-1360718" y="2524408"/>
            <a:chExt cx="6096000" cy="4092289"/>
          </a:xfrm>
        </p:grpSpPr>
        <p:sp>
          <p:nvSpPr>
            <p:cNvPr id="16" name="Rectangle 15"/>
            <p:cNvSpPr/>
            <p:nvPr/>
          </p:nvSpPr>
          <p:spPr>
            <a:xfrm>
              <a:off x="-1360718" y="2524408"/>
              <a:ext cx="6096000" cy="5909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lt-LT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Tiesė</a:t>
              </a:r>
            </a:p>
            <a:p>
              <a:pPr algn="ctr">
                <a:lnSpc>
                  <a:spcPct val="90000"/>
                </a:lnSpc>
              </a:pPr>
              <a:r>
                <a:rPr lang="lt-L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kx+b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1413" y="2819874"/>
              <a:ext cx="1068387" cy="2704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2282" y="3145268"/>
              <a:ext cx="1963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f(x)=2x+3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f(x)=x+3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f(x)=x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f(x)=10-4x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974898" y="3173183"/>
              <a:ext cx="333030" cy="1206434"/>
            </a:xfrm>
            <a:prstGeom prst="leftBrac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942" y="3637900"/>
              <a:ext cx="1029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Pavyzdžiai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25" y="4437460"/>
              <a:ext cx="1940681" cy="193672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705758" y="6247365"/>
              <a:ext cx="278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Grafinis pavaizdavimas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97406" y="2647179"/>
            <a:ext cx="6096000" cy="4115233"/>
            <a:chOff x="2418705" y="2742767"/>
            <a:chExt cx="6096000" cy="4115233"/>
          </a:xfrm>
        </p:grpSpPr>
        <p:sp>
          <p:nvSpPr>
            <p:cNvPr id="24" name="Rectangle 23"/>
            <p:cNvSpPr/>
            <p:nvPr/>
          </p:nvSpPr>
          <p:spPr>
            <a:xfrm>
              <a:off x="3769562" y="2807333"/>
              <a:ext cx="1236213" cy="3029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418705" y="2742767"/>
              <a:ext cx="6096000" cy="4115233"/>
              <a:chOff x="2009169" y="2756266"/>
              <a:chExt cx="6096000" cy="41152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568708" y="2795420"/>
                <a:ext cx="1274589" cy="3029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009169" y="2756266"/>
                <a:ext cx="6096000" cy="4115233"/>
                <a:chOff x="2010127" y="2751308"/>
                <a:chExt cx="6096000" cy="411523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010127" y="2775457"/>
                  <a:ext cx="6096000" cy="4091084"/>
                  <a:chOff x="-1252645" y="2642914"/>
                  <a:chExt cx="6096000" cy="409108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-1252645" y="2642914"/>
                    <a:ext cx="6096000" cy="341632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lt-LT" b="1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Parabolė</a:t>
                    </a:r>
                    <a:endParaRPr lang="lt-LT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022498" y="3054837"/>
                    <a:ext cx="1689574" cy="28355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400678" y="3377229"/>
                    <a:ext cx="196304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f(x)=2x</a:t>
                    </a:r>
                    <a:r>
                      <a:rPr lang="en-US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-4x+3</a:t>
                    </a:r>
                    <a:endParaRPr lang="en-US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f(x)=2x</a:t>
                    </a:r>
                    <a:r>
                      <a:rPr lang="en-US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-4x</a:t>
                    </a:r>
                    <a:endParaRPr lang="en-US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f(x)=2x</a:t>
                    </a:r>
                    <a:r>
                      <a:rPr lang="en-US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f(x)=(x-3)(x+4)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Left Brace 8"/>
                  <p:cNvSpPr/>
                  <p:nvPr/>
                </p:nvSpPr>
                <p:spPr>
                  <a:xfrm>
                    <a:off x="1234163" y="3395402"/>
                    <a:ext cx="333030" cy="1206434"/>
                  </a:xfrm>
                  <a:prstGeom prst="leftBrace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67862" y="3838893"/>
                    <a:ext cx="10296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lt-LT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Pavyzdžiai</a:t>
                    </a:r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90159" y="6364666"/>
                    <a:ext cx="27828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lt-L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Grafinis pavaizdavimas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274098" y="3144917"/>
                      <a:ext cx="23769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14:m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a14:m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bx+c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4098" y="3144917"/>
                      <a:ext cx="237691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51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/>
                <p:cNvSpPr txBox="1"/>
                <p:nvPr/>
              </p:nvSpPr>
              <p:spPr>
                <a:xfrm>
                  <a:off x="3357292" y="2756819"/>
                  <a:ext cx="1776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a(x-x</a:t>
                  </a:r>
                  <a:r>
                    <a:rPr lang="en-US" sz="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)(x-x</a:t>
                  </a:r>
                  <a:r>
                    <a:rPr lang="en-US" sz="9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US" sz="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650102" y="2751308"/>
                  <a:ext cx="1274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a(x-m)</a:t>
                  </a:r>
                  <a:r>
                    <a:rPr lang="en-US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+n</a:t>
                  </a:r>
                  <a:endPara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8709" y="4800665"/>
                  <a:ext cx="2504770" cy="1700523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</p:grpSp>
      </p:grpSp>
      <p:grpSp>
        <p:nvGrpSpPr>
          <p:cNvPr id="44" name="Group 43"/>
          <p:cNvGrpSpPr/>
          <p:nvPr/>
        </p:nvGrpSpPr>
        <p:grpSpPr>
          <a:xfrm>
            <a:off x="6743578" y="2379005"/>
            <a:ext cx="6096000" cy="4430721"/>
            <a:chOff x="6010213" y="2435820"/>
            <a:chExt cx="6096000" cy="4430721"/>
          </a:xfrm>
        </p:grpSpPr>
        <p:grpSp>
          <p:nvGrpSpPr>
            <p:cNvPr id="43" name="Group 42"/>
            <p:cNvGrpSpPr/>
            <p:nvPr/>
          </p:nvGrpSpPr>
          <p:grpSpPr>
            <a:xfrm>
              <a:off x="6010213" y="2435820"/>
              <a:ext cx="6096000" cy="4430721"/>
              <a:chOff x="5986016" y="2435820"/>
              <a:chExt cx="6096000" cy="443072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986016" y="2435820"/>
                <a:ext cx="6096000" cy="4430721"/>
                <a:chOff x="-1428171" y="2185976"/>
                <a:chExt cx="6096000" cy="44307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-1428171" y="2185976"/>
                  <a:ext cx="6096000" cy="59093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b="1" u="sng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Hiperbol</a:t>
                  </a:r>
                  <a:r>
                    <a:rPr lang="lt-LT" b="1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ė</a:t>
                  </a:r>
                </a:p>
                <a:p>
                  <a:pPr algn="ctr">
                    <a:lnSpc>
                      <a:spcPct val="90000"/>
                    </a:lnSpc>
                  </a:pPr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74898" y="2542566"/>
                  <a:ext cx="1587255" cy="49854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092282" y="3145268"/>
                  <a:ext cx="1963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eft Brace 32"/>
                <p:cNvSpPr/>
                <p:nvPr/>
              </p:nvSpPr>
              <p:spPr>
                <a:xfrm>
                  <a:off x="974898" y="3173183"/>
                  <a:ext cx="333030" cy="1206434"/>
                </a:xfrm>
                <a:prstGeom prst="leftBrac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0942" y="3637900"/>
                  <a:ext cx="10296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lt-LT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Pavyzdžiai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05758" y="6247365"/>
                  <a:ext cx="2782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lt-LT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Grafinis pavaizdavimas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8442041" y="2867369"/>
                <a:ext cx="1487960" cy="1633986"/>
                <a:chOff x="8399811" y="2825617"/>
                <a:chExt cx="1487960" cy="16339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428253" y="2825617"/>
                      <a:ext cx="1446165" cy="3706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lt-L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oMath>
                      </a14:m>
                      <a:r>
                        <a:rPr lang="lt-LT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8253" y="2825617"/>
                      <a:ext cx="1446165" cy="37061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7595" t="-13115" r="-8861" b="-21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8399811" y="3346642"/>
                      <a:ext cx="1115767" cy="5186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lt-LT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lt-LT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lt-LT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t-LT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lt-LT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99811" y="3346642"/>
                      <a:ext cx="1115767" cy="51860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549700" y="4066482"/>
                      <a:ext cx="1338071" cy="3931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lt-LT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lt-LT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lt-LT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t-LT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lt-LT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lt-LT" b="0" i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oMath>
                      </a14:m>
                      <a:r>
                        <a:rPr lang="lt-LT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9700" y="4066482"/>
                      <a:ext cx="1338071" cy="3931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393" t="-6250" r="-6393" b="-203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11" y="4688446"/>
              <a:ext cx="1807597" cy="17871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06250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ė 12"/>
          <p:cNvGrpSpPr/>
          <p:nvPr/>
        </p:nvGrpSpPr>
        <p:grpSpPr>
          <a:xfrm>
            <a:off x="-602526" y="1297450"/>
            <a:ext cx="6096000" cy="4098440"/>
            <a:chOff x="-547917" y="1245942"/>
            <a:chExt cx="6096000" cy="4098440"/>
          </a:xfrm>
        </p:grpSpPr>
        <p:grpSp>
          <p:nvGrpSpPr>
            <p:cNvPr id="4" name="Group 14"/>
            <p:cNvGrpSpPr/>
            <p:nvPr/>
          </p:nvGrpSpPr>
          <p:grpSpPr>
            <a:xfrm>
              <a:off x="-547917" y="1245942"/>
              <a:ext cx="6096000" cy="4098440"/>
              <a:chOff x="-1360718" y="2524408"/>
              <a:chExt cx="6096000" cy="4098440"/>
            </a:xfrm>
          </p:grpSpPr>
          <p:sp>
            <p:nvSpPr>
              <p:cNvPr id="5" name="Rectangle 15"/>
              <p:cNvSpPr/>
              <p:nvPr/>
            </p:nvSpPr>
            <p:spPr>
              <a:xfrm>
                <a:off x="-1360718" y="2524408"/>
                <a:ext cx="6096000" cy="5909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lt-LT" b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ūbinė</a:t>
                </a:r>
                <a:r>
                  <a:rPr lang="lt-LT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parabolė</a:t>
                </a:r>
                <a:endParaRPr lang="lt-LT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lt-L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lt-LT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x+m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lt-LT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+n</a:t>
                </a:r>
                <a:endParaRPr lang="en-US" baseline="30000" dirty="0"/>
              </a:p>
            </p:txBody>
          </p:sp>
          <p:sp>
            <p:nvSpPr>
              <p:cNvPr id="6" name="Rectangle 16"/>
              <p:cNvSpPr/>
              <p:nvPr/>
            </p:nvSpPr>
            <p:spPr>
              <a:xfrm>
                <a:off x="880525" y="2819874"/>
                <a:ext cx="1573576" cy="2704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360" y="3296357"/>
                <a:ext cx="19630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lt-LT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(x-3)</a:t>
                </a:r>
                <a:r>
                  <a:rPr lang="lt-LT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en-US" baseline="30000" dirty="0" smtClean="0"/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2(x-3)</a:t>
                </a:r>
                <a:r>
                  <a:rPr lang="lt-LT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+4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eft Brace 18"/>
              <p:cNvSpPr/>
              <p:nvPr/>
            </p:nvSpPr>
            <p:spPr>
              <a:xfrm>
                <a:off x="974898" y="3173183"/>
                <a:ext cx="333030" cy="1206434"/>
              </a:xfrm>
              <a:prstGeom prst="leftBrac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0942" y="3637900"/>
                <a:ext cx="10296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Pavyzdžiai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9256" y="6253516"/>
                <a:ext cx="278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Grafinis pavaizdavimas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" name="Paveikslėlis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326" y="3158994"/>
              <a:ext cx="1847361" cy="18306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5" name="Grupė 24"/>
          <p:cNvGrpSpPr/>
          <p:nvPr/>
        </p:nvGrpSpPr>
        <p:grpSpPr>
          <a:xfrm>
            <a:off x="2940215" y="1298238"/>
            <a:ext cx="6096000" cy="4098440"/>
            <a:chOff x="2667428" y="1287506"/>
            <a:chExt cx="6096000" cy="4098440"/>
          </a:xfrm>
        </p:grpSpPr>
        <p:grpSp>
          <p:nvGrpSpPr>
            <p:cNvPr id="15" name="Group 14"/>
            <p:cNvGrpSpPr/>
            <p:nvPr/>
          </p:nvGrpSpPr>
          <p:grpSpPr>
            <a:xfrm>
              <a:off x="2667428" y="1287506"/>
              <a:ext cx="6096000" cy="4098440"/>
              <a:chOff x="-1360718" y="2524408"/>
              <a:chExt cx="6096000" cy="40984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5"/>
                  <p:cNvSpPr/>
                  <p:nvPr/>
                </p:nvSpPr>
                <p:spPr>
                  <a:xfrm>
                    <a:off x="-1360718" y="2524408"/>
                    <a:ext cx="6096000" cy="609526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b="1" u="sng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Lygin</a:t>
                    </a:r>
                    <a:r>
                      <a:rPr lang="lt-LT" b="1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ės šaknies grafikas</a:t>
                    </a:r>
                    <a:endParaRPr lang="lt-LT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lt-LT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</a:t>
                    </a: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</a:t>
                    </a:r>
                    <a14:m>
                      <m:oMath xmlns:m="http://schemas.openxmlformats.org/officeDocument/2006/math">
                        <m:r>
                          <a:rPr lang="lt-L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lt-L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t-L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lt-L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lt-L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rad>
                        <m:r>
                          <a:rPr lang="lt-L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lt-L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a14:m>
                    <a:endParaRPr lang="en-US" baseline="30000" dirty="0"/>
                  </a:p>
                </p:txBody>
              </p:sp>
            </mc:Choice>
            <mc:Fallback xmlns="">
              <p:sp>
                <p:nvSpPr>
                  <p:cNvPr id="17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60718" y="2524408"/>
                    <a:ext cx="6096000" cy="6095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00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lt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tangle 16"/>
              <p:cNvSpPr/>
              <p:nvPr/>
            </p:nvSpPr>
            <p:spPr>
              <a:xfrm>
                <a:off x="569221" y="2814750"/>
                <a:ext cx="2236122" cy="2704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110360" y="3154588"/>
                    <a:ext cx="1963048" cy="1224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oMath>
                    </a14:m>
                    <a:endParaRPr lang="lt-LT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oMath>
                    </a14:m>
                    <a:r>
                      <a:rPr lang="lt-L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+5</a:t>
                    </a:r>
                  </a:p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</a:t>
                    </a:r>
                    <a:r>
                      <a:rPr lang="lt-L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5-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oMath>
                    </a14:m>
                    <a:endParaRPr lang="lt-LT" baseline="30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f(x)=</a:t>
                    </a:r>
                    <a14:m>
                      <m:oMath xmlns:m="http://schemas.openxmlformats.org/officeDocument/2006/math">
                        <m:r>
                          <a:rPr lang="lt-L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lt-L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e>
                        </m:rad>
                        <m:r>
                          <a:rPr lang="lt-L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oMath>
                    </a14:m>
                    <a:endParaRPr lang="en-US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360" y="3154588"/>
                    <a:ext cx="1963048" cy="12247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95" t="-1990" b="-7960"/>
                    </a:stretch>
                  </a:blipFill>
                </p:spPr>
                <p:txBody>
                  <a:bodyPr/>
                  <a:lstStyle/>
                  <a:p>
                    <a:r>
                      <a:rPr lang="lt-L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Left Brace 18"/>
              <p:cNvSpPr/>
              <p:nvPr/>
            </p:nvSpPr>
            <p:spPr>
              <a:xfrm>
                <a:off x="974898" y="3173183"/>
                <a:ext cx="333030" cy="1206434"/>
              </a:xfrm>
              <a:prstGeom prst="leftBrac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0942" y="3637900"/>
                <a:ext cx="10296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Pavyzdžiai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9256" y="6253516"/>
                <a:ext cx="278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t-L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Grafinis pavaizdavimas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3" name="Paveikslėlis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366" y="3297347"/>
              <a:ext cx="2626393" cy="17364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Stačiakampis 23"/>
                <p:cNvSpPr/>
                <p:nvPr/>
              </p:nvSpPr>
              <p:spPr>
                <a:xfrm>
                  <a:off x="6121563" y="3796135"/>
                  <a:ext cx="711926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dirty="0" smtClean="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lt-L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lt-L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</m:oMath>
                  </a14:m>
                  <a:endParaRPr lang="lt-LT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Stačiakampis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1563" y="3796135"/>
                  <a:ext cx="711926" cy="372410"/>
                </a:xfrm>
                <a:prstGeom prst="rect">
                  <a:avLst/>
                </a:prstGeom>
                <a:blipFill>
                  <a:blip r:embed="rId6"/>
                  <a:stretch>
                    <a:fillRect l="-7692" t="-8065" b="-22581"/>
                  </a:stretch>
                </a:blipFill>
              </p:spPr>
              <p:txBody>
                <a:bodyPr/>
                <a:lstStyle/>
                <a:p>
                  <a:r>
                    <a:rPr lang="lt-L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ė 37"/>
          <p:cNvGrpSpPr/>
          <p:nvPr/>
        </p:nvGrpSpPr>
        <p:grpSpPr>
          <a:xfrm>
            <a:off x="6623974" y="1296601"/>
            <a:ext cx="6096000" cy="4098710"/>
            <a:chOff x="6082330" y="1296601"/>
            <a:chExt cx="6096000" cy="4098710"/>
          </a:xfrm>
        </p:grpSpPr>
        <p:grpSp>
          <p:nvGrpSpPr>
            <p:cNvPr id="37" name="Grupė 36"/>
            <p:cNvGrpSpPr/>
            <p:nvPr/>
          </p:nvGrpSpPr>
          <p:grpSpPr>
            <a:xfrm>
              <a:off x="6082330" y="1296601"/>
              <a:ext cx="6096000" cy="4098710"/>
              <a:chOff x="6108468" y="1296331"/>
              <a:chExt cx="6096000" cy="4098710"/>
            </a:xfrm>
          </p:grpSpPr>
          <p:grpSp>
            <p:nvGrpSpPr>
              <p:cNvPr id="27" name="Group 14"/>
              <p:cNvGrpSpPr/>
              <p:nvPr/>
            </p:nvGrpSpPr>
            <p:grpSpPr>
              <a:xfrm>
                <a:off x="6108468" y="1296331"/>
                <a:ext cx="6096000" cy="4098710"/>
                <a:chOff x="-1334580" y="2524138"/>
                <a:chExt cx="6096000" cy="40987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15"/>
                    <p:cNvSpPr/>
                    <p:nvPr/>
                  </p:nvSpPr>
                  <p:spPr>
                    <a:xfrm>
                      <a:off x="-1334580" y="2524138"/>
                      <a:ext cx="6096000" cy="604589"/>
                    </a:xfrm>
                    <a:prstGeom prst="rect">
                      <a:avLst/>
                    </a:prstGeom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lt-LT" b="1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ūbinė</a:t>
                      </a:r>
                      <a:r>
                        <a:rPr lang="lt-LT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šaknis</a:t>
                      </a:r>
                      <a:endParaRPr lang="lt-LT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lt-L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14:m>
                        <m:oMath xmlns:m="http://schemas.openxmlformats.org/officeDocument/2006/math">
                          <m:r>
                            <a:rPr lang="lt-L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ad>
                            <m:radPr>
                              <m:ctrlP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rad>
                          <m:r>
                            <a:rPr lang="lt-L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oMath>
                      </a14:m>
                      <a:endParaRPr lang="en-US" baseline="30000" dirty="0"/>
                    </a:p>
                  </p:txBody>
                </p:sp>
              </mc:Choice>
              <mc:Fallback xmlns="">
                <p:sp>
                  <p:nvSpPr>
                    <p:cNvPr id="29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334580" y="2524138"/>
                      <a:ext cx="6096000" cy="6045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101" b="-141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t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Rectangle 16"/>
                <p:cNvSpPr/>
                <p:nvPr/>
              </p:nvSpPr>
              <p:spPr>
                <a:xfrm>
                  <a:off x="769926" y="2819874"/>
                  <a:ext cx="1886989" cy="27045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110360" y="3296357"/>
                      <a:ext cx="1963048" cy="9684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</a:t>
                      </a:r>
                      <a14:m>
                        <m:oMath xmlns:m="http://schemas.openxmlformats.org/officeDocument/2006/math">
                          <m:rad>
                            <m:ra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oMath>
                      </a14:m>
                      <a:endParaRPr lang="lt-L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</a:t>
                      </a:r>
                      <a14:m>
                        <m:oMath xmlns:m="http://schemas.openxmlformats.org/officeDocument/2006/math">
                          <m:rad>
                            <m:ra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lt-LT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oMath>
                      </a14:m>
                      <a:endParaRPr lang="en-US" baseline="30000" dirty="0" smtClean="0"/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</a:t>
                      </a:r>
                      <a:r>
                        <a:rPr lang="lt-LT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14:m>
                        <m:oMath xmlns:m="http://schemas.openxmlformats.org/officeDocument/2006/math">
                          <m:rad>
                            <m:radPr>
                              <m:ctrlPr>
                                <a:rPr lang="lt-LT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a:rPr lang="lt-LT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lt-L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rad>
                          <m:r>
                            <a:rPr lang="lt-LT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oMath>
                      </a14:m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0360" y="3296357"/>
                      <a:ext cx="1963048" cy="96840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795" t="-2516" b="-8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t-L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Left Brace 18"/>
                <p:cNvSpPr/>
                <p:nvPr/>
              </p:nvSpPr>
              <p:spPr>
                <a:xfrm>
                  <a:off x="974898" y="3173183"/>
                  <a:ext cx="333030" cy="1206434"/>
                </a:xfrm>
                <a:prstGeom prst="leftBrace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90942" y="3637900"/>
                  <a:ext cx="10296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lt-LT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Pavyzdžiai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39256" y="6253516"/>
                  <a:ext cx="2782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lt-LT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Grafinis pavaizdavimas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5" name="Paveikslėlis 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6329" y="3191058"/>
                <a:ext cx="1971537" cy="189345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270684" y="3530608"/>
                  <a:ext cx="997182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lt-LT" dirty="0" smtClean="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lt-LT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rad>
                    </m:oMath>
                  </a14:m>
                  <a:endParaRPr lang="lt-LT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684" y="3530608"/>
                  <a:ext cx="997182" cy="372410"/>
                </a:xfrm>
                <a:prstGeom prst="rect">
                  <a:avLst/>
                </a:prstGeom>
                <a:blipFill>
                  <a:blip r:embed="rId10"/>
                  <a:stretch>
                    <a:fillRect l="-5521" t="-8197" b="-24590"/>
                  </a:stretch>
                </a:blipFill>
              </p:spPr>
              <p:txBody>
                <a:bodyPr/>
                <a:lstStyle/>
                <a:p>
                  <a:r>
                    <a:rPr lang="lt-L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138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549"/>
            <a:ext cx="12192000" cy="5956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088283" y="1504605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lt-LT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tiesės funkcijų (y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41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4"/>
            <a:ext cx="12192000" cy="5943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971905" y="1421476"/>
            <a:ext cx="36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ties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ės funkcijų (y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72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518"/>
            <a:ext cx="12191999" cy="574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335511" y="1727756"/>
            <a:ext cx="317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ties</a:t>
            </a: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ės funkcijų (y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00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518"/>
            <a:ext cx="12191999" cy="574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9774" y="1657927"/>
                <a:ext cx="2734887" cy="140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apskritim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funkcijos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</a:t>
                </a:r>
                <a:r>
                  <a:rPr lang="lt-LT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+y</a:t>
                </a:r>
                <a:r>
                  <a:rPr lang="lt-LT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</a:t>
                </a:r>
                <a:r>
                  <a:rPr lang="en-US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šaknies funkcijos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lt-LT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lt-L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lt-L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rad>
                    <m:r>
                      <a:rPr lang="lt-L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lt-L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aseline="30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74" y="1657927"/>
                <a:ext cx="2734887" cy="1400192"/>
              </a:xfrm>
              <a:prstGeom prst="rect">
                <a:avLst/>
              </a:prstGeom>
              <a:blipFill>
                <a:blip r:embed="rId3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07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" y="299053"/>
            <a:ext cx="12188279" cy="6132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656023" y="1912422"/>
            <a:ext cx="377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tiesės funkcijų (y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58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347</TotalTime>
  <Words>327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Champagne &amp; Limousines</vt:lpstr>
      <vt:lpstr>Times New Roman</vt:lpstr>
      <vt:lpstr>Trebuchet MS</vt:lpstr>
      <vt:lpstr>Tw Cen MT</vt:lpstr>
      <vt:lpstr>Circuit</vt:lpstr>
      <vt:lpstr>Matematikos projektas „Funkcijos“</vt:lpstr>
      <vt:lpstr>PowerPoint Presentation</vt:lpstr>
      <vt:lpstr>Teorinis darbo pagrindimas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wwwwwwwwwwwww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Matematikos projektas „Funkcijos“</dc:title>
  <dc:creator>Augustas Arcišauskis</dc:creator>
  <cp:lastModifiedBy>Augustas Arcišauskis</cp:lastModifiedBy>
  <cp:revision>34</cp:revision>
  <dcterms:created xsi:type="dcterms:W3CDTF">2019-03-20T19:16:43Z</dcterms:created>
  <dcterms:modified xsi:type="dcterms:W3CDTF">2019-03-21T18:41:15Z</dcterms:modified>
</cp:coreProperties>
</file>