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DE7"/>
    <a:srgbClr val="1E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5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43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67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3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52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249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2">
                <a:lumMod val="75000"/>
              </a:schemeClr>
            </a:gs>
            <a:gs pos="0">
              <a:schemeClr val="accent2"/>
            </a:gs>
            <a:gs pos="58000">
              <a:schemeClr val="accent2">
                <a:lumMod val="50000"/>
              </a:schemeClr>
            </a:gs>
            <a:gs pos="82000">
              <a:schemeClr val="accent2">
                <a:lumMod val="92000"/>
                <a:lumOff val="8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F84F-3579-41C0-A41F-F7F706310635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3A12A3-6FFA-498D-B307-6058D994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fessional_life_of_George_W._Bush" TargetMode="External"/><Relationship Id="rId2" Type="http://schemas.openxmlformats.org/officeDocument/2006/relationships/hyperlink" Target="https://www.biography.com/us-president/george-w-bu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howhatwhy.org/2011/10/24/the-texas-rangersand-how-they-made-george-bush-presidential/" TargetMode="External"/><Relationship Id="rId4" Type="http://schemas.openxmlformats.org/officeDocument/2006/relationships/hyperlink" Target="https://millercenter.org/president/gwbush/life-before-the-presidenc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2">
                <a:lumMod val="75000"/>
              </a:schemeClr>
            </a:gs>
            <a:gs pos="0">
              <a:schemeClr val="accent2"/>
            </a:gs>
            <a:gs pos="58000">
              <a:schemeClr val="accent2">
                <a:lumMod val="50000"/>
              </a:schemeClr>
            </a:gs>
            <a:gs pos="82000">
              <a:schemeClr val="accent2">
                <a:lumMod val="92000"/>
                <a:lumOff val="8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080" y="-761379"/>
            <a:ext cx="8743105" cy="4045027"/>
          </a:xfrm>
          <a:noFill/>
        </p:spPr>
        <p:txBody>
          <a:bodyPr anchor="ctr"/>
          <a:lstStyle/>
          <a:p>
            <a:pPr algn="ctr"/>
            <a:r>
              <a:rPr lang="en-US" sz="70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George </a:t>
            </a:r>
            <a:r>
              <a:rPr lang="lt-LT" sz="70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B</a:t>
            </a:r>
            <a:r>
              <a:rPr lang="en-US" sz="7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ush</a:t>
            </a:r>
            <a:r>
              <a:rPr lang="lt-LT" sz="70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 Jr</a:t>
            </a:r>
            <a:endParaRPr lang="en-US" sz="7000" dirty="0">
              <a:solidFill>
                <a:schemeClr val="bg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3631" y="5513795"/>
            <a:ext cx="7077624" cy="1036296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Presentation made by: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Augustas Arci</a:t>
            </a:r>
            <a:r>
              <a:rPr lang="lt-LT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šauskis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47" y="1895302"/>
            <a:ext cx="2451391" cy="3241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694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1"/>
            <a:ext cx="8596668" cy="2515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 sources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u="sng" dirty="0">
              <a:solidFill>
                <a:srgbClr val="3FCDE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1851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FCDE7"/>
                </a:solidFill>
                <a:hlinkClick r:id="rId2"/>
              </a:rPr>
              <a:t>https://www.biography.com/us-president/george-w-bush</a:t>
            </a:r>
            <a:r>
              <a:rPr lang="en-US" dirty="0" smtClean="0">
                <a:solidFill>
                  <a:srgbClr val="3FCDE7"/>
                </a:solidFill>
              </a:rPr>
              <a:t>		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3FCDE7"/>
                </a:solidFill>
                <a:hlinkClick r:id="rId3"/>
              </a:rPr>
              <a:t>https://en.wikipedia.org/wiki/Professional_life_of_George_W._Bush</a:t>
            </a:r>
            <a:r>
              <a:rPr lang="en-US" u="sng" dirty="0" smtClean="0">
                <a:solidFill>
                  <a:srgbClr val="3FCDE7"/>
                </a:solidFill>
              </a:rPr>
              <a:t/>
            </a:r>
            <a:br>
              <a:rPr lang="en-US" u="sng" dirty="0" smtClean="0">
                <a:solidFill>
                  <a:srgbClr val="3FCDE7"/>
                </a:solidFill>
              </a:rPr>
            </a:br>
            <a:r>
              <a:rPr lang="en-US" dirty="0" smtClean="0">
                <a:solidFill>
                  <a:srgbClr val="3FCDE7"/>
                </a:solidFill>
                <a:hlinkClick r:id="rId4"/>
              </a:rPr>
              <a:t>https://millercenter.org/president/gwbush/life-before-the-presidency</a:t>
            </a:r>
            <a:endParaRPr lang="en-US" dirty="0" smtClean="0">
              <a:solidFill>
                <a:srgbClr val="3FCDE7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3FCDE7"/>
                </a:solidFill>
                <a:hlinkClick r:id="rId5"/>
              </a:rPr>
              <a:t>https://whowhatwhy.org/2011/10/24/the-texas-rangersand-how-they-made-george-bush-presidential</a:t>
            </a:r>
            <a:r>
              <a:rPr lang="en-US" u="sng" dirty="0" smtClean="0">
                <a:solidFill>
                  <a:srgbClr val="3FCDE7"/>
                </a:solidFill>
                <a:hlinkClick r:id="rId5"/>
              </a:rPr>
              <a:t>/</a:t>
            </a:r>
            <a:endParaRPr lang="en-US" u="sng" dirty="0" smtClean="0">
              <a:solidFill>
                <a:srgbClr val="3FCDE7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3FCDE7"/>
                </a:solidFill>
              </a:rPr>
              <a:t>https://www.khanacademy.org/humanities/us-history/modern-us/us-after-2000/a/george-w-bush-as-president</a:t>
            </a:r>
            <a:endParaRPr lang="en-US" u="sng" dirty="0" smtClean="0">
              <a:solidFill>
                <a:srgbClr val="3FC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0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19" y="758546"/>
            <a:ext cx="8596668" cy="1265383"/>
          </a:xfrm>
        </p:spPr>
        <p:txBody>
          <a:bodyPr/>
          <a:lstStyle/>
          <a:p>
            <a:pPr algn="ctr"/>
            <a:r>
              <a:rPr lang="lt-LT" dirty="0" smtClean="0">
                <a:solidFill>
                  <a:schemeClr val="bg1"/>
                </a:solidFill>
              </a:rPr>
              <a:t>Early life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86516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George Walker Bush was born on July 6, 1946, in New Haven, </a:t>
            </a:r>
            <a:r>
              <a:rPr lang="en-US" dirty="0" smtClean="0">
                <a:solidFill>
                  <a:schemeClr val="bg1"/>
                </a:solidFill>
              </a:rPr>
              <a:t>Connecticut</a:t>
            </a:r>
            <a:r>
              <a:rPr lang="lt-LT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He was the first child of George Herbert 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lt-LT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Bush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his wife, Barbara </a:t>
            </a:r>
            <a:r>
              <a:rPr lang="en-US" dirty="0" smtClean="0">
                <a:solidFill>
                  <a:schemeClr val="bg1"/>
                </a:solidFill>
              </a:rPr>
              <a:t>Pierce</a:t>
            </a:r>
            <a:r>
              <a:rPr lang="lt-LT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He was raised in Midland and Houston, Texas, with four siblings, Jeb, Neil, Marvin and Dorothy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lt-LT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His interests include oil painting, golf, bicycling and baseball.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26" y="3526721"/>
            <a:ext cx="1989253" cy="29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>
                <a:solidFill>
                  <a:schemeClr val="bg1"/>
                </a:solidFill>
              </a:rPr>
              <a:t>School life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0339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Young George spent most of his childhood in Midland, attending school there until the </a:t>
            </a:r>
            <a:r>
              <a:rPr lang="lt-LT" dirty="0" smtClean="0">
                <a:solidFill>
                  <a:schemeClr val="bg1"/>
                </a:solidFill>
              </a:rPr>
              <a:t>7th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lt-LT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family moved to Houston in 1961, and George W. Bush was sent to Phillips Academy in </a:t>
            </a:r>
            <a:r>
              <a:rPr lang="en-US" dirty="0" smtClean="0">
                <a:solidFill>
                  <a:schemeClr val="bg1"/>
                </a:solidFill>
              </a:rPr>
              <a:t>Andover</a:t>
            </a:r>
            <a:r>
              <a:rPr lang="lt-LT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he was an all-around athlete, playing baseball, basketball and football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lt-LT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He was a fair student and had a reputation for being an occasional troublemaker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lt-LT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Despite this, family connections helped him </a:t>
            </a:r>
            <a:r>
              <a:rPr lang="en-US" dirty="0" smtClean="0">
                <a:solidFill>
                  <a:schemeClr val="bg1"/>
                </a:solidFill>
              </a:rPr>
              <a:t>to enter </a:t>
            </a:r>
            <a:r>
              <a:rPr lang="en-US" dirty="0">
                <a:solidFill>
                  <a:schemeClr val="bg1"/>
                </a:solidFill>
              </a:rPr>
              <a:t>Yale University in 1964.</a:t>
            </a:r>
          </a:p>
          <a:p>
            <a:pPr marL="0" indent="0">
              <a:buNone/>
            </a:pPr>
            <a:r>
              <a:rPr lang="lt-LT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86" y="3564145"/>
            <a:ext cx="2155767" cy="29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8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>
                <a:solidFill>
                  <a:schemeClr val="bg1"/>
                </a:solidFill>
              </a:rPr>
              <a:t>Studies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35288"/>
            <a:ext cx="8596668" cy="3880773"/>
          </a:xfrm>
        </p:spPr>
        <p:txBody>
          <a:bodyPr/>
          <a:lstStyle/>
          <a:p>
            <a:pPr algn="just"/>
            <a:r>
              <a:rPr lang="lt-LT" dirty="0" smtClean="0">
                <a:solidFill>
                  <a:schemeClr val="bg1"/>
                </a:solidFill>
              </a:rPr>
              <a:t>Attended Yale University (1964–1968), graduating with Bachelor of Arts degree in history;</a:t>
            </a:r>
          </a:p>
          <a:p>
            <a:pPr marL="0" indent="0" algn="just">
              <a:buNone/>
            </a:pPr>
            <a:endParaRPr lang="lt-LT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In May 1968, Bush was commissioned into the Texas Air National Guard</a:t>
            </a:r>
            <a:r>
              <a:rPr lang="lt-LT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He was honorably </a:t>
            </a:r>
            <a:r>
              <a:rPr lang="en-US" dirty="0" err="1">
                <a:solidFill>
                  <a:schemeClr val="bg1"/>
                </a:solidFill>
              </a:rPr>
              <a:t>discharg</a:t>
            </a:r>
            <a:r>
              <a:rPr lang="lt-LT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d from the Air Force Reserve on November 21, 1974.</a:t>
            </a:r>
          </a:p>
          <a:p>
            <a:pPr marL="0" indent="0" algn="just">
              <a:buNone/>
            </a:pPr>
            <a:endParaRPr lang="lt-LT" dirty="0" smtClean="0">
              <a:solidFill>
                <a:schemeClr val="bg1"/>
              </a:solidFill>
            </a:endParaRPr>
          </a:p>
          <a:p>
            <a:pPr algn="just"/>
            <a:r>
              <a:rPr lang="lt-LT" dirty="0" smtClean="0">
                <a:solidFill>
                  <a:schemeClr val="bg1"/>
                </a:solidFill>
              </a:rPr>
              <a:t>Entered Harvard Business School (1973–1975), graduating with MBA (Master of business administration).</a:t>
            </a:r>
          </a:p>
        </p:txBody>
      </p:sp>
    </p:spTree>
    <p:extLst>
      <p:ext uri="{BB962C8B-B14F-4D97-AF65-F5344CB8AC3E}">
        <p14:creationId xmlns:p14="http://schemas.microsoft.com/office/powerpoint/2010/main" val="141816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>
                <a:solidFill>
                  <a:schemeClr val="bg1"/>
                </a:solidFill>
              </a:rPr>
              <a:t>First business ideas and marriage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dirty="0" smtClean="0">
                <a:solidFill>
                  <a:schemeClr val="bg1"/>
                </a:solidFill>
              </a:rPr>
              <a:t>After graduating from Harvard Bussiness School </a:t>
            </a:r>
            <a:r>
              <a:rPr lang="lt-LT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e </a:t>
            </a:r>
            <a:r>
              <a:rPr lang="en-US" dirty="0">
                <a:solidFill>
                  <a:schemeClr val="bg1"/>
                </a:solidFill>
              </a:rPr>
              <a:t>then returned to Midland and entered the oil business, working for a family friend, and later started his own oil and gas firm. In 1977, at a backyard barbeque, Bush was introduced by friends to Laura Welch, a school teacher and </a:t>
            </a:r>
            <a:r>
              <a:rPr lang="en-US" dirty="0" smtClean="0">
                <a:solidFill>
                  <a:schemeClr val="bg1"/>
                </a:solidFill>
              </a:rPr>
              <a:t>librarian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After a quick three-month courtship, he proposed, and they were married on November 5, 1977. The couple settled in </a:t>
            </a:r>
            <a:r>
              <a:rPr lang="en-US" dirty="0">
                <a:solidFill>
                  <a:schemeClr val="bg1"/>
                </a:solidFill>
              </a:rPr>
              <a:t>Midland, Texas, where Bush continued to build his business.</a:t>
            </a:r>
          </a:p>
        </p:txBody>
      </p:sp>
    </p:spTree>
    <p:extLst>
      <p:ext uri="{BB962C8B-B14F-4D97-AF65-F5344CB8AC3E}">
        <p14:creationId xmlns:p14="http://schemas.microsoft.com/office/powerpoint/2010/main" val="429301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Businessman life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64520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After several years George Bush struck out on his own and founded </a:t>
            </a:r>
            <a:r>
              <a:rPr lang="en-US" dirty="0" err="1" smtClean="0">
                <a:solidFill>
                  <a:schemeClr val="bg1"/>
                </a:solidFill>
              </a:rPr>
              <a:t>Arbusto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Energy in 1977. </a:t>
            </a:r>
            <a:r>
              <a:rPr lang="en-US" dirty="0">
                <a:solidFill>
                  <a:schemeClr val="bg1"/>
                </a:solidFill>
              </a:rPr>
              <a:t>The company focused on low-risk but low-return wells, and it discovered a relatively profitable gas field that kept it afloat</a:t>
            </a:r>
            <a:r>
              <a:rPr lang="en-US" dirty="0" smtClean="0">
                <a:solidFill>
                  <a:schemeClr val="bg1"/>
                </a:solidFill>
              </a:rPr>
              <a:t>. The money was funded from other investors, including Dorothy Bush, Lewis </a:t>
            </a:r>
            <a:r>
              <a:rPr lang="en-US" dirty="0" err="1" smtClean="0">
                <a:solidFill>
                  <a:schemeClr val="bg1"/>
                </a:solidFill>
              </a:rPr>
              <a:t>Lehrman</a:t>
            </a:r>
            <a:r>
              <a:rPr lang="en-US" dirty="0" smtClean="0">
                <a:solidFill>
                  <a:schemeClr val="bg1"/>
                </a:solidFill>
              </a:rPr>
              <a:t>, Salem bin Laden. The </a:t>
            </a:r>
            <a:r>
              <a:rPr lang="en-US" dirty="0">
                <a:solidFill>
                  <a:schemeClr val="bg1"/>
                </a:solidFill>
              </a:rPr>
              <a:t>company was succeeded by Bush Exploration, which later merged with Spectrum 7 in 1984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From his experience in the oil business, where his father had also succeeded, Bush learned many valuable lessons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He wrote in </a:t>
            </a:r>
            <a:r>
              <a:rPr lang="en-US" i="1" dirty="0">
                <a:solidFill>
                  <a:schemeClr val="bg1"/>
                </a:solidFill>
              </a:rPr>
              <a:t>A Charge to Keep</a:t>
            </a:r>
            <a:r>
              <a:rPr lang="en-US" dirty="0">
                <a:solidFill>
                  <a:schemeClr val="bg1"/>
                </a:solidFill>
              </a:rPr>
              <a:t>: “I learned how to manage, how to set clear goals and work with people to achieve them. I learned the human side of capitalism. I felt responsible for my employees and tried to treat them fairly and well.” </a:t>
            </a:r>
          </a:p>
        </p:txBody>
      </p:sp>
    </p:spTree>
    <p:extLst>
      <p:ext uri="{BB962C8B-B14F-4D97-AF65-F5344CB8AC3E}">
        <p14:creationId xmlns:p14="http://schemas.microsoft.com/office/powerpoint/2010/main" val="164478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9" y="132080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In 1986 Spectrum 7 lost revenue and was merged into Harken Energy Corporation, with Bush becoming a director of Harken. </a:t>
            </a:r>
            <a:r>
              <a:rPr lang="en-US" sz="2000" dirty="0">
                <a:solidFill>
                  <a:schemeClr val="bg1"/>
                </a:solidFill>
              </a:rPr>
              <a:t>In April 1989, Bush arranged for a group of investors to purchase a controlling interest in the Texas Rangers baseball franchise for $89 million and invested $500,000 himself to start. He then served as managing general partner for five </a:t>
            </a:r>
            <a:r>
              <a:rPr lang="en-US" sz="2000" dirty="0">
                <a:solidFill>
                  <a:schemeClr val="bg1"/>
                </a:solidFill>
              </a:rPr>
              <a:t>years. He </a:t>
            </a:r>
            <a:r>
              <a:rPr lang="en-US" sz="2000" dirty="0">
                <a:solidFill>
                  <a:schemeClr val="bg1"/>
                </a:solidFill>
              </a:rPr>
              <a:t>actively led the team's projects and regularly attended its games, often choosing to sit in the open stands with </a:t>
            </a:r>
            <a:r>
              <a:rPr lang="en-US" sz="2000" dirty="0">
                <a:solidFill>
                  <a:schemeClr val="bg1"/>
                </a:solidFill>
              </a:rPr>
              <a:t>fans.</a:t>
            </a:r>
            <a:r>
              <a:rPr lang="en-US" sz="2000" baseline="30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Bush's </a:t>
            </a:r>
            <a:r>
              <a:rPr lang="en-US" sz="2000" dirty="0">
                <a:solidFill>
                  <a:schemeClr val="bg1"/>
                </a:solidFill>
              </a:rPr>
              <a:t>sale of his shares in the Rangers in 1998 brought him over $15 million from his initial $800,000 investment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03" y="3918857"/>
            <a:ext cx="3478669" cy="2792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367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Political involvement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Governor of Texas (1995–2000</a:t>
            </a:r>
            <a:r>
              <a:rPr lang="en-US" sz="2000" dirty="0">
                <a:solidFill>
                  <a:schemeClr val="bg1"/>
                </a:solidFill>
              </a:rPr>
              <a:t>) (</a:t>
            </a:r>
            <a:r>
              <a:rPr lang="en-US" sz="2000" dirty="0">
                <a:solidFill>
                  <a:schemeClr val="bg1"/>
                </a:solidFill>
              </a:rPr>
              <a:t>focused on </a:t>
            </a:r>
            <a:r>
              <a:rPr lang="en-US" sz="2000" dirty="0">
                <a:solidFill>
                  <a:schemeClr val="bg1"/>
                </a:solidFill>
              </a:rPr>
              <a:t>welfare, </a:t>
            </a:r>
            <a:r>
              <a:rPr lang="en-US" sz="2000" dirty="0">
                <a:solidFill>
                  <a:schemeClr val="bg1"/>
                </a:solidFill>
              </a:rPr>
              <a:t>crime reduction, and education improvement</a:t>
            </a:r>
            <a:r>
              <a:rPr lang="en-US" sz="2000" dirty="0">
                <a:solidFill>
                  <a:schemeClr val="bg1"/>
                </a:solidFill>
              </a:rPr>
              <a:t>.)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President of USA </a:t>
            </a:r>
            <a:r>
              <a:rPr lang="en-US" sz="2000" dirty="0">
                <a:solidFill>
                  <a:schemeClr val="bg1"/>
                </a:solidFill>
              </a:rPr>
              <a:t>(2001–2009)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6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0">
              <a:schemeClr val="tx1"/>
            </a:gs>
            <a:gs pos="0">
              <a:schemeClr val="tx1"/>
            </a:gs>
            <a:gs pos="58000">
              <a:schemeClr val="tx1"/>
            </a:gs>
            <a:gs pos="82000">
              <a:schemeClr val="tx1"/>
            </a:gs>
            <a:gs pos="100000">
              <a:schemeClr val="tx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807571"/>
            <a:ext cx="7369003" cy="5404919"/>
          </a:xfrm>
        </p:spPr>
      </p:pic>
    </p:spTree>
    <p:extLst>
      <p:ext uri="{BB962C8B-B14F-4D97-AF65-F5344CB8AC3E}">
        <p14:creationId xmlns:p14="http://schemas.microsoft.com/office/powerpoint/2010/main" val="97117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a">
      <a:majorFont>
        <a:latin typeface="Adobe Garamond Pro"/>
        <a:ea typeface=""/>
        <a:cs typeface=""/>
      </a:majorFont>
      <a:minorFont>
        <a:latin typeface="Adobe Geramond Pro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</TotalTime>
  <Words>614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Garamond Pro</vt:lpstr>
      <vt:lpstr>Adobe Garamond Pro Bold</vt:lpstr>
      <vt:lpstr>Adobe Geramond Pro</vt:lpstr>
      <vt:lpstr>Arial</vt:lpstr>
      <vt:lpstr>Wingdings 3</vt:lpstr>
      <vt:lpstr>Facet</vt:lpstr>
      <vt:lpstr>George Bush Jr</vt:lpstr>
      <vt:lpstr>Early life</vt:lpstr>
      <vt:lpstr>School life</vt:lpstr>
      <vt:lpstr>Studies</vt:lpstr>
      <vt:lpstr>First business ideas and marriage</vt:lpstr>
      <vt:lpstr>Businessman life</vt:lpstr>
      <vt:lpstr>PowerPoint Presentation</vt:lpstr>
      <vt:lpstr>              Political involvement</vt:lpstr>
      <vt:lpstr>PowerPoint Presentation</vt:lpstr>
      <vt:lpstr>Internet 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W. Bush</dc:title>
  <dc:creator>Augustas Arcišauskis</dc:creator>
  <cp:lastModifiedBy>Augustas Arcišauskis</cp:lastModifiedBy>
  <cp:revision>25</cp:revision>
  <dcterms:created xsi:type="dcterms:W3CDTF">2019-06-04T15:12:11Z</dcterms:created>
  <dcterms:modified xsi:type="dcterms:W3CDTF">2019-06-05T16:31:31Z</dcterms:modified>
</cp:coreProperties>
</file>