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7" r:id="rId5"/>
    <p:sldId id="266" r:id="rId6"/>
    <p:sldId id="264" r:id="rId7"/>
    <p:sldId id="272" r:id="rId8"/>
    <p:sldId id="273" r:id="rId9"/>
    <p:sldId id="267" r:id="rId10"/>
    <p:sldId id="274" r:id="rId11"/>
    <p:sldId id="275" r:id="rId12"/>
    <p:sldId id="276" r:id="rId13"/>
    <p:sldId id="270" r:id="rId14"/>
    <p:sldId id="269" r:id="rId15"/>
    <p:sldId id="268" r:id="rId16"/>
    <p:sldId id="271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85683" autoAdjust="0"/>
  </p:normalViewPr>
  <p:slideViewPr>
    <p:cSldViewPr>
      <p:cViewPr varScale="1">
        <p:scale>
          <a:sx n="97" d="100"/>
          <a:sy n="97" d="100"/>
        </p:scale>
        <p:origin x="99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Good afternoon my name</a:t>
            </a:r>
            <a:r>
              <a:rPr lang="en-GB" baseline="0" dirty="0"/>
              <a:t> is Augustinas</a:t>
            </a:r>
          </a:p>
          <a:p>
            <a:r>
              <a:rPr lang="en-GB" baseline="0" dirty="0"/>
              <a:t>And today I will be talking about basketball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1D8F7-2BDD-4C56-98AF-2E212EF349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3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how are we going</a:t>
            </a:r>
            <a:r>
              <a:rPr lang="en-GB" baseline="0" dirty="0"/>
              <a:t> to implement it?</a:t>
            </a:r>
          </a:p>
          <a:p>
            <a:r>
              <a:rPr lang="en-GB" baseline="0" dirty="0"/>
              <a:t>Actual 3D visualization techniques exists but are way out of my league</a:t>
            </a:r>
          </a:p>
          <a:p>
            <a:r>
              <a:rPr lang="en-GB" baseline="0" dirty="0"/>
              <a:t>So instead we are going to create 3D effect on a 2D plane</a:t>
            </a:r>
          </a:p>
          <a:p>
            <a:r>
              <a:rPr lang="en-GB" baseline="0" dirty="0"/>
              <a:t>And the first step in doing so is skewing the data</a:t>
            </a:r>
          </a:p>
          <a:p>
            <a:r>
              <a:rPr lang="en-GB" baseline="0" dirty="0"/>
              <a:t>On the left you can see data visualized in its’ raw form</a:t>
            </a:r>
          </a:p>
          <a:p>
            <a:r>
              <a:rPr lang="en-GB" baseline="0" dirty="0"/>
              <a:t>And on the right you can see how skewing makes it look sort of 3D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1D8F7-2BDD-4C56-98AF-2E212EF349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42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Managed</a:t>
            </a:r>
            <a:r>
              <a:rPr lang="en-GB" baseline="0" dirty="0"/>
              <a:t> to brainstorm two ideas I liked</a:t>
            </a:r>
          </a:p>
          <a:p>
            <a:r>
              <a:rPr lang="en-GB" baseline="0" dirty="0"/>
              <a:t>First one I called the curve plot</a:t>
            </a:r>
          </a:p>
          <a:p>
            <a:r>
              <a:rPr lang="en-GB" baseline="0" dirty="0"/>
              <a:t>Which is basically – explain how it works</a:t>
            </a:r>
          </a:p>
          <a:p>
            <a:r>
              <a:rPr lang="en-GB" baseline="0" dirty="0"/>
              <a:t>Next one is the column plot, where 3D effect is created by combining two basic shapes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1D8F7-2BDD-4C56-98AF-2E212EF349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53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</a:t>
            </a:r>
            <a:r>
              <a:rPr lang="en-GB" baseline="0" dirty="0"/>
              <a:t> software used to implement the solutions is:</a:t>
            </a:r>
          </a:p>
          <a:p>
            <a:r>
              <a:rPr lang="en-GB" baseline="0" dirty="0"/>
              <a:t>Python for getting and pre-processing the data</a:t>
            </a:r>
          </a:p>
          <a:p>
            <a:r>
              <a:rPr lang="en-GB" baseline="0" dirty="0"/>
              <a:t>D3 </a:t>
            </a:r>
            <a:r>
              <a:rPr lang="en-GB" baseline="0" dirty="0" err="1"/>
              <a:t>javascript</a:t>
            </a:r>
            <a:r>
              <a:rPr lang="en-GB" baseline="0" dirty="0"/>
              <a:t> library for actual visualization</a:t>
            </a:r>
          </a:p>
          <a:p>
            <a:r>
              <a:rPr lang="en-GB" baseline="0" dirty="0"/>
              <a:t>And R for bit more data processing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1D8F7-2BDD-4C56-98AF-2E212EF349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17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here</a:t>
            </a:r>
            <a:r>
              <a:rPr lang="en-GB" baseline="0" dirty="0"/>
              <a:t> are the results:</a:t>
            </a:r>
          </a:p>
          <a:p>
            <a:r>
              <a:rPr lang="en-GB" baseline="0" dirty="0"/>
              <a:t>Explain curve</a:t>
            </a:r>
          </a:p>
          <a:p>
            <a:r>
              <a:rPr lang="en-GB" baseline="0" dirty="0"/>
              <a:t>Explain column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1D8F7-2BDD-4C56-98AF-2E212EF349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25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</a:t>
            </a:r>
            <a:r>
              <a:rPr lang="en-GB" baseline="0" dirty="0"/>
              <a:t> bitch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1D8F7-2BDD-4C56-98AF-2E212EF349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96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1D8F7-2BDD-4C56-98AF-2E212EF349F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08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the content</a:t>
            </a:r>
            <a:r>
              <a:rPr lang="en-GB" baseline="0" dirty="0"/>
              <a:t> of today’s presentation is this:</a:t>
            </a:r>
          </a:p>
          <a:p>
            <a:r>
              <a:rPr lang="en-GB" baseline="0" dirty="0"/>
              <a:t>First, I am going to talk a bit about the standard ways of visualizing basketball shots</a:t>
            </a:r>
          </a:p>
          <a:p>
            <a:r>
              <a:rPr lang="en-GB" baseline="0" dirty="0"/>
              <a:t>Next, I will explain a few areas where shot chart could be improved, which is also the main motivation behind solving this problem</a:t>
            </a:r>
          </a:p>
          <a:p>
            <a:r>
              <a:rPr lang="en-GB" baseline="0" dirty="0"/>
              <a:t>After that we will see what makes it interesting or not, and whether or not it is a difficult problem to solve?</a:t>
            </a:r>
          </a:p>
          <a:p>
            <a:r>
              <a:rPr lang="en-GB" baseline="0" dirty="0"/>
              <a:t>Then we’ll talk about my solutions to this huge issue, </a:t>
            </a:r>
          </a:p>
          <a:p>
            <a:r>
              <a:rPr lang="en-GB" baseline="0" dirty="0"/>
              <a:t>Present the results</a:t>
            </a:r>
          </a:p>
          <a:p>
            <a:r>
              <a:rPr lang="en-GB" baseline="0" dirty="0"/>
              <a:t>And suggest areas of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1D8F7-2BDD-4C56-98AF-2E212EF349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69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we see a standard shot chart visualization</a:t>
            </a:r>
          </a:p>
          <a:p>
            <a:r>
              <a:rPr lang="en-GB" dirty="0"/>
              <a:t>Green circles indicate a made shot</a:t>
            </a:r>
          </a:p>
          <a:p>
            <a:r>
              <a:rPr lang="en-GB" dirty="0"/>
              <a:t>Red crosses indicate a missed shot</a:t>
            </a:r>
          </a:p>
          <a:p>
            <a:r>
              <a:rPr lang="en-GB" dirty="0"/>
              <a:t>While it does a decent job at showing the shooting</a:t>
            </a:r>
            <a:r>
              <a:rPr lang="en-GB" baseline="0" dirty="0"/>
              <a:t> tendencies, p</a:t>
            </a:r>
            <a:r>
              <a:rPr lang="en-GB" dirty="0"/>
              <a:t>ersonally,</a:t>
            </a:r>
            <a:r>
              <a:rPr lang="en-GB" baseline="0" dirty="0"/>
              <a:t> I think it’s a little sad and boring..  There’s not much colours, Or anything else really</a:t>
            </a:r>
          </a:p>
          <a:p>
            <a:r>
              <a:rPr lang="en-GB" baseline="0" dirty="0"/>
              <a:t>Powerful tools available for information visualization are not exploited</a:t>
            </a:r>
          </a:p>
          <a:p>
            <a:r>
              <a:rPr lang="en-GB" baseline="0" dirty="0"/>
              <a:t>Believe it or not this is from nba.com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1D8F7-2BDD-4C56-98AF-2E212EF349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25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Next</a:t>
            </a:r>
            <a:r>
              <a:rPr lang="en-GB" baseline="0" dirty="0"/>
              <a:t> we see a hexagon plot</a:t>
            </a:r>
          </a:p>
          <a:p>
            <a:r>
              <a:rPr lang="en-GB" baseline="0" dirty="0"/>
              <a:t>IMO, Much better than shot chart in both information visualized as well as style</a:t>
            </a:r>
          </a:p>
          <a:p>
            <a:r>
              <a:rPr lang="en-GB" baseline="0" dirty="0"/>
              <a:t>Size of hexagon indicates shot frequency from a given location, the colour indicates shooting performance compared to league average</a:t>
            </a:r>
          </a:p>
          <a:p>
            <a:r>
              <a:rPr lang="en-GB" baseline="0" dirty="0"/>
              <a:t>Definitely more visually pleasing</a:t>
            </a:r>
          </a:p>
          <a:p>
            <a:r>
              <a:rPr lang="en-GB" baseline="0" dirty="0"/>
              <a:t>But can it be even better?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1D8F7-2BDD-4C56-98AF-2E212EF349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23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Well,</a:t>
            </a:r>
            <a:r>
              <a:rPr lang="en-GB" baseline="0" dirty="0"/>
              <a:t> sort of..</a:t>
            </a:r>
          </a:p>
          <a:p>
            <a:r>
              <a:rPr lang="en-GB" baseline="0" dirty="0"/>
              <a:t>Here is a heat map which uses kernel density estimation to show “hot” shooting areas</a:t>
            </a:r>
          </a:p>
          <a:p>
            <a:r>
              <a:rPr lang="en-GB" baseline="0" dirty="0"/>
              <a:t>Definitely more exciting BUT</a:t>
            </a:r>
          </a:p>
          <a:p>
            <a:r>
              <a:rPr lang="en-GB" baseline="0" dirty="0"/>
              <a:t>A bit confusing and hard to interpret</a:t>
            </a:r>
          </a:p>
          <a:p>
            <a:r>
              <a:rPr lang="en-GB" baseline="0" dirty="0"/>
              <a:t>Is it possible to make it even better????</a:t>
            </a:r>
          </a:p>
          <a:p>
            <a:endParaRPr lang="en-GB" baseline="0" dirty="0"/>
          </a:p>
          <a:p>
            <a:r>
              <a:rPr lang="en-GB" baseline="0" dirty="0"/>
              <a:t>Essentially, at this point we are trying to find ways of portraying basketball shooting statistics in a fashionable way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1D8F7-2BDD-4C56-98AF-2E212EF349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63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what can we do about it?</a:t>
            </a:r>
          </a:p>
          <a:p>
            <a:r>
              <a:rPr lang="en-GB" dirty="0"/>
              <a:t>Maybe</a:t>
            </a:r>
            <a:r>
              <a:rPr lang="en-GB" baseline="0" dirty="0"/>
              <a:t> add visual effects?</a:t>
            </a:r>
          </a:p>
          <a:p>
            <a:r>
              <a:rPr lang="en-GB" baseline="0" dirty="0"/>
              <a:t>Or make it interactive?</a:t>
            </a:r>
          </a:p>
          <a:p>
            <a:r>
              <a:rPr lang="en-GB" baseline="0" dirty="0"/>
              <a:t>More colourful?</a:t>
            </a:r>
          </a:p>
          <a:p>
            <a:r>
              <a:rPr lang="en-GB" baseline="0" dirty="0"/>
              <a:t>Or… make it 3D???????????</a:t>
            </a:r>
          </a:p>
          <a:p>
            <a:endParaRPr lang="en-GB" baseline="0" dirty="0"/>
          </a:p>
          <a:p>
            <a:r>
              <a:rPr lang="en-GB" baseline="0" dirty="0"/>
              <a:t>Yep, let’s make it 3D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1D8F7-2BDD-4C56-98AF-2E212EF349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27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the</a:t>
            </a:r>
            <a:r>
              <a:rPr lang="en-GB" baseline="0" dirty="0"/>
              <a:t> title reads Basketball statistics are boring and I have a counter argument for it</a:t>
            </a:r>
          </a:p>
          <a:p>
            <a:r>
              <a:rPr lang="en-GB" baseline="0" dirty="0"/>
              <a:t>Which is: They are not</a:t>
            </a:r>
          </a:p>
          <a:p>
            <a:r>
              <a:rPr lang="en-GB" baseline="0" dirty="0"/>
              <a:t>It is a game of basketball, and it’s fun</a:t>
            </a:r>
          </a:p>
          <a:p>
            <a:r>
              <a:rPr lang="en-GB" baseline="0" dirty="0"/>
              <a:t>The data behind it is interesting and has many ways to find all kinds of interesting trends </a:t>
            </a:r>
            <a:r>
              <a:rPr lang="en-GB" baseline="0" dirty="0" err="1"/>
              <a:t>etc</a:t>
            </a:r>
            <a:endParaRPr lang="en-GB" baseline="0" dirty="0"/>
          </a:p>
          <a:p>
            <a:r>
              <a:rPr lang="en-GB" baseline="0" dirty="0"/>
              <a:t>There’s also plenty of room for creative solutions, which I think info </a:t>
            </a:r>
            <a:r>
              <a:rPr lang="en-GB" baseline="0" dirty="0" err="1"/>
              <a:t>viz</a:t>
            </a:r>
            <a:r>
              <a:rPr lang="en-GB" baseline="0" dirty="0"/>
              <a:t> is all about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1D8F7-2BDD-4C56-98AF-2E212EF349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50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So, is it a</a:t>
            </a:r>
            <a:r>
              <a:rPr lang="en-GB" baseline="0" dirty="0"/>
              <a:t> difficult task?</a:t>
            </a:r>
          </a:p>
          <a:p>
            <a:endParaRPr lang="en-GB" baseline="0" dirty="0"/>
          </a:p>
          <a:p>
            <a:r>
              <a:rPr lang="en-GB" baseline="0" dirty="0"/>
              <a:t>I can honestly say that no, it really isn’t</a:t>
            </a:r>
          </a:p>
          <a:p>
            <a:r>
              <a:rPr lang="en-GB" baseline="0" dirty="0"/>
              <a:t>We have many variables to account for, and loads of data points to condense into a single visualization</a:t>
            </a:r>
          </a:p>
          <a:p>
            <a:r>
              <a:rPr lang="en-GB" baseline="0" dirty="0"/>
              <a:t>It is also quite difficult to come up with an interesting way to present basketball statistics</a:t>
            </a:r>
          </a:p>
          <a:p>
            <a:r>
              <a:rPr lang="en-GB" baseline="0" dirty="0"/>
              <a:t>And also difficult to measure efficiency of our visualizations</a:t>
            </a:r>
          </a:p>
          <a:p>
            <a:r>
              <a:rPr lang="en-GB" baseline="0" dirty="0"/>
              <a:t>But lets’ give it a go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1D8F7-2BDD-4C56-98AF-2E212EF349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0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the plan</a:t>
            </a:r>
            <a:r>
              <a:rPr lang="en-GB" baseline="0" dirty="0"/>
              <a:t> of action is:</a:t>
            </a:r>
          </a:p>
          <a:p>
            <a:r>
              <a:rPr lang="en-GB" baseline="0" dirty="0"/>
              <a:t>Brainstorm some ideas, choose the best ones</a:t>
            </a:r>
          </a:p>
          <a:p>
            <a:r>
              <a:rPr lang="en-GB" baseline="0" dirty="0"/>
              <a:t>Make sure it’s 3D, for extra style points</a:t>
            </a:r>
          </a:p>
          <a:p>
            <a:r>
              <a:rPr lang="en-GB" baseline="0" dirty="0"/>
              <a:t>Implement it and compare it to the shot chart</a:t>
            </a:r>
          </a:p>
          <a:p>
            <a:r>
              <a:rPr lang="en-GB" baseline="0" dirty="0"/>
              <a:t>Make conclusions, simple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1D8F7-2BDD-4C56-98AF-2E212EF349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57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Shot Chart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Augustinas Dankevicius</a:t>
            </a:r>
          </a:p>
          <a:p>
            <a:r>
              <a:rPr lang="en-US" dirty="0"/>
              <a:t>Student ID: 4335506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27448" y="1988840"/>
            <a:ext cx="9937104" cy="2880320"/>
            <a:chOff x="0" y="6508"/>
            <a:chExt cx="2908317" cy="9588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9247" y="6508"/>
              <a:ext cx="1449070" cy="9588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09"/>
              <a:ext cx="1432560" cy="953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45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(s) continued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Curve plot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Column plot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65264"/>
            <a:ext cx="4597152" cy="32400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Content Placeholder 7"/>
          <p:cNvPicPr>
            <a:picLocks noGr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2564904"/>
            <a:ext cx="4680519" cy="324036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0787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1449000"/>
            <a:ext cx="3960000" cy="396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449000"/>
            <a:ext cx="3960000" cy="39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340" y="2349000"/>
            <a:ext cx="2787594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1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1629000"/>
            <a:ext cx="4815974" cy="360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1629000"/>
            <a:ext cx="4813304" cy="3600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4286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66800" y="2857500"/>
            <a:ext cx="10058400" cy="1143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20874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Better interface</a:t>
            </a:r>
          </a:p>
          <a:p>
            <a:r>
              <a:rPr lang="en-US" dirty="0"/>
              <a:t>Include different statistics</a:t>
            </a:r>
          </a:p>
          <a:p>
            <a:r>
              <a:rPr lang="en-US" dirty="0"/>
              <a:t>More seasons, regular/playoff option</a:t>
            </a:r>
          </a:p>
          <a:p>
            <a:r>
              <a:rPr lang="en-US" dirty="0"/>
              <a:t>Optimize performance</a:t>
            </a:r>
          </a:p>
          <a:p>
            <a:r>
              <a:rPr lang="en-US" dirty="0"/>
              <a:t>Experiment with viewing angle</a:t>
            </a:r>
          </a:p>
          <a:p>
            <a:r>
              <a:rPr lang="en-US" dirty="0"/>
              <a:t>Experiment with curve attributes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19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Presentation’s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shot chart?</a:t>
            </a:r>
          </a:p>
          <a:p>
            <a:r>
              <a:rPr lang="en-US" dirty="0"/>
              <a:t>Why do we need to improve the shot chart?</a:t>
            </a:r>
          </a:p>
          <a:p>
            <a:r>
              <a:rPr lang="en-US" dirty="0"/>
              <a:t>Is it interesting? ..Is it difficult?</a:t>
            </a:r>
          </a:p>
          <a:p>
            <a:r>
              <a:rPr lang="en-US" dirty="0"/>
              <a:t>So how are you going to do it?</a:t>
            </a:r>
          </a:p>
          <a:p>
            <a:r>
              <a:rPr lang="en-US" dirty="0"/>
              <a:t>How did it go?</a:t>
            </a:r>
          </a:p>
          <a:p>
            <a:r>
              <a:rPr lang="en-US" dirty="0"/>
              <a:t>Any plans for future work?</a:t>
            </a: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Shot Chart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4147862" cy="2895600"/>
          </a:xfrm>
        </p:spPr>
        <p:txBody>
          <a:bodyPr/>
          <a:lstStyle/>
          <a:p>
            <a:r>
              <a:rPr lang="en-US" dirty="0"/>
              <a:t>Not very exciting</a:t>
            </a:r>
          </a:p>
          <a:p>
            <a:r>
              <a:rPr lang="en-US" dirty="0"/>
              <a:t>Taken directly from nba.com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744" y="838200"/>
            <a:ext cx="4943911" cy="5181600"/>
          </a:xfrm>
        </p:spPr>
      </p:pic>
    </p:spTree>
    <p:extLst>
      <p:ext uri="{BB962C8B-B14F-4D97-AF65-F5344CB8AC3E}">
        <p14:creationId xmlns:p14="http://schemas.microsoft.com/office/powerpoint/2010/main" val="194957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Hexagon Chart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4147862" cy="2895600"/>
          </a:xfrm>
        </p:spPr>
        <p:txBody>
          <a:bodyPr/>
          <a:lstStyle/>
          <a:p>
            <a:r>
              <a:rPr lang="en-US" dirty="0"/>
              <a:t>Essentially an improved shot chart</a:t>
            </a:r>
          </a:p>
          <a:p>
            <a:r>
              <a:rPr lang="en-US" dirty="0"/>
              <a:t>Condenses two variables</a:t>
            </a:r>
          </a:p>
          <a:p>
            <a:r>
              <a:rPr lang="en-US" dirty="0"/>
              <a:t>More exciting</a:t>
            </a:r>
          </a:p>
          <a:p>
            <a:r>
              <a:rPr lang="en-US" dirty="0"/>
              <a:t>Could it be even more exciting?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02" y="838200"/>
            <a:ext cx="4863595" cy="5181600"/>
          </a:xfrm>
        </p:spPr>
      </p:pic>
    </p:spTree>
    <p:extLst>
      <p:ext uri="{BB962C8B-B14F-4D97-AF65-F5344CB8AC3E}">
        <p14:creationId xmlns:p14="http://schemas.microsoft.com/office/powerpoint/2010/main" val="398260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4147862" cy="2895600"/>
          </a:xfrm>
        </p:spPr>
        <p:txBody>
          <a:bodyPr/>
          <a:lstStyle/>
          <a:p>
            <a:r>
              <a:rPr lang="en-US" dirty="0"/>
              <a:t>It’s exciting, but..</a:t>
            </a:r>
          </a:p>
          <a:p>
            <a:r>
              <a:rPr lang="en-US" dirty="0"/>
              <a:t>Doesn’t portray information well</a:t>
            </a:r>
          </a:p>
          <a:p>
            <a:r>
              <a:rPr lang="en-US" dirty="0"/>
              <a:t>Could it be even more exciting?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00125"/>
            <a:ext cx="4953000" cy="4857750"/>
          </a:xfrm>
        </p:spPr>
      </p:pic>
    </p:spTree>
    <p:extLst>
      <p:ext uri="{BB962C8B-B14F-4D97-AF65-F5344CB8AC3E}">
        <p14:creationId xmlns:p14="http://schemas.microsoft.com/office/powerpoint/2010/main" val="311313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can we make it 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 effects?</a:t>
            </a:r>
          </a:p>
          <a:p>
            <a:r>
              <a:rPr lang="en-US" dirty="0"/>
              <a:t>Interactivity?</a:t>
            </a:r>
          </a:p>
          <a:p>
            <a:r>
              <a:rPr lang="en-US" dirty="0"/>
              <a:t>More </a:t>
            </a:r>
            <a:r>
              <a:rPr lang="en-GB" dirty="0"/>
              <a:t>colours</a:t>
            </a:r>
            <a:r>
              <a:rPr lang="en-US" dirty="0"/>
              <a:t>?</a:t>
            </a:r>
          </a:p>
          <a:p>
            <a:r>
              <a:rPr lang="en-US" dirty="0"/>
              <a:t>Make it 3D?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999656" y="3201770"/>
            <a:ext cx="2628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&lt;- Winner!</a:t>
            </a:r>
          </a:p>
        </p:txBody>
      </p:sp>
    </p:spTree>
    <p:extLst>
      <p:ext uri="{BB962C8B-B14F-4D97-AF65-F5344CB8AC3E}">
        <p14:creationId xmlns:p14="http://schemas.microsoft.com/office/powerpoint/2010/main" val="25983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Basketball statistics are boring!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No, they are not</a:t>
            </a:r>
          </a:p>
          <a:p>
            <a:r>
              <a:rPr lang="en-US" dirty="0"/>
              <a:t>It’s a game, it’s fun</a:t>
            </a:r>
          </a:p>
          <a:p>
            <a:r>
              <a:rPr lang="en-US"/>
              <a:t>Plenty </a:t>
            </a:r>
            <a:r>
              <a:rPr lang="en-US" dirty="0"/>
              <a:t>of room for creative solutions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63" y="2030611"/>
            <a:ext cx="4846637" cy="3634977"/>
          </a:xfrm>
        </p:spPr>
      </p:pic>
    </p:spTree>
    <p:extLst>
      <p:ext uri="{BB962C8B-B14F-4D97-AF65-F5344CB8AC3E}">
        <p14:creationId xmlns:p14="http://schemas.microsoft.com/office/powerpoint/2010/main" val="372365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Sounds easy!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5749280" cy="4343400"/>
          </a:xfrm>
        </p:spPr>
        <p:txBody>
          <a:bodyPr/>
          <a:lstStyle/>
          <a:p>
            <a:r>
              <a:rPr lang="en-US" dirty="0"/>
              <a:t>It really isn’t</a:t>
            </a:r>
          </a:p>
          <a:p>
            <a:r>
              <a:rPr lang="en-US" dirty="0"/>
              <a:t>Many variables to account for</a:t>
            </a:r>
          </a:p>
          <a:p>
            <a:r>
              <a:rPr lang="en-US" dirty="0"/>
              <a:t>Hard to come up with novel methods</a:t>
            </a:r>
          </a:p>
          <a:p>
            <a:r>
              <a:rPr lang="en-US" dirty="0"/>
              <a:t>Hard to measure efficiency</a:t>
            </a:r>
          </a:p>
          <a:p>
            <a:r>
              <a:rPr lang="en-US" dirty="0"/>
              <a:t>But let’s try anyway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23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what’s the plan?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a new method or two to visualize basketball shots</a:t>
            </a:r>
          </a:p>
          <a:p>
            <a:r>
              <a:rPr lang="en-US" dirty="0"/>
              <a:t>Make it 3D</a:t>
            </a:r>
          </a:p>
          <a:p>
            <a:r>
              <a:rPr lang="en-US" dirty="0"/>
              <a:t>Compare it to standard shot charts</a:t>
            </a:r>
          </a:p>
          <a:p>
            <a:r>
              <a:rPr lang="en-US" dirty="0"/>
              <a:t>Decide if it’s any good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83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9F4F77B0-14F5-4E29-8ABD-409A5CCAAB31}" vid="{5A933346-38F8-42BD-BB04-877426AB4C76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DDEFBA-1D7E-4587-9763-EBF5A6740E9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8E42578-9CD4-4AFF-AA5E-F33052F6B6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30E8E9-C5F6-40D8-943C-DA5B4196A6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155</TotalTime>
  <Words>912</Words>
  <Application>Microsoft Office PowerPoint</Application>
  <PresentationFormat>Widescreen</PresentationFormat>
  <Paragraphs>141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Franklin Gothic Medium</vt:lpstr>
      <vt:lpstr>Impact</vt:lpstr>
      <vt:lpstr>Basketball 16x9</vt:lpstr>
      <vt:lpstr>Advanced Shot Chart</vt:lpstr>
      <vt:lpstr>Presentation’s Content</vt:lpstr>
      <vt:lpstr>Shot Chart</vt:lpstr>
      <vt:lpstr>Hexagon Chart</vt:lpstr>
      <vt:lpstr>Heat map</vt:lpstr>
      <vt:lpstr>So how can we make it better?</vt:lpstr>
      <vt:lpstr>Basketball statistics are boring!</vt:lpstr>
      <vt:lpstr>Sounds easy!</vt:lpstr>
      <vt:lpstr>So, what’s the plan?</vt:lpstr>
      <vt:lpstr>Implementation</vt:lpstr>
      <vt:lpstr>The idea (s) continued</vt:lpstr>
      <vt:lpstr>PowerPoint Presentation</vt:lpstr>
      <vt:lpstr>PowerPoint Presentation</vt:lpstr>
      <vt:lpstr>PowerPoint Presentation</vt:lpstr>
      <vt:lpstr>Future work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Shot Chart</dc:title>
  <dc:creator>Augustinas Dankevicius</dc:creator>
  <cp:lastModifiedBy>Augustinas Dankevicius</cp:lastModifiedBy>
  <cp:revision>17</cp:revision>
  <dcterms:created xsi:type="dcterms:W3CDTF">2019-05-12T17:28:25Z</dcterms:created>
  <dcterms:modified xsi:type="dcterms:W3CDTF">2019-05-13T07:19:13Z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