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63" autoAdjust="0"/>
  </p:normalViewPr>
  <p:slideViewPr>
    <p:cSldViewPr>
      <p:cViewPr varScale="1">
        <p:scale>
          <a:sx n="90" d="100"/>
          <a:sy n="90" d="100"/>
        </p:scale>
        <p:origin x="-564" y="-96"/>
      </p:cViewPr>
      <p:guideLst>
        <p:guide orient="horz" pos="2160"/>
        <p:guide pos="2880"/>
      </p:guideLst>
    </p:cSldViewPr>
  </p:slideViewPr>
  <p:notesTextViewPr>
    <p:cViewPr>
      <p:scale>
        <a:sx n="1" d="1"/>
        <a:sy n="1" d="1"/>
      </p:scale>
      <p:origin x="0" y="10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31B4E-B876-4264-95F2-C4F5F7B7A17B}" type="datetimeFigureOut">
              <a:rPr lang="en-US" smtClean="0"/>
              <a:t>18/11/2017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5257F7-24DD-46DE-BBA8-BDE1B6829395}" type="slidenum">
              <a:rPr lang="en-US" smtClean="0"/>
              <a:t>‹#›</a:t>
            </a:fld>
            <a:endParaRPr lang="en-US"/>
          </a:p>
        </p:txBody>
      </p:sp>
    </p:spTree>
    <p:extLst>
      <p:ext uri="{BB962C8B-B14F-4D97-AF65-F5344CB8AC3E}">
        <p14:creationId xmlns:p14="http://schemas.microsoft.com/office/powerpoint/2010/main" val="1482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việc phát triển các thư viện, framework, công cụ,… chúng ta cần đánh dấu các hàm, class hoặc phương thức để có thể tìm kiếm đúng và nhanh hơn cho một tiến trình xử lý.</a:t>
            </a:r>
            <a:endParaRPr lang="en-US" dirty="0" smtClean="0"/>
          </a:p>
          <a:p>
            <a:pPr marL="171450" indent="-171450">
              <a:buFontTx/>
              <a:buChar char="-"/>
            </a:pPr>
            <a:r>
              <a:rPr lang="en-US" dirty="0" err="1" smtClean="0"/>
              <a:t>Chúng</a:t>
            </a:r>
            <a:r>
              <a:rPr lang="en-US" baseline="0" dirty="0" smtClean="0"/>
              <a:t> ta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phải</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mớ</a:t>
            </a:r>
            <a:r>
              <a:rPr lang="en-US" baseline="0" dirty="0" smtClean="0"/>
              <a:t> </a:t>
            </a:r>
            <a:r>
              <a:rPr lang="en-US" baseline="0" dirty="0" err="1" smtClean="0"/>
              <a:t>dài</a:t>
            </a:r>
            <a:r>
              <a:rPr lang="en-US" baseline="0" dirty="0" smtClean="0"/>
              <a:t> </a:t>
            </a:r>
            <a:r>
              <a:rPr lang="en-US" baseline="0" dirty="0" err="1" smtClean="0"/>
              <a:t>dòng</a:t>
            </a:r>
            <a:r>
              <a:rPr lang="en-US" baseline="0" dirty="0" smtClean="0"/>
              <a:t> </a:t>
            </a:r>
            <a:r>
              <a:rPr lang="en-US" baseline="0" dirty="0" err="1" smtClean="0"/>
              <a:t>bằng</a:t>
            </a:r>
            <a:r>
              <a:rPr lang="en-US" baseline="0" dirty="0" smtClean="0"/>
              <a:t> file XML, properties hay </a:t>
            </a:r>
            <a:r>
              <a:rPr lang="en-US" baseline="0" dirty="0" err="1" smtClean="0"/>
              <a:t>thậm</a:t>
            </a:r>
            <a:r>
              <a:rPr lang="en-US" baseline="0" dirty="0" smtClean="0"/>
              <a:t> </a:t>
            </a:r>
            <a:r>
              <a:rPr lang="en-US" baseline="0" dirty="0" err="1" smtClean="0"/>
              <a:t>chí</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comment.</a:t>
            </a:r>
          </a:p>
          <a:p>
            <a:pPr marL="171450" indent="-171450">
              <a:buFontTx/>
              <a:buChar char="-"/>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framework Hibernate, </a:t>
            </a:r>
            <a:r>
              <a:rPr lang="en-US" baseline="0" dirty="0" err="1" smtClean="0"/>
              <a:t>việc</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Java beans (Java Object - class) sang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của</a:t>
            </a:r>
            <a:r>
              <a:rPr lang="en-US" baseline="0" dirty="0" smtClean="0"/>
              <a:t> </a:t>
            </a:r>
            <a:r>
              <a:rPr lang="en-US" baseline="0" dirty="0" err="1" smtClean="0"/>
              <a:t>bảng</a:t>
            </a:r>
            <a:r>
              <a:rPr lang="en-US" baseline="0" dirty="0" smtClean="0"/>
              <a:t> </a:t>
            </a:r>
            <a:r>
              <a:rPr lang="en-US" baseline="0" dirty="0" err="1" smtClean="0"/>
              <a:t>trong</a:t>
            </a:r>
            <a:r>
              <a:rPr lang="en-US" baseline="0" dirty="0" smtClean="0"/>
              <a:t> CSDL </a:t>
            </a:r>
            <a:r>
              <a:rPr lang="en-US" baseline="0" dirty="0" err="1" smtClean="0"/>
              <a:t>thì</a:t>
            </a:r>
            <a:r>
              <a:rPr lang="en-US" baseline="0" dirty="0" smtClean="0"/>
              <a:t> ta </a:t>
            </a:r>
            <a:r>
              <a:rPr lang="en-US" baseline="0" dirty="0" err="1" smtClean="0"/>
              <a:t>cần</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vào</a:t>
            </a:r>
            <a:r>
              <a:rPr lang="en-US" baseline="0" dirty="0" smtClean="0"/>
              <a:t> </a:t>
            </a:r>
            <a:r>
              <a:rPr lang="en-US" baseline="0" dirty="0" err="1" smtClean="0"/>
              <a:t>đó</a:t>
            </a:r>
            <a:r>
              <a:rPr lang="en-US" baseline="0" dirty="0" smtClean="0"/>
              <a:t> </a:t>
            </a:r>
            <a:r>
              <a:rPr lang="en-US" baseline="0" dirty="0" err="1" smtClean="0"/>
              <a:t>tên</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gì</a:t>
            </a:r>
            <a:r>
              <a:rPr lang="en-US" baseline="0" dirty="0" smtClean="0"/>
              <a:t>, </a:t>
            </a:r>
            <a:r>
              <a:rPr lang="en-US" baseline="0" dirty="0" err="1" smtClean="0"/>
              <a:t>thuộc</a:t>
            </a:r>
            <a:r>
              <a:rPr lang="en-US" baseline="0" dirty="0" smtClean="0"/>
              <a:t> </a:t>
            </a:r>
            <a:r>
              <a:rPr lang="en-US" baseline="0" dirty="0" err="1" smtClean="0"/>
              <a:t>bảng</a:t>
            </a:r>
            <a:r>
              <a:rPr lang="en-US" baseline="0" dirty="0" smtClean="0"/>
              <a:t> </a:t>
            </a:r>
            <a:r>
              <a:rPr lang="en-US" baseline="0" dirty="0" err="1" smtClean="0"/>
              <a:t>nào</a:t>
            </a:r>
            <a:r>
              <a:rPr lang="en-US" baseline="0" dirty="0" smtClean="0"/>
              <a:t>, … </a:t>
            </a:r>
            <a:r>
              <a:rPr lang="en-US" baseline="0" dirty="0" err="1" smtClean="0"/>
              <a:t>nhờ</a:t>
            </a:r>
            <a:r>
              <a:rPr lang="en-US" baseline="0" dirty="0" smtClean="0"/>
              <a:t> </a:t>
            </a:r>
            <a:r>
              <a:rPr lang="en-US" baseline="0" dirty="0" err="1" smtClean="0"/>
              <a:t>đó</a:t>
            </a:r>
            <a:r>
              <a:rPr lang="en-US" baseline="0" dirty="0" smtClean="0"/>
              <a:t> </a:t>
            </a:r>
            <a:r>
              <a:rPr lang="en-US" baseline="0" dirty="0" err="1" smtClean="0"/>
              <a:t>mà</a:t>
            </a:r>
            <a:r>
              <a:rPr lang="en-US" baseline="0" dirty="0" smtClean="0"/>
              <a:t> Hibernate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thành</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SQL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và</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CSDL.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việc</a:t>
            </a:r>
            <a:r>
              <a:rPr lang="en-US" baseline="0" dirty="0" smtClean="0"/>
              <a:t> </a:t>
            </a:r>
            <a:r>
              <a:rPr lang="en-US" baseline="0" dirty="0" err="1" smtClean="0"/>
              <a:t>lấy</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CSDL </a:t>
            </a:r>
            <a:r>
              <a:rPr lang="en-US" baseline="0" dirty="0" err="1" smtClean="0"/>
              <a:t>ra</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sang Java Object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này</a:t>
            </a:r>
            <a:r>
              <a:rPr lang="en-US" baseline="0" dirty="0" smtClean="0"/>
              <a:t> </a:t>
            </a:r>
            <a:r>
              <a:rPr lang="en-US" baseline="0" dirty="0" err="1" smtClean="0"/>
              <a:t>thì</a:t>
            </a:r>
            <a:r>
              <a:rPr lang="en-US" baseline="0" dirty="0" smtClean="0"/>
              <a:t> Hibernate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đúng</a:t>
            </a:r>
            <a:r>
              <a:rPr lang="en-US" baseline="0" dirty="0" smtClean="0"/>
              <a:t> </a:t>
            </a:r>
            <a:r>
              <a:rPr lang="en-US" baseline="0" dirty="0" err="1" smtClean="0"/>
              <a:t>trường</a:t>
            </a:r>
            <a:r>
              <a:rPr lang="en-US" baseline="0" dirty="0" smtClean="0"/>
              <a:t> </a:t>
            </a:r>
            <a:r>
              <a:rPr lang="en-US" baseline="0" dirty="0" err="1" smtClean="0"/>
              <a:t>hoặc</a:t>
            </a:r>
            <a:r>
              <a:rPr lang="en-US" baseline="0" dirty="0" smtClean="0"/>
              <a:t> </a:t>
            </a:r>
            <a:r>
              <a:rPr lang="en-US" baseline="0" dirty="0" err="1" smtClean="0"/>
              <a:t>đúng</a:t>
            </a:r>
            <a:r>
              <a:rPr lang="en-US" baseline="0" dirty="0" smtClean="0"/>
              <a:t> Java Object </a:t>
            </a:r>
            <a:r>
              <a:rPr lang="en-US" baseline="0" dirty="0" err="1" smtClean="0"/>
              <a:t>nếu</a:t>
            </a:r>
            <a:r>
              <a:rPr lang="en-US" baseline="0" dirty="0" smtClean="0"/>
              <a:t> </a:t>
            </a:r>
            <a:r>
              <a:rPr lang="en-US" baseline="0" dirty="0" err="1" smtClean="0"/>
              <a:t>như</a:t>
            </a:r>
            <a:r>
              <a:rPr lang="en-US" baseline="0" dirty="0" smtClean="0"/>
              <a:t> </a:t>
            </a:r>
            <a:r>
              <a:rPr lang="en-US" baseline="0" dirty="0" err="1" smtClean="0"/>
              <a:t>chúng</a:t>
            </a:r>
            <a:r>
              <a:rPr lang="en-US" baseline="0" dirty="0" smtClean="0"/>
              <a:t> ta </a:t>
            </a:r>
            <a:r>
              <a:rPr lang="en-US" baseline="0" dirty="0" err="1" smtClean="0"/>
              <a:t>không</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một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người</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cùng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ai</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cách</a:t>
            </a:r>
            <a:r>
              <a:rPr lang="en-US" baseline="0" dirty="0" smtClean="0"/>
              <a:t> </a:t>
            </a:r>
            <a:r>
              <a:rPr lang="en-US" baseline="0" dirty="0" err="1" smtClean="0"/>
              <a:t>viết</a:t>
            </a:r>
            <a:r>
              <a:rPr lang="en-US" baseline="0" dirty="0" smtClean="0"/>
              <a:t> code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nên</a:t>
            </a:r>
            <a:r>
              <a:rPr lang="en-US" baseline="0" dirty="0" smtClean="0"/>
              <a:t> </a:t>
            </a:r>
            <a:r>
              <a:rPr lang="en-US" baseline="0" dirty="0" err="1" smtClean="0"/>
              <a:t>việc</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class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phải</a:t>
            </a:r>
            <a:r>
              <a:rPr lang="en-US" baseline="0" dirty="0" smtClean="0"/>
              <a:t> </a:t>
            </a:r>
            <a:r>
              <a:rPr lang="en-US" baseline="0" dirty="0" err="1" smtClean="0"/>
              <a:t>giống</a:t>
            </a:r>
            <a:r>
              <a:rPr lang="en-US" baseline="0" dirty="0" smtClean="0"/>
              <a:t> </a:t>
            </a:r>
            <a:r>
              <a:rPr lang="en-US" baseline="0" dirty="0" err="1" smtClean="0"/>
              <a:t>hệt</a:t>
            </a:r>
            <a:r>
              <a:rPr lang="en-US" baseline="0" dirty="0" smtClean="0"/>
              <a:t> </a:t>
            </a:r>
            <a:r>
              <a:rPr lang="en-US" baseline="0" dirty="0" err="1" smtClean="0"/>
              <a:t>trong</a:t>
            </a:r>
            <a:r>
              <a:rPr lang="en-US" baseline="0" dirty="0" smtClean="0"/>
              <a:t> CSDL </a:t>
            </a:r>
            <a:r>
              <a:rPr lang="en-US" baseline="0" dirty="0" err="1" smtClean="0"/>
              <a:t>mà</a:t>
            </a:r>
            <a:r>
              <a:rPr lang="en-US" baseline="0" dirty="0" smtClean="0"/>
              <a:t> </a:t>
            </a:r>
            <a:r>
              <a:rPr lang="en-US" baseline="0" dirty="0" err="1" smtClean="0"/>
              <a:t>chúng</a:t>
            </a:r>
            <a:r>
              <a:rPr lang="en-US" baseline="0" dirty="0" smtClean="0"/>
              <a:t> ta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gọn</a:t>
            </a:r>
            <a:r>
              <a:rPr lang="en-US" baseline="0" dirty="0" smtClean="0"/>
              <a:t> </a:t>
            </a:r>
            <a:r>
              <a:rPr lang="en-US" baseline="0" dirty="0" err="1" smtClean="0"/>
              <a:t>gàng</a:t>
            </a:r>
            <a:r>
              <a:rPr lang="en-US" baseline="0" dirty="0" smtClean="0"/>
              <a:t> </a:t>
            </a:r>
            <a:r>
              <a:rPr lang="en-US" baseline="0" dirty="0" err="1" smtClean="0"/>
              <a:t>nếu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Annotations.</a:t>
            </a:r>
          </a:p>
          <a:p>
            <a:pPr marL="171450" indent="-171450">
              <a:buFontTx/>
              <a:buChar char="-"/>
            </a:pP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khác</a:t>
            </a:r>
            <a:r>
              <a:rPr lang="en-US" baseline="0" dirty="0" smtClean="0"/>
              <a:t> </a:t>
            </a:r>
            <a:r>
              <a:rPr lang="en-US" baseline="0" dirty="0" err="1" smtClean="0"/>
              <a:t>của</a:t>
            </a:r>
            <a:r>
              <a:rPr lang="en-US" baseline="0" dirty="0" smtClean="0"/>
              <a:t> Annotations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giảm</a:t>
            </a:r>
            <a:r>
              <a:rPr lang="en-US" baseline="0" dirty="0" smtClean="0"/>
              <a:t> </a:t>
            </a:r>
            <a:r>
              <a:rPr lang="en-US" baseline="0" dirty="0" err="1" smtClean="0"/>
              <a:t>đi</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file </a:t>
            </a:r>
            <a:r>
              <a:rPr lang="en-US" baseline="0" dirty="0" err="1" smtClean="0"/>
              <a:t>cần</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theo</a:t>
            </a:r>
            <a:r>
              <a:rPr lang="en-US" baseline="0" dirty="0" smtClean="0"/>
              <a:t> </a:t>
            </a:r>
            <a:r>
              <a:rPr lang="en-US" baseline="0" dirty="0" err="1" smtClean="0"/>
              <a:t>đó</a:t>
            </a:r>
            <a:r>
              <a:rPr lang="en-US" baseline="0" dirty="0" smtClean="0"/>
              <a:t> dung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hay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và</a:t>
            </a:r>
            <a:r>
              <a:rPr lang="en-US" baseline="0" dirty="0" smtClean="0"/>
              <a:t> </a:t>
            </a:r>
          </a:p>
          <a:p>
            <a:pPr marL="0" indent="0">
              <a:buFontTx/>
              <a:buNone/>
            </a:pP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hơn</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phải</a:t>
            </a:r>
            <a:r>
              <a:rPr lang="en-US" baseline="0" dirty="0" smtClean="0"/>
              <a:t> </a:t>
            </a:r>
            <a:r>
              <a:rPr lang="en-US" baseline="0" dirty="0" err="1" smtClean="0"/>
              <a:t>vật</a:t>
            </a:r>
            <a:r>
              <a:rPr lang="en-US" baseline="0" dirty="0" smtClean="0"/>
              <a:t> </a:t>
            </a:r>
            <a:r>
              <a:rPr lang="en-US" baseline="0" dirty="0" err="1" smtClean="0"/>
              <a:t>lộn</a:t>
            </a:r>
            <a:r>
              <a:rPr lang="en-US" baseline="0" dirty="0" smtClean="0"/>
              <a:t> </a:t>
            </a:r>
            <a:r>
              <a:rPr lang="en-US" baseline="0" dirty="0" err="1" smtClean="0"/>
              <a:t>với</a:t>
            </a:r>
            <a:r>
              <a:rPr lang="en-US" baseline="0" dirty="0" smtClean="0"/>
              <a:t> </a:t>
            </a:r>
            <a:r>
              <a:rPr lang="en-US" baseline="0" dirty="0" err="1" smtClean="0"/>
              <a:t>mới</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hỗn</a:t>
            </a:r>
            <a:r>
              <a:rPr lang="en-US" baseline="0" dirty="0" smtClean="0"/>
              <a:t> </a:t>
            </a:r>
            <a:r>
              <a:rPr lang="en-US" baseline="0" dirty="0" err="1" smtClean="0"/>
              <a:t>độn</a:t>
            </a:r>
            <a:r>
              <a:rPr lang="en-US" baseline="0" dirty="0" smtClean="0"/>
              <a:t> </a:t>
            </a:r>
            <a:r>
              <a:rPr lang="en-US" baseline="0" dirty="0" err="1" smtClean="0"/>
              <a:t>nữa</a:t>
            </a:r>
            <a:endParaRPr lang="en-US" dirty="0"/>
          </a:p>
        </p:txBody>
      </p:sp>
      <p:sp>
        <p:nvSpPr>
          <p:cNvPr id="4" name="Slide Number Placeholder 3"/>
          <p:cNvSpPr>
            <a:spLocks noGrp="1"/>
          </p:cNvSpPr>
          <p:nvPr>
            <p:ph type="sldNum" sz="quarter" idx="10"/>
          </p:nvPr>
        </p:nvSpPr>
        <p:spPr/>
        <p:txBody>
          <a:bodyPr/>
          <a:lstStyle/>
          <a:p>
            <a:fld id="{5F5257F7-24DD-46DE-BBA8-BDE1B6829395}" type="slidenum">
              <a:rPr lang="en-US" smtClean="0"/>
              <a:t>2</a:t>
            </a:fld>
            <a:endParaRPr lang="en-US"/>
          </a:p>
        </p:txBody>
      </p:sp>
    </p:spTree>
    <p:extLst>
      <p:ext uri="{BB962C8B-B14F-4D97-AF65-F5344CB8AC3E}">
        <p14:creationId xmlns:p14="http://schemas.microsoft.com/office/powerpoint/2010/main" val="208326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Meta</a:t>
            </a:r>
            <a:r>
              <a:rPr lang="en-US" baseline="0" dirty="0" smtClean="0"/>
              <a:t> data ở </a:t>
            </a:r>
            <a:r>
              <a:rPr lang="en-US" baseline="0" dirty="0" err="1" smtClean="0"/>
              <a:t>đây</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siêu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như</a:t>
            </a:r>
            <a:r>
              <a:rPr lang="en-US" baseline="0" dirty="0" smtClean="0"/>
              <a:t> </a:t>
            </a:r>
            <a:r>
              <a:rPr lang="en-US" baseline="0" dirty="0" err="1" smtClean="0"/>
              <a:t>dịch</a:t>
            </a:r>
            <a:r>
              <a:rPr lang="en-US" baseline="0" dirty="0" smtClean="0"/>
              <a:t> </a:t>
            </a:r>
            <a:r>
              <a:rPr lang="en-US" baseline="0" dirty="0" err="1" smtClean="0"/>
              <a:t>thô</a:t>
            </a:r>
            <a:r>
              <a:rPr lang="en-US" baseline="0" dirty="0" smtClean="0"/>
              <a:t> </a:t>
            </a:r>
            <a:r>
              <a:rPr lang="en-US" baseline="0" dirty="0" err="1" smtClean="0"/>
              <a:t>thiển</a:t>
            </a:r>
            <a:r>
              <a:rPr lang="en-US" baseline="0" dirty="0" smtClean="0"/>
              <a:t> </a:t>
            </a:r>
            <a:r>
              <a:rPr lang="en-US" baseline="0" dirty="0" err="1" smtClean="0"/>
              <a:t>từ</a:t>
            </a:r>
            <a:r>
              <a:rPr lang="en-US" baseline="0" dirty="0" smtClean="0"/>
              <a:t> </a:t>
            </a:r>
            <a:r>
              <a:rPr lang="en-US" baseline="0" dirty="0" err="1" smtClean="0"/>
              <a:t>tiếng</a:t>
            </a:r>
            <a:r>
              <a:rPr lang="en-US" baseline="0" dirty="0" smtClean="0"/>
              <a:t> </a:t>
            </a:r>
            <a:r>
              <a:rPr lang="en-US" baseline="0" dirty="0" err="1" smtClean="0"/>
              <a:t>anh</a:t>
            </a:r>
            <a:r>
              <a:rPr lang="en-US" baseline="0" dirty="0" smtClean="0"/>
              <a:t> sang </a:t>
            </a:r>
            <a:r>
              <a:rPr lang="en-US" baseline="0" dirty="0" err="1" smtClean="0"/>
              <a:t>tiếng</a:t>
            </a:r>
            <a:r>
              <a:rPr lang="en-US" baseline="0" dirty="0" smtClean="0"/>
              <a:t> </a:t>
            </a:r>
            <a:r>
              <a:rPr lang="en-US" baseline="0" dirty="0" err="1" smtClean="0"/>
              <a:t>việt</a:t>
            </a:r>
            <a:r>
              <a:rPr lang="en-US" baseline="0" dirty="0" smtClean="0"/>
              <a:t>, </a:t>
            </a:r>
            <a:r>
              <a:rPr lang="en-US" baseline="0" dirty="0" err="1" smtClean="0"/>
              <a:t>mà</a:t>
            </a:r>
            <a:r>
              <a:rPr lang="en-US" baseline="0" dirty="0" smtClean="0"/>
              <a:t> </a:t>
            </a:r>
            <a:r>
              <a:rPr lang="en-US" baseline="0" dirty="0" err="1" smtClean="0"/>
              <a:t>là</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a:t>
            </a:r>
          </a:p>
          <a:p>
            <a:pPr marL="171450" indent="-171450">
              <a:buFontTx/>
              <a:buChar char="-"/>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các</a:t>
            </a:r>
            <a:r>
              <a:rPr lang="en-US" baseline="0" dirty="0" smtClean="0"/>
              <a:t> </a:t>
            </a:r>
            <a:r>
              <a:rPr lang="en-US" baseline="0" dirty="0" err="1" smtClean="0"/>
              <a:t>bài</a:t>
            </a:r>
            <a:r>
              <a:rPr lang="en-US" baseline="0" dirty="0" smtClean="0"/>
              <a:t> </a:t>
            </a:r>
            <a:r>
              <a:rPr lang="en-US" baseline="0" dirty="0" err="1" smtClean="0"/>
              <a:t>hát</a:t>
            </a:r>
            <a:r>
              <a:rPr lang="en-US" baseline="0" dirty="0" smtClean="0"/>
              <a:t> mp3, </a:t>
            </a:r>
            <a:r>
              <a:rPr lang="en-US" baseline="0" dirty="0" err="1" smtClean="0"/>
              <a:t>ảnh</a:t>
            </a:r>
            <a:r>
              <a:rPr lang="en-US" baseline="0" dirty="0" smtClean="0"/>
              <a:t>, </a:t>
            </a:r>
            <a:r>
              <a:rPr lang="en-US" baseline="0" dirty="0" err="1" smtClean="0"/>
              <a:t>hoặc</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meta data.</a:t>
            </a:r>
          </a:p>
          <a:p>
            <a:pPr marL="171450" indent="-171450">
              <a:buFontTx/>
              <a:buChar char="-"/>
            </a:pP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về</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t>
            </a:r>
            <a:r>
              <a:rPr lang="en-US" baseline="0" dirty="0" err="1" smtClean="0"/>
              <a:t>một</a:t>
            </a:r>
            <a:r>
              <a:rPr lang="en-US" baseline="0" dirty="0" smtClean="0"/>
              <a:t> </a:t>
            </a:r>
            <a:r>
              <a:rPr lang="en-US" baseline="0" dirty="0" err="1" smtClean="0"/>
              <a:t>bài</a:t>
            </a:r>
            <a:r>
              <a:rPr lang="en-US" baseline="0" dirty="0" smtClean="0"/>
              <a:t> </a:t>
            </a:r>
            <a:r>
              <a:rPr lang="en-US" baseline="0" dirty="0" err="1" smtClean="0"/>
              <a:t>hát</a:t>
            </a:r>
            <a:r>
              <a:rPr lang="en-US" baseline="0" dirty="0" smtClean="0"/>
              <a:t> </a:t>
            </a:r>
            <a:r>
              <a:rPr lang="en-US" baseline="0" dirty="0" err="1" smtClean="0"/>
              <a:t>thì</a:t>
            </a:r>
            <a:r>
              <a:rPr lang="en-US" baseline="0" dirty="0" smtClean="0"/>
              <a:t> meta data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tên</a:t>
            </a:r>
            <a:r>
              <a:rPr lang="en-US" baseline="0" dirty="0" smtClean="0"/>
              <a:t> </a:t>
            </a:r>
            <a:r>
              <a:rPr lang="en-US" baseline="0" dirty="0" err="1" smtClean="0"/>
              <a:t>ca</a:t>
            </a:r>
            <a:r>
              <a:rPr lang="en-US" baseline="0" dirty="0" smtClean="0"/>
              <a:t> </a:t>
            </a:r>
            <a:r>
              <a:rPr lang="en-US" baseline="0" dirty="0" err="1" smtClean="0"/>
              <a:t>sĩ</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tên</a:t>
            </a:r>
            <a:r>
              <a:rPr lang="en-US" baseline="0" dirty="0" smtClean="0"/>
              <a:t> </a:t>
            </a:r>
            <a:r>
              <a:rPr lang="en-US" baseline="0" dirty="0" err="1" smtClean="0"/>
              <a:t>nhạc</a:t>
            </a:r>
            <a:r>
              <a:rPr lang="en-US" baseline="0" dirty="0" smtClean="0"/>
              <a:t> </a:t>
            </a:r>
            <a:r>
              <a:rPr lang="en-US" baseline="0" dirty="0" err="1" smtClean="0"/>
              <a:t>sĩ</a:t>
            </a:r>
            <a:r>
              <a:rPr lang="en-US" baseline="0" dirty="0" smtClean="0"/>
              <a:t>, </a:t>
            </a:r>
            <a:r>
              <a:rPr lang="en-US" baseline="0" dirty="0" err="1" smtClean="0"/>
              <a:t>tên</a:t>
            </a:r>
            <a:r>
              <a:rPr lang="en-US" baseline="0" dirty="0" smtClean="0"/>
              <a:t> album,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bài</a:t>
            </a:r>
            <a:r>
              <a:rPr lang="en-US" baseline="0" dirty="0" smtClean="0"/>
              <a:t> </a:t>
            </a:r>
            <a:r>
              <a:rPr lang="en-US" baseline="0" dirty="0" err="1" smtClean="0"/>
              <a:t>hát</a:t>
            </a:r>
            <a:r>
              <a:rPr lang="en-US" baseline="0" dirty="0" smtClean="0"/>
              <a:t> </a:t>
            </a:r>
            <a:r>
              <a:rPr lang="en-US" baseline="0" dirty="0" err="1" smtClean="0"/>
              <a:t>trong</a:t>
            </a:r>
            <a:r>
              <a:rPr lang="en-US" baseline="0" dirty="0" smtClean="0"/>
              <a:t> </a:t>
            </a:r>
            <a:r>
              <a:rPr lang="en-US" baseline="0" dirty="0" err="1" smtClean="0"/>
              <a:t>bao</a:t>
            </a:r>
            <a:r>
              <a:rPr lang="en-US" baseline="0" dirty="0" smtClean="0"/>
              <a:t> </a:t>
            </a:r>
            <a:r>
              <a:rPr lang="en-US" baseline="0" dirty="0" err="1" smtClean="0"/>
              <a:t>lâu</a:t>
            </a:r>
            <a:r>
              <a:rPr lang="en-US" baseline="0" dirty="0" smtClean="0"/>
              <a:t>,…</a:t>
            </a:r>
          </a:p>
          <a:p>
            <a:pPr marL="171450" indent="-171450">
              <a:buFontTx/>
              <a:buChar char="-"/>
            </a:pPr>
            <a:r>
              <a:rPr lang="en-US" baseline="0" dirty="0" smtClean="0"/>
              <a:t>Annotation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thông</a:t>
            </a:r>
            <a:r>
              <a:rPr lang="en-US" baseline="0" dirty="0" smtClean="0"/>
              <a:t> tin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cho</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Java. </a:t>
            </a:r>
            <a:r>
              <a:rPr lang="en-US" baseline="0" dirty="0" err="1" smtClean="0"/>
              <a:t>Vì</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nên</a:t>
            </a:r>
            <a:r>
              <a:rPr lang="en-US" baseline="0" dirty="0" smtClean="0"/>
              <a:t> </a:t>
            </a:r>
            <a:r>
              <a:rPr lang="en-US" baseline="0" dirty="0" err="1" smtClean="0"/>
              <a:t>các</a:t>
            </a:r>
            <a:r>
              <a:rPr lang="en-US" baseline="0" dirty="0" smtClean="0"/>
              <a:t> annotation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đến</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mã</a:t>
            </a:r>
            <a:r>
              <a:rPr lang="en-US" baseline="0" dirty="0" smtClean="0"/>
              <a:t> Java, </a:t>
            </a:r>
            <a:r>
              <a:rPr lang="en-US" baseline="0" dirty="0" err="1" smtClean="0"/>
              <a:t>mặc</a:t>
            </a:r>
            <a:r>
              <a:rPr lang="en-US" baseline="0" dirty="0" smtClean="0"/>
              <a:t> </a:t>
            </a:r>
            <a:r>
              <a:rPr lang="en-US" baseline="0" dirty="0" err="1" smtClean="0"/>
              <a:t>dù</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loại</a:t>
            </a:r>
            <a:r>
              <a:rPr lang="en-US" baseline="0" dirty="0" smtClean="0"/>
              <a:t> annotation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đó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custom annotation do </a:t>
            </a:r>
            <a:r>
              <a:rPr lang="en-US" baseline="0" dirty="0" err="1" smtClean="0"/>
              <a:t>chính</a:t>
            </a:r>
            <a:r>
              <a:rPr lang="en-US" baseline="0" dirty="0" smtClean="0"/>
              <a:t> </a:t>
            </a:r>
            <a:r>
              <a:rPr lang="en-US" baseline="0" dirty="0" err="1" smtClean="0"/>
              <a:t>chúng</a:t>
            </a:r>
            <a:r>
              <a:rPr lang="en-US" baseline="0" dirty="0" smtClean="0"/>
              <a:t> ta </a:t>
            </a:r>
            <a:r>
              <a:rPr lang="en-US" baseline="0" dirty="0" err="1" smtClean="0"/>
              <a:t>tạo</a:t>
            </a:r>
            <a:r>
              <a:rPr lang="en-US" baseline="0" dirty="0" smtClean="0"/>
              <a:t> </a:t>
            </a:r>
            <a:r>
              <a:rPr lang="en-US" baseline="0" dirty="0" err="1" smtClean="0"/>
              <a:t>ra</a:t>
            </a:r>
            <a:r>
              <a:rPr lang="en-US" baseline="0" dirty="0" smtClean="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F5257F7-24DD-46DE-BBA8-BDE1B6829395}" type="slidenum">
              <a:rPr lang="en-US" smtClean="0"/>
              <a:t>3</a:t>
            </a:fld>
            <a:endParaRPr lang="en-US"/>
          </a:p>
        </p:txBody>
      </p:sp>
    </p:spTree>
    <p:extLst>
      <p:ext uri="{BB962C8B-B14F-4D97-AF65-F5344CB8AC3E}">
        <p14:creationId xmlns:p14="http://schemas.microsoft.com/office/powerpoint/2010/main" val="208326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Compiler: </a:t>
            </a:r>
            <a:r>
              <a:rPr lang="en-US" dirty="0" err="1" smtClean="0"/>
              <a:t>có</a:t>
            </a:r>
            <a:r>
              <a:rPr lang="en-US" baseline="0" dirty="0" smtClean="0"/>
              <a:t> 3 annotation Compiler </a:t>
            </a:r>
            <a:r>
              <a:rPr lang="en-US" baseline="0" dirty="0" err="1" smtClean="0"/>
              <a:t>được</a:t>
            </a:r>
            <a:r>
              <a:rPr lang="en-US" baseline="0" dirty="0" smtClean="0"/>
              <a:t> Sun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từ</a:t>
            </a:r>
            <a:r>
              <a:rPr lang="en-US" baseline="0" dirty="0" smtClean="0"/>
              <a:t> Java 3 </a:t>
            </a:r>
            <a:r>
              <a:rPr lang="en-US" baseline="0" dirty="0" err="1" smtClean="0"/>
              <a:t>đó</a:t>
            </a:r>
            <a:r>
              <a:rPr lang="en-US" baseline="0" dirty="0" smtClean="0"/>
              <a:t> </a:t>
            </a:r>
            <a:r>
              <a:rPr lang="en-US" baseline="0" dirty="0" err="1" smtClean="0"/>
              <a:t>là</a:t>
            </a:r>
            <a:r>
              <a:rPr lang="en-US" baseline="0" dirty="0" smtClean="0"/>
              <a:t>: @Override, @Deprecated, @</a:t>
            </a:r>
            <a:r>
              <a:rPr lang="en-US" baseline="0" dirty="0" err="1" smtClean="0"/>
              <a:t>SuppressWarnings</a:t>
            </a:r>
            <a:r>
              <a:rPr lang="en-US" baseline="0" dirty="0" smtClean="0"/>
              <a:t>. </a:t>
            </a:r>
            <a:r>
              <a:rPr lang="en-US" baseline="0" dirty="0" err="1" smtClean="0"/>
              <a:t>Nếu</a:t>
            </a:r>
            <a:r>
              <a:rPr lang="en-US" baseline="0" dirty="0" smtClean="0"/>
              <a:t> </a:t>
            </a:r>
            <a:r>
              <a:rPr lang="en-US" baseline="0" dirty="0" err="1" smtClean="0"/>
              <a:t>mã</a:t>
            </a:r>
            <a:r>
              <a:rPr lang="en-US" baseline="0" dirty="0" smtClean="0"/>
              <a:t> Java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annotation </a:t>
            </a:r>
            <a:r>
              <a:rPr lang="en-US" baseline="0" dirty="0" err="1" smtClean="0"/>
              <a:t>này</a:t>
            </a:r>
            <a:r>
              <a:rPr lang="en-US" baseline="0" dirty="0" smtClean="0"/>
              <a:t> </a:t>
            </a:r>
            <a:r>
              <a:rPr lang="en-US" baseline="0" dirty="0" err="1" smtClean="0"/>
              <a:t>để</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thì</a:t>
            </a:r>
            <a:r>
              <a:rPr lang="en-US" baseline="0" dirty="0" smtClean="0"/>
              <a:t> </a:t>
            </a:r>
            <a:r>
              <a:rPr lang="en-US" baseline="0" dirty="0" err="1" smtClean="0"/>
              <a:t>trình</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cảnh</a:t>
            </a:r>
            <a:r>
              <a:rPr lang="en-US" baseline="0" dirty="0" smtClean="0"/>
              <a:t> </a:t>
            </a:r>
            <a:r>
              <a:rPr lang="en-US" baseline="0" dirty="0" err="1" smtClean="0"/>
              <a:t>báo</a:t>
            </a:r>
            <a:r>
              <a:rPr lang="en-US" baseline="0" dirty="0" smtClean="0"/>
              <a:t> </a:t>
            </a:r>
            <a:r>
              <a:rPr lang="en-US" baseline="0" dirty="0" err="1" smtClean="0"/>
              <a:t>và</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thông</a:t>
            </a:r>
            <a:r>
              <a:rPr lang="en-US" baseline="0" dirty="0" smtClean="0"/>
              <a:t> tin </a:t>
            </a:r>
            <a:r>
              <a:rPr lang="en-US" baseline="0" dirty="0" err="1" smtClean="0"/>
              <a:t>cho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biết</a:t>
            </a:r>
            <a:r>
              <a:rPr lang="en-US" baseline="0" dirty="0" smtClean="0"/>
              <a:t> </a:t>
            </a:r>
            <a:r>
              <a:rPr lang="en-US" baseline="0" dirty="0" err="1" smtClean="0"/>
              <a:t>hướng</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annotation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nói</a:t>
            </a:r>
            <a:r>
              <a:rPr lang="en-US" baseline="0" dirty="0" smtClean="0"/>
              <a:t> ở </a:t>
            </a:r>
            <a:r>
              <a:rPr lang="en-US" baseline="0" dirty="0" err="1" smtClean="0"/>
              <a:t>phần</a:t>
            </a:r>
            <a:r>
              <a:rPr lang="en-US" baseline="0" dirty="0" smtClean="0"/>
              <a:t> </a:t>
            </a:r>
            <a:r>
              <a:rPr lang="en-US" baseline="0" dirty="0" err="1" smtClean="0"/>
              <a:t>sau</a:t>
            </a:r>
            <a:r>
              <a:rPr lang="en-US" baseline="0" dirty="0" smtClean="0"/>
              <a:t>.</a:t>
            </a:r>
          </a:p>
          <a:p>
            <a:pPr marL="171450" indent="-171450">
              <a:buFontTx/>
              <a:buChar char="-"/>
            </a:pPr>
            <a:r>
              <a:rPr lang="en-US" baseline="0" dirty="0" smtClean="0"/>
              <a:t>Build-time: </a:t>
            </a:r>
            <a:r>
              <a:rPr lang="vi-VN" dirty="0" smtClean="0"/>
              <a:t>Annotation có thể được được sử dụng tại thời xây dựng (Build-time), khi bạn xây dựng dự án phần mềm của bạn. Quá trình xây dựng bao gồm tạo ra các mã nguồn, biên dịch mã nguồn, tạo ra các file XML (ví dụ như mô tả triển khai), đóng gói mã biên dịch và các tập tin vào một tập tin JAR, v..v. Xây dựng phần mềm thường được thực hiện bởi một công cụ xây dựng tự động như Apache Ant hoặc Apache Maven . Xây dựng các công cụ có thể quét mã Java của bạn và dựa vào các chú thích (Annotation) của bạn để tạo ra mã nguồn hoặc các tập tin khác dựa trên những chú thích đó. </a:t>
            </a:r>
            <a:endParaRPr lang="en-US" dirty="0" smtClean="0"/>
          </a:p>
          <a:p>
            <a:pPr marL="171450" indent="-171450">
              <a:buFontTx/>
              <a:buChar char="-"/>
            </a:pPr>
            <a:r>
              <a:rPr lang="en-US" dirty="0" smtClean="0"/>
              <a:t>Runtime: </a:t>
            </a:r>
            <a:r>
              <a:rPr lang="vi-VN" dirty="0" smtClean="0"/>
              <a:t>Thông thường, các Annotation không có mặt trong mã Java của bạn sau khi biên dịch. Tuy nhiên  có thể xác định các Annotation của bạn trong thời gian chạy. Các chú thích này sau đó có thể được truy cập thông qua </a:t>
            </a:r>
            <a:r>
              <a:rPr lang="vi-VN" b="1" dirty="0" smtClean="0"/>
              <a:t>Java Reflection</a:t>
            </a:r>
            <a:r>
              <a:rPr lang="vi-VN" dirty="0" smtClean="0"/>
              <a:t>, và được sử dụng để cung cấp cho các hướng dẫn chương trình của bạn, hoặc API của một số bên thứ ba (Third party API). </a:t>
            </a:r>
            <a:endParaRPr lang="en-US" dirty="0" smtClean="0"/>
          </a:p>
          <a:p>
            <a:pPr marL="171450" indent="-171450">
              <a:buFontTx/>
              <a:buChar char="-"/>
            </a:pPr>
            <a:endParaRPr lang="en-US" dirty="0" smtClean="0"/>
          </a:p>
          <a:p>
            <a:r>
              <a:rPr lang="en-US" b="1" dirty="0" smtClean="0"/>
              <a:t>Information for the compiler</a:t>
            </a:r>
            <a:r>
              <a:rPr lang="en-US" dirty="0" smtClean="0"/>
              <a:t> — Annotations can be used by the compiler to detect errors or suppress warnings.</a:t>
            </a:r>
          </a:p>
          <a:p>
            <a:r>
              <a:rPr lang="en-US" b="1" dirty="0" smtClean="0"/>
              <a:t>Compile-time and deployment-time processing</a:t>
            </a:r>
            <a:r>
              <a:rPr lang="en-US" dirty="0" smtClean="0"/>
              <a:t> — Software tools can process annotation information to generate code, XML files, and so forth.</a:t>
            </a:r>
          </a:p>
          <a:p>
            <a:r>
              <a:rPr lang="en-US" b="1" smtClean="0"/>
              <a:t>Runtime processing</a:t>
            </a:r>
            <a:r>
              <a:rPr lang="en-US" smtClean="0"/>
              <a:t> — Some annotations are available to be examined at runtime.</a:t>
            </a:r>
          </a:p>
        </p:txBody>
      </p:sp>
      <p:sp>
        <p:nvSpPr>
          <p:cNvPr id="4" name="Slide Number Placeholder 3"/>
          <p:cNvSpPr>
            <a:spLocks noGrp="1"/>
          </p:cNvSpPr>
          <p:nvPr>
            <p:ph type="sldNum" sz="quarter" idx="10"/>
          </p:nvPr>
        </p:nvSpPr>
        <p:spPr/>
        <p:txBody>
          <a:bodyPr/>
          <a:lstStyle/>
          <a:p>
            <a:fld id="{5F5257F7-24DD-46DE-BBA8-BDE1B6829395}" type="slidenum">
              <a:rPr lang="en-US" smtClean="0"/>
              <a:t>4</a:t>
            </a:fld>
            <a:endParaRPr lang="en-US"/>
          </a:p>
        </p:txBody>
      </p:sp>
    </p:spTree>
    <p:extLst>
      <p:ext uri="{BB962C8B-B14F-4D97-AF65-F5344CB8AC3E}">
        <p14:creationId xmlns:p14="http://schemas.microsoft.com/office/powerpoint/2010/main" val="208326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AB64CB-76E9-4D05-A09D-16963A4B2BDE}" type="datetimeFigureOut">
              <a:rPr lang="en-US" smtClean="0"/>
              <a:t>18/11/2017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25110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B64CB-76E9-4D05-A09D-16963A4B2BDE}" type="datetimeFigureOut">
              <a:rPr lang="en-US" smtClean="0"/>
              <a:t>18/11/2017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363612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B64CB-76E9-4D05-A09D-16963A4B2BDE}" type="datetimeFigureOut">
              <a:rPr lang="en-US" smtClean="0"/>
              <a:t>18/11/2017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265762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B64CB-76E9-4D05-A09D-16963A4B2BDE}" type="datetimeFigureOut">
              <a:rPr lang="en-US" smtClean="0"/>
              <a:t>18/11/2017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358666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B64CB-76E9-4D05-A09D-16963A4B2BDE}" type="datetimeFigureOut">
              <a:rPr lang="en-US" smtClean="0"/>
              <a:t>18/11/2017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208927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AB64CB-76E9-4D05-A09D-16963A4B2BDE}" type="datetimeFigureOut">
              <a:rPr lang="en-US" smtClean="0"/>
              <a:t>18/11/2017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121159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AB64CB-76E9-4D05-A09D-16963A4B2BDE}" type="datetimeFigureOut">
              <a:rPr lang="en-US" smtClean="0"/>
              <a:t>18/11/2017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12174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B64CB-76E9-4D05-A09D-16963A4B2BDE}" type="datetimeFigureOut">
              <a:rPr lang="en-US" smtClean="0"/>
              <a:t>18/11/2017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279805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B64CB-76E9-4D05-A09D-16963A4B2BDE}" type="datetimeFigureOut">
              <a:rPr lang="en-US" smtClean="0"/>
              <a:t>18/11/2017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306855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B64CB-76E9-4D05-A09D-16963A4B2BDE}" type="datetimeFigureOut">
              <a:rPr lang="en-US" smtClean="0"/>
              <a:t>18/11/2017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369739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B64CB-76E9-4D05-A09D-16963A4B2BDE}" type="datetimeFigureOut">
              <a:rPr lang="en-US" smtClean="0"/>
              <a:t>18/11/2017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887F5-FCBE-4ABD-AF61-378CFDFEB774}" type="slidenum">
              <a:rPr lang="en-US" smtClean="0"/>
              <a:t>‹#›</a:t>
            </a:fld>
            <a:endParaRPr lang="en-US"/>
          </a:p>
        </p:txBody>
      </p:sp>
    </p:spTree>
    <p:extLst>
      <p:ext uri="{BB962C8B-B14F-4D97-AF65-F5344CB8AC3E}">
        <p14:creationId xmlns:p14="http://schemas.microsoft.com/office/powerpoint/2010/main" val="417853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B64CB-76E9-4D05-A09D-16963A4B2BDE}" type="datetimeFigureOut">
              <a:rPr lang="en-US" smtClean="0"/>
              <a:t>18/11/2017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887F5-FCBE-4ABD-AF61-378CFDFEB774}" type="slidenum">
              <a:rPr lang="en-US" smtClean="0"/>
              <a:t>‹#›</a:t>
            </a:fld>
            <a:endParaRPr lang="en-US"/>
          </a:p>
        </p:txBody>
      </p:sp>
    </p:spTree>
    <p:extLst>
      <p:ext uri="{BB962C8B-B14F-4D97-AF65-F5344CB8AC3E}">
        <p14:creationId xmlns:p14="http://schemas.microsoft.com/office/powerpoint/2010/main" val="348242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b="1" dirty="0" smtClean="0"/>
              <a:t>Java Annotations</a:t>
            </a:r>
            <a:endParaRPr lang="en-US" b="1"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471" y="2190577"/>
            <a:ext cx="4001058" cy="2476846"/>
          </a:xfrm>
          <a:prstGeom prst="rect">
            <a:avLst/>
          </a:prstGeom>
        </p:spPr>
      </p:pic>
    </p:spTree>
    <p:extLst>
      <p:ext uri="{BB962C8B-B14F-4D97-AF65-F5344CB8AC3E}">
        <p14:creationId xmlns:p14="http://schemas.microsoft.com/office/powerpoint/2010/main" val="1633189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176" y="1657290"/>
            <a:ext cx="5830699" cy="400110"/>
          </a:xfrm>
          <a:prstGeom prst="rect">
            <a:avLst/>
          </a:prstGeom>
          <a:noFill/>
        </p:spPr>
        <p:txBody>
          <a:bodyPr wrap="none" rtlCol="0">
            <a:spAutoFit/>
          </a:bodyPr>
          <a:lstStyle/>
          <a:p>
            <a:r>
              <a:rPr lang="en-US" sz="2000" dirty="0" err="1" smtClean="0"/>
              <a:t>Để</a:t>
            </a:r>
            <a:r>
              <a:rPr lang="en-US" sz="2000" dirty="0" smtClean="0"/>
              <a:t> </a:t>
            </a:r>
            <a:r>
              <a:rPr lang="en-US" sz="2000" dirty="0" err="1" smtClean="0"/>
              <a:t>đáp</a:t>
            </a:r>
            <a:r>
              <a:rPr lang="en-US" sz="2000" dirty="0" smtClean="0"/>
              <a:t> </a:t>
            </a:r>
            <a:r>
              <a:rPr lang="en-US" sz="2000" dirty="0" err="1" smtClean="0"/>
              <a:t>ứng</a:t>
            </a:r>
            <a:r>
              <a:rPr lang="en-US" sz="2000" dirty="0" smtClean="0"/>
              <a:t> </a:t>
            </a:r>
            <a:r>
              <a:rPr lang="en-US" sz="2000" dirty="0" err="1" smtClean="0"/>
              <a:t>các</a:t>
            </a:r>
            <a:r>
              <a:rPr lang="en-US" sz="2000" dirty="0" smtClean="0"/>
              <a:t> </a:t>
            </a:r>
            <a:r>
              <a:rPr lang="en-US" sz="2000" dirty="0" err="1" smtClean="0"/>
              <a:t>nhu</a:t>
            </a:r>
            <a:r>
              <a:rPr lang="en-US" sz="2000" dirty="0" smtClean="0"/>
              <a:t> </a:t>
            </a:r>
            <a:r>
              <a:rPr lang="en-US" sz="2000" dirty="0" err="1" smtClean="0"/>
              <a:t>cầu</a:t>
            </a:r>
            <a:r>
              <a:rPr lang="en-US" sz="2000" dirty="0" smtClean="0"/>
              <a:t> </a:t>
            </a:r>
            <a:r>
              <a:rPr lang="en-US" sz="2000" dirty="0" err="1" smtClean="0"/>
              <a:t>thực</a:t>
            </a:r>
            <a:r>
              <a:rPr lang="en-US" sz="2000" dirty="0" smtClean="0"/>
              <a:t> </a:t>
            </a:r>
            <a:r>
              <a:rPr lang="en-US" sz="2000" dirty="0" err="1" smtClean="0"/>
              <a:t>tế</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phần</a:t>
            </a:r>
            <a:r>
              <a:rPr lang="en-US" sz="2000" dirty="0" smtClean="0"/>
              <a:t> </a:t>
            </a:r>
            <a:r>
              <a:rPr lang="en-US" sz="2000" dirty="0" err="1" smtClean="0"/>
              <a:t>mềm</a:t>
            </a:r>
            <a:r>
              <a:rPr lang="en-US" sz="2000" dirty="0" smtClean="0"/>
              <a:t>:</a:t>
            </a:r>
          </a:p>
        </p:txBody>
      </p:sp>
      <p:sp>
        <p:nvSpPr>
          <p:cNvPr id="4" name="TextBox 3"/>
          <p:cNvSpPr txBox="1"/>
          <p:nvPr/>
        </p:nvSpPr>
        <p:spPr>
          <a:xfrm>
            <a:off x="3733800" y="489228"/>
            <a:ext cx="1764201" cy="584775"/>
          </a:xfrm>
          <a:prstGeom prst="rect">
            <a:avLst/>
          </a:prstGeom>
          <a:noFill/>
        </p:spPr>
        <p:txBody>
          <a:bodyPr wrap="none" rtlCol="0">
            <a:spAutoFit/>
          </a:bodyPr>
          <a:lstStyle/>
          <a:p>
            <a:r>
              <a:rPr lang="en-US" sz="3200" b="1" dirty="0" err="1" smtClean="0"/>
              <a:t>Sự</a:t>
            </a:r>
            <a:r>
              <a:rPr lang="en-US" sz="3200" b="1" dirty="0" smtClean="0"/>
              <a:t> </a:t>
            </a:r>
            <a:r>
              <a:rPr lang="en-US" sz="3200" b="1" dirty="0" err="1" smtClean="0"/>
              <a:t>ra</a:t>
            </a:r>
            <a:r>
              <a:rPr lang="en-US" sz="3200" b="1" dirty="0" smtClean="0"/>
              <a:t> </a:t>
            </a:r>
            <a:r>
              <a:rPr lang="en-US" sz="3200" b="1" dirty="0" err="1" smtClean="0"/>
              <a:t>đời</a:t>
            </a:r>
            <a:endParaRPr lang="en-US" sz="3200" b="1" dirty="0"/>
          </a:p>
        </p:txBody>
      </p:sp>
      <p:sp>
        <p:nvSpPr>
          <p:cNvPr id="6" name="TextBox 5"/>
          <p:cNvSpPr txBox="1"/>
          <p:nvPr/>
        </p:nvSpPr>
        <p:spPr>
          <a:xfrm>
            <a:off x="767966" y="2819400"/>
            <a:ext cx="7918834" cy="707886"/>
          </a:xfrm>
          <a:prstGeom prst="rect">
            <a:avLst/>
          </a:prstGeom>
          <a:noFill/>
        </p:spPr>
        <p:txBody>
          <a:bodyPr wrap="none" rtlCol="0">
            <a:spAutoFit/>
          </a:bodyPr>
          <a:lstStyle/>
          <a:p>
            <a:pPr marL="342900" indent="-342900">
              <a:buFont typeface="Arial" pitchFamily="34" charset="0"/>
              <a:buChar char="•"/>
            </a:pPr>
            <a:r>
              <a:rPr lang="en-US" sz="2000" dirty="0" err="1" smtClean="0"/>
              <a:t>Phát</a:t>
            </a:r>
            <a:r>
              <a:rPr lang="en-US" sz="2000" dirty="0" smtClean="0"/>
              <a:t> </a:t>
            </a:r>
            <a:r>
              <a:rPr lang="en-US" sz="2000" dirty="0" err="1" smtClean="0"/>
              <a:t>triển</a:t>
            </a:r>
            <a:r>
              <a:rPr lang="en-US" sz="2000" dirty="0" smtClean="0"/>
              <a:t> </a:t>
            </a:r>
            <a:r>
              <a:rPr lang="en-US" sz="2000" dirty="0" err="1" smtClean="0"/>
              <a:t>các</a:t>
            </a:r>
            <a:r>
              <a:rPr lang="en-US" sz="2000" dirty="0" smtClean="0"/>
              <a:t> </a:t>
            </a:r>
            <a:r>
              <a:rPr lang="en-US" sz="2000" dirty="0" err="1" smtClean="0"/>
              <a:t>thư</a:t>
            </a:r>
            <a:r>
              <a:rPr lang="en-US" sz="2000" dirty="0" smtClean="0"/>
              <a:t> </a:t>
            </a:r>
            <a:r>
              <a:rPr lang="en-US" sz="2000" dirty="0" err="1" smtClean="0"/>
              <a:t>viện</a:t>
            </a:r>
            <a:r>
              <a:rPr lang="en-US" sz="2000" dirty="0" smtClean="0"/>
              <a:t>, framework, </a:t>
            </a:r>
            <a:r>
              <a:rPr lang="en-US" sz="2000" dirty="0" err="1" smtClean="0"/>
              <a:t>công</a:t>
            </a:r>
            <a:r>
              <a:rPr lang="en-US" sz="2000" dirty="0" smtClean="0"/>
              <a:t> </a:t>
            </a:r>
            <a:r>
              <a:rPr lang="en-US" sz="2000" dirty="0" err="1" smtClean="0"/>
              <a:t>cụ</a:t>
            </a:r>
            <a:r>
              <a:rPr lang="en-US" sz="2000" dirty="0" smtClean="0"/>
              <a:t>,… </a:t>
            </a:r>
            <a:r>
              <a:rPr lang="en-US" sz="2000" dirty="0" err="1" smtClean="0"/>
              <a:t>một</a:t>
            </a:r>
            <a:r>
              <a:rPr lang="en-US" sz="2000" dirty="0" smtClean="0"/>
              <a:t> </a:t>
            </a:r>
            <a:r>
              <a:rPr lang="en-US" sz="2000" dirty="0" err="1" smtClean="0"/>
              <a:t>cách</a:t>
            </a:r>
            <a:r>
              <a:rPr lang="en-US" sz="2000" dirty="0" smtClean="0"/>
              <a:t> </a:t>
            </a:r>
            <a:r>
              <a:rPr lang="en-US" sz="2000" dirty="0" err="1" smtClean="0"/>
              <a:t>nhanh</a:t>
            </a:r>
            <a:r>
              <a:rPr lang="en-US" sz="2000" dirty="0" smtClean="0"/>
              <a:t> </a:t>
            </a:r>
            <a:r>
              <a:rPr lang="en-US" sz="2000" dirty="0" err="1" smtClean="0"/>
              <a:t>chóng</a:t>
            </a:r>
            <a:r>
              <a:rPr lang="en-US" sz="2000" dirty="0" smtClean="0"/>
              <a:t>, </a:t>
            </a:r>
          </a:p>
          <a:p>
            <a:r>
              <a:rPr lang="en-US" sz="2000" dirty="0" smtClean="0"/>
              <a:t>      </a:t>
            </a:r>
            <a:r>
              <a:rPr lang="en-US" sz="2000" dirty="0" err="1" smtClean="0"/>
              <a:t>dễ</a:t>
            </a:r>
            <a:r>
              <a:rPr lang="en-US" sz="2000" dirty="0" smtClean="0"/>
              <a:t> </a:t>
            </a:r>
            <a:r>
              <a:rPr lang="en-US" sz="2000" dirty="0" err="1" smtClean="0"/>
              <a:t>dàng</a:t>
            </a:r>
            <a:r>
              <a:rPr lang="en-US" sz="2000" dirty="0" smtClean="0"/>
              <a:t>.</a:t>
            </a:r>
          </a:p>
        </p:txBody>
      </p:sp>
      <p:sp>
        <p:nvSpPr>
          <p:cNvPr id="7" name="TextBox 6"/>
          <p:cNvSpPr txBox="1"/>
          <p:nvPr/>
        </p:nvSpPr>
        <p:spPr>
          <a:xfrm>
            <a:off x="767966" y="3657600"/>
            <a:ext cx="6882974" cy="400110"/>
          </a:xfrm>
          <a:prstGeom prst="rect">
            <a:avLst/>
          </a:prstGeom>
          <a:noFill/>
        </p:spPr>
        <p:txBody>
          <a:bodyPr wrap="none" rtlCol="0">
            <a:spAutoFit/>
          </a:bodyPr>
          <a:lstStyle/>
          <a:p>
            <a:pPr marL="342900" indent="-342900">
              <a:buFont typeface="Arial" pitchFamily="34" charset="0"/>
              <a:buChar char="•"/>
            </a:pPr>
            <a:r>
              <a:rPr lang="en-US" sz="2000" dirty="0" err="1" smtClean="0"/>
              <a:t>Dễ</a:t>
            </a:r>
            <a:r>
              <a:rPr lang="en-US" sz="2000" dirty="0" smtClean="0"/>
              <a:t> </a:t>
            </a:r>
            <a:r>
              <a:rPr lang="en-US" sz="2000" dirty="0" err="1" smtClean="0"/>
              <a:t>hiểu</a:t>
            </a:r>
            <a:r>
              <a:rPr lang="en-US" sz="2000" dirty="0" smtClean="0"/>
              <a:t>, </a:t>
            </a:r>
            <a:r>
              <a:rPr lang="en-US" sz="2000" dirty="0" err="1" smtClean="0"/>
              <a:t>dễ</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gọn</a:t>
            </a:r>
            <a:r>
              <a:rPr lang="en-US" sz="2000" dirty="0" smtClean="0"/>
              <a:t> </a:t>
            </a:r>
            <a:r>
              <a:rPr lang="en-US" sz="2000" dirty="0" err="1" smtClean="0"/>
              <a:t>gàng</a:t>
            </a:r>
            <a:r>
              <a:rPr lang="en-US" sz="2000" dirty="0" smtClean="0"/>
              <a:t> </a:t>
            </a:r>
            <a:r>
              <a:rPr lang="en-US" sz="2000" dirty="0" err="1" smtClean="0"/>
              <a:t>cho</a:t>
            </a:r>
            <a:r>
              <a:rPr lang="en-US" sz="2000" dirty="0" smtClean="0"/>
              <a:t> source code </a:t>
            </a:r>
            <a:r>
              <a:rPr lang="en-US" sz="2000" dirty="0" err="1" smtClean="0"/>
              <a:t>khi</a:t>
            </a:r>
            <a:r>
              <a:rPr lang="en-US" sz="2000" dirty="0" smtClean="0"/>
              <a:t> </a:t>
            </a:r>
            <a:r>
              <a:rPr lang="en-US" sz="2000" dirty="0" err="1" smtClean="0"/>
              <a:t>phát</a:t>
            </a:r>
            <a:r>
              <a:rPr lang="en-US" sz="2000" dirty="0" smtClean="0"/>
              <a:t> </a:t>
            </a:r>
            <a:r>
              <a:rPr lang="en-US" sz="2000" dirty="0" err="1" smtClean="0"/>
              <a:t>triển</a:t>
            </a:r>
            <a:r>
              <a:rPr lang="en-US" sz="2000" dirty="0" smtClean="0"/>
              <a:t>.</a:t>
            </a:r>
          </a:p>
        </p:txBody>
      </p:sp>
      <p:sp>
        <p:nvSpPr>
          <p:cNvPr id="8" name="TextBox 7"/>
          <p:cNvSpPr txBox="1"/>
          <p:nvPr/>
        </p:nvSpPr>
        <p:spPr>
          <a:xfrm>
            <a:off x="767966" y="2286000"/>
            <a:ext cx="2593467" cy="400110"/>
          </a:xfrm>
          <a:prstGeom prst="rect">
            <a:avLst/>
          </a:prstGeom>
          <a:noFill/>
        </p:spPr>
        <p:txBody>
          <a:bodyPr wrap="none" rtlCol="0">
            <a:spAutoFit/>
          </a:bodyPr>
          <a:lstStyle/>
          <a:p>
            <a:pPr marL="342900" indent="-342900">
              <a:buFont typeface="Arial" pitchFamily="34" charset="0"/>
              <a:buChar char="•"/>
            </a:pPr>
            <a:r>
              <a:rPr lang="en-US" sz="2000" dirty="0" err="1" smtClean="0"/>
              <a:t>Cần</a:t>
            </a:r>
            <a:r>
              <a:rPr lang="en-US" sz="2000" dirty="0" smtClean="0"/>
              <a:t> </a:t>
            </a:r>
            <a:r>
              <a:rPr lang="en-US" sz="2000" dirty="0" err="1" smtClean="0"/>
              <a:t>đánh</a:t>
            </a:r>
            <a:r>
              <a:rPr lang="en-US" sz="2000" dirty="0" smtClean="0"/>
              <a:t> </a:t>
            </a:r>
            <a:r>
              <a:rPr lang="en-US" sz="2000" dirty="0" err="1" smtClean="0"/>
              <a:t>dấu</a:t>
            </a:r>
            <a:r>
              <a:rPr lang="en-US" sz="2000" dirty="0" smtClean="0"/>
              <a:t> code.</a:t>
            </a:r>
          </a:p>
        </p:txBody>
      </p:sp>
      <p:sp>
        <p:nvSpPr>
          <p:cNvPr id="9" name="TextBox 8"/>
          <p:cNvSpPr txBox="1"/>
          <p:nvPr/>
        </p:nvSpPr>
        <p:spPr>
          <a:xfrm>
            <a:off x="533400" y="4343400"/>
            <a:ext cx="8345874" cy="400110"/>
          </a:xfrm>
          <a:prstGeom prst="rect">
            <a:avLst/>
          </a:prstGeom>
          <a:noFill/>
        </p:spPr>
        <p:txBody>
          <a:bodyPr wrap="none" rtlCol="0">
            <a:spAutoFit/>
          </a:bodyPr>
          <a:lstStyle/>
          <a:p>
            <a:r>
              <a:rPr lang="en-US" sz="2000" dirty="0" err="1" smtClean="0"/>
              <a:t>Đến</a:t>
            </a:r>
            <a:r>
              <a:rPr lang="en-US" sz="2000" dirty="0" smtClean="0"/>
              <a:t> Java 5 </a:t>
            </a:r>
            <a:r>
              <a:rPr lang="en-US" sz="2000" dirty="0" err="1" smtClean="0"/>
              <a:t>thì</a:t>
            </a:r>
            <a:r>
              <a:rPr lang="en-US" sz="2000" dirty="0" smtClean="0"/>
              <a:t> Sun </a:t>
            </a:r>
            <a:r>
              <a:rPr lang="en-US" sz="2000" dirty="0" err="1" smtClean="0"/>
              <a:t>thêm</a:t>
            </a:r>
            <a:r>
              <a:rPr lang="en-US" sz="2000" dirty="0" smtClean="0"/>
              <a:t> </a:t>
            </a:r>
            <a:r>
              <a:rPr lang="en-US" sz="2000" dirty="0" err="1" smtClean="0"/>
              <a:t>vào</a:t>
            </a:r>
            <a:r>
              <a:rPr lang="en-US" sz="2000" dirty="0" smtClean="0"/>
              <a:t> </a:t>
            </a:r>
            <a:r>
              <a:rPr lang="en-US" sz="2000" dirty="0" err="1" smtClean="0"/>
              <a:t>cái</a:t>
            </a:r>
            <a:r>
              <a:rPr lang="en-US" sz="2000" dirty="0" smtClean="0"/>
              <a:t> </a:t>
            </a:r>
            <a:r>
              <a:rPr lang="en-US" sz="2000" dirty="0" err="1" smtClean="0"/>
              <a:t>gọi</a:t>
            </a:r>
            <a:r>
              <a:rPr lang="en-US" sz="2000" dirty="0" smtClean="0"/>
              <a:t> </a:t>
            </a:r>
            <a:r>
              <a:rPr lang="en-US" sz="2000" dirty="0" err="1" smtClean="0"/>
              <a:t>là</a:t>
            </a:r>
            <a:r>
              <a:rPr lang="en-US" sz="2000" dirty="0" smtClean="0"/>
              <a:t> Annotation </a:t>
            </a:r>
            <a:r>
              <a:rPr lang="en-US" sz="2000" dirty="0" err="1" smtClean="0"/>
              <a:t>để</a:t>
            </a:r>
            <a:r>
              <a:rPr lang="en-US" sz="2000" dirty="0" smtClean="0"/>
              <a:t> </a:t>
            </a:r>
            <a:r>
              <a:rPr lang="en-US" sz="2000" dirty="0" err="1" smtClean="0"/>
              <a:t>giải</a:t>
            </a:r>
            <a:r>
              <a:rPr lang="en-US" sz="2000" dirty="0" smtClean="0"/>
              <a:t> </a:t>
            </a:r>
            <a:r>
              <a:rPr lang="en-US" sz="2000" dirty="0" err="1" smtClean="0"/>
              <a:t>quyết</a:t>
            </a:r>
            <a:r>
              <a:rPr lang="en-US" sz="2000" dirty="0" smtClean="0"/>
              <a:t> </a:t>
            </a:r>
            <a:r>
              <a:rPr lang="en-US" sz="2000" dirty="0" err="1" smtClean="0"/>
              <a:t>các</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trên</a:t>
            </a:r>
            <a:r>
              <a:rPr lang="en-US" sz="2000" dirty="0" smtClean="0"/>
              <a:t>.</a:t>
            </a:r>
          </a:p>
        </p:txBody>
      </p:sp>
    </p:spTree>
    <p:extLst>
      <p:ext uri="{BB962C8B-B14F-4D97-AF65-F5344CB8AC3E}">
        <p14:creationId xmlns:p14="http://schemas.microsoft.com/office/powerpoint/2010/main" val="60687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489228"/>
            <a:ext cx="3089500" cy="584775"/>
          </a:xfrm>
          <a:prstGeom prst="rect">
            <a:avLst/>
          </a:prstGeom>
          <a:noFill/>
        </p:spPr>
        <p:txBody>
          <a:bodyPr wrap="none" rtlCol="0">
            <a:spAutoFit/>
          </a:bodyPr>
          <a:lstStyle/>
          <a:p>
            <a:r>
              <a:rPr lang="en-US" sz="3200" b="1" dirty="0" smtClean="0"/>
              <a:t>Annotation </a:t>
            </a:r>
            <a:r>
              <a:rPr lang="en-US" sz="3200" b="1" dirty="0" err="1" smtClean="0"/>
              <a:t>là</a:t>
            </a:r>
            <a:r>
              <a:rPr lang="en-US" sz="3200" b="1" dirty="0" smtClean="0"/>
              <a:t> </a:t>
            </a:r>
            <a:r>
              <a:rPr lang="en-US" sz="3200" b="1" dirty="0" err="1" smtClean="0"/>
              <a:t>gì</a:t>
            </a:r>
            <a:r>
              <a:rPr lang="en-US" sz="3200" b="1" dirty="0" smtClean="0"/>
              <a:t>?</a:t>
            </a:r>
            <a:endParaRPr lang="en-US" sz="3200" b="1" dirty="0"/>
          </a:p>
        </p:txBody>
      </p:sp>
      <p:sp>
        <p:nvSpPr>
          <p:cNvPr id="6" name="TextBox 5"/>
          <p:cNvSpPr txBox="1"/>
          <p:nvPr/>
        </p:nvSpPr>
        <p:spPr>
          <a:xfrm>
            <a:off x="767966" y="2819400"/>
            <a:ext cx="7003327" cy="400110"/>
          </a:xfrm>
          <a:prstGeom prst="rect">
            <a:avLst/>
          </a:prstGeom>
          <a:noFill/>
        </p:spPr>
        <p:txBody>
          <a:bodyPr wrap="none" rtlCol="0">
            <a:spAutoFit/>
          </a:bodyPr>
          <a:lstStyle/>
          <a:p>
            <a:pPr marL="342900" indent="-342900">
              <a:buFont typeface="Arial" pitchFamily="34" charset="0"/>
              <a:buChar char="•"/>
            </a:pPr>
            <a:r>
              <a:rPr lang="en-US" sz="2000" dirty="0" err="1" smtClean="0"/>
              <a:t>Được</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để</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thông</a:t>
            </a:r>
            <a:r>
              <a:rPr lang="en-US" sz="2000" dirty="0" smtClean="0"/>
              <a:t> tin </a:t>
            </a:r>
            <a:r>
              <a:rPr lang="en-US" sz="2000" dirty="0" err="1" smtClean="0"/>
              <a:t>dữ</a:t>
            </a:r>
            <a:r>
              <a:rPr lang="en-US" sz="2000" dirty="0" smtClean="0"/>
              <a:t> </a:t>
            </a:r>
            <a:r>
              <a:rPr lang="en-US" sz="2000" dirty="0" err="1" smtClean="0"/>
              <a:t>liệu</a:t>
            </a:r>
            <a:r>
              <a:rPr lang="en-US" sz="2000" dirty="0" smtClean="0"/>
              <a:t> </a:t>
            </a:r>
            <a:r>
              <a:rPr lang="en-US" sz="2000" dirty="0" err="1" smtClean="0"/>
              <a:t>cho</a:t>
            </a:r>
            <a:r>
              <a:rPr lang="en-US" sz="2000" dirty="0" smtClean="0"/>
              <a:t> </a:t>
            </a:r>
            <a:r>
              <a:rPr lang="en-US" sz="2000" dirty="0" err="1" smtClean="0"/>
              <a:t>đoạn</a:t>
            </a:r>
            <a:r>
              <a:rPr lang="en-US" sz="2000" dirty="0" smtClean="0"/>
              <a:t> </a:t>
            </a:r>
            <a:r>
              <a:rPr lang="en-US" sz="2000" dirty="0" err="1" smtClean="0"/>
              <a:t>mã</a:t>
            </a:r>
            <a:r>
              <a:rPr lang="en-US" sz="2000" dirty="0" smtClean="0"/>
              <a:t> Java.</a:t>
            </a:r>
          </a:p>
        </p:txBody>
      </p:sp>
      <p:sp>
        <p:nvSpPr>
          <p:cNvPr id="8" name="TextBox 7"/>
          <p:cNvSpPr txBox="1"/>
          <p:nvPr/>
        </p:nvSpPr>
        <p:spPr>
          <a:xfrm>
            <a:off x="767966" y="2286000"/>
            <a:ext cx="7679795" cy="400110"/>
          </a:xfrm>
          <a:prstGeom prst="rect">
            <a:avLst/>
          </a:prstGeom>
          <a:noFill/>
        </p:spPr>
        <p:txBody>
          <a:bodyPr wrap="none" rtlCol="0">
            <a:spAutoFit/>
          </a:bodyPr>
          <a:lstStyle/>
          <a:p>
            <a:pPr marL="342900" indent="-342900">
              <a:buFont typeface="Arial" pitchFamily="34" charset="0"/>
              <a:buChar char="•"/>
            </a:pPr>
            <a:r>
              <a:rPr lang="en-US" sz="2000" dirty="0" smtClean="0"/>
              <a:t>Annotation (</a:t>
            </a:r>
            <a:r>
              <a:rPr lang="en-US" sz="2000" dirty="0" err="1" smtClean="0"/>
              <a:t>chú</a:t>
            </a:r>
            <a:r>
              <a:rPr lang="en-US" sz="2000" dirty="0" smtClean="0"/>
              <a:t> </a:t>
            </a:r>
            <a:r>
              <a:rPr lang="en-US" sz="2000" dirty="0" err="1" smtClean="0"/>
              <a:t>thích</a:t>
            </a:r>
            <a:r>
              <a:rPr lang="en-US" sz="2000" dirty="0" smtClean="0"/>
              <a:t> </a:t>
            </a:r>
            <a:r>
              <a:rPr lang="en-US" sz="2000" dirty="0" err="1" smtClean="0"/>
              <a:t>có</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được</a:t>
            </a:r>
            <a:r>
              <a:rPr lang="en-US" sz="2000" dirty="0" smtClean="0"/>
              <a:t> </a:t>
            </a:r>
            <a:r>
              <a:rPr lang="en-US" sz="2000" dirty="0" err="1" smtClean="0"/>
              <a:t>hiểu</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dạng</a:t>
            </a:r>
            <a:r>
              <a:rPr lang="en-US" sz="2000" dirty="0" smtClean="0"/>
              <a:t> meta data.</a:t>
            </a:r>
          </a:p>
        </p:txBody>
      </p:sp>
      <p:sp>
        <p:nvSpPr>
          <p:cNvPr id="10" name="TextBox 9"/>
          <p:cNvSpPr txBox="1"/>
          <p:nvPr/>
        </p:nvSpPr>
        <p:spPr>
          <a:xfrm>
            <a:off x="762000" y="3333690"/>
            <a:ext cx="8216929" cy="1323439"/>
          </a:xfrm>
          <a:prstGeom prst="rect">
            <a:avLst/>
          </a:prstGeom>
          <a:noFill/>
        </p:spPr>
        <p:txBody>
          <a:bodyPr wrap="none" rtlCol="0">
            <a:spAutoFit/>
          </a:bodyPr>
          <a:lstStyle/>
          <a:p>
            <a:pPr marL="342900" indent="-342900">
              <a:buFont typeface="Arial" pitchFamily="34" charset="0"/>
              <a:buChar char="•"/>
            </a:pPr>
            <a:r>
              <a:rPr lang="en-US" sz="2000" dirty="0" err="1" smtClean="0"/>
              <a:t>Một</a:t>
            </a:r>
            <a:r>
              <a:rPr lang="en-US" sz="2000" dirty="0" smtClean="0"/>
              <a:t> Annotation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bởi</a:t>
            </a:r>
            <a:r>
              <a:rPr lang="en-US" sz="2000" dirty="0" smtClean="0"/>
              <a:t> </a:t>
            </a:r>
            <a:r>
              <a:rPr lang="en-US" sz="2000" dirty="0" err="1" smtClean="0"/>
              <a:t>ký</a:t>
            </a:r>
            <a:r>
              <a:rPr lang="en-US" sz="2000" dirty="0" smtClean="0"/>
              <a:t> </a:t>
            </a:r>
            <a:r>
              <a:rPr lang="en-US" sz="2000" dirty="0" err="1" smtClean="0"/>
              <a:t>tự</a:t>
            </a:r>
            <a:r>
              <a:rPr lang="en-US" sz="2000" dirty="0" smtClean="0"/>
              <a:t> @ </a:t>
            </a:r>
            <a:r>
              <a:rPr lang="en-US" sz="2000" dirty="0" err="1" smtClean="0"/>
              <a:t>và</a:t>
            </a:r>
            <a:r>
              <a:rPr lang="en-US" sz="2000" dirty="0" smtClean="0"/>
              <a:t> </a:t>
            </a:r>
            <a:r>
              <a:rPr lang="en-US" sz="2000" dirty="0" err="1" smtClean="0"/>
              <a:t>kết</a:t>
            </a:r>
            <a:r>
              <a:rPr lang="en-US" sz="2000" dirty="0" smtClean="0"/>
              <a:t> </a:t>
            </a:r>
            <a:r>
              <a:rPr lang="en-US" sz="2000" dirty="0" err="1" smtClean="0"/>
              <a:t>thúc</a:t>
            </a:r>
            <a:r>
              <a:rPr lang="en-US" sz="2000" dirty="0" smtClean="0"/>
              <a:t> </a:t>
            </a:r>
            <a:r>
              <a:rPr lang="en-US" sz="2000" dirty="0" err="1" smtClean="0"/>
              <a:t>bằng</a:t>
            </a:r>
            <a:r>
              <a:rPr lang="en-US" sz="2000" dirty="0" smtClean="0"/>
              <a:t> </a:t>
            </a:r>
            <a:r>
              <a:rPr lang="en-US" sz="2000" dirty="0" err="1" smtClean="0"/>
              <a:t>tên</a:t>
            </a:r>
            <a:r>
              <a:rPr lang="en-US" sz="2000" dirty="0" smtClean="0"/>
              <a:t> </a:t>
            </a:r>
            <a:r>
              <a:rPr lang="en-US" sz="2000" dirty="0" err="1" smtClean="0"/>
              <a:t>của</a:t>
            </a:r>
            <a:r>
              <a:rPr lang="en-US" sz="2000" dirty="0" smtClean="0"/>
              <a:t> </a:t>
            </a:r>
            <a:r>
              <a:rPr lang="en-US" sz="2000" dirty="0" err="1" smtClean="0"/>
              <a:t>nó</a:t>
            </a:r>
            <a:r>
              <a:rPr lang="en-US" sz="2000" dirty="0" smtClean="0"/>
              <a:t>, </a:t>
            </a:r>
          </a:p>
          <a:p>
            <a:r>
              <a:rPr lang="en-US" sz="2000" dirty="0"/>
              <a:t> </a:t>
            </a:r>
            <a:r>
              <a:rPr lang="en-US" sz="2000" dirty="0" smtClean="0"/>
              <a:t>     </a:t>
            </a:r>
            <a:r>
              <a:rPr lang="en-US" sz="2000" dirty="0" err="1" smtClean="0"/>
              <a:t>đây</a:t>
            </a:r>
            <a:r>
              <a:rPr lang="en-US" sz="2000" dirty="0" smtClean="0"/>
              <a:t> </a:t>
            </a:r>
            <a:r>
              <a:rPr lang="en-US" sz="2000" dirty="0" err="1" smtClean="0"/>
              <a:t>cũng</a:t>
            </a:r>
            <a:r>
              <a:rPr lang="en-US" sz="2000" dirty="0" smtClean="0"/>
              <a:t> </a:t>
            </a:r>
            <a:r>
              <a:rPr lang="en-US" sz="2000" dirty="0" err="1" smtClean="0"/>
              <a:t>chính</a:t>
            </a:r>
            <a:r>
              <a:rPr lang="en-US" sz="2000" dirty="0" smtClean="0"/>
              <a:t> </a:t>
            </a:r>
            <a:r>
              <a:rPr lang="en-US" sz="2000" dirty="0" err="1" smtClean="0"/>
              <a:t>là</a:t>
            </a:r>
            <a:r>
              <a:rPr lang="en-US" sz="2000" dirty="0" smtClean="0"/>
              <a:t> </a:t>
            </a:r>
            <a:r>
              <a:rPr lang="en-US" sz="2000" dirty="0" err="1" smtClean="0"/>
              <a:t>ký</a:t>
            </a:r>
            <a:r>
              <a:rPr lang="en-US" sz="2000" dirty="0" smtClean="0"/>
              <a:t> </a:t>
            </a:r>
            <a:r>
              <a:rPr lang="en-US" sz="2000" dirty="0" err="1" smtClean="0"/>
              <a:t>tự</a:t>
            </a:r>
            <a:r>
              <a:rPr lang="en-US" sz="2000" dirty="0" smtClean="0"/>
              <a:t> </a:t>
            </a:r>
            <a:r>
              <a:rPr lang="en-US" sz="2000" dirty="0" err="1" smtClean="0"/>
              <a:t>để</a:t>
            </a:r>
            <a:r>
              <a:rPr lang="en-US" sz="2000" dirty="0" smtClean="0"/>
              <a:t> </a:t>
            </a:r>
            <a:r>
              <a:rPr lang="en-US" sz="2000" dirty="0" err="1" smtClean="0"/>
              <a:t>trình</a:t>
            </a:r>
            <a:r>
              <a:rPr lang="en-US" sz="2000" dirty="0" smtClean="0"/>
              <a:t> </a:t>
            </a:r>
            <a:r>
              <a:rPr lang="en-US" sz="2000" dirty="0" err="1" smtClean="0"/>
              <a:t>biên</a:t>
            </a:r>
            <a:r>
              <a:rPr lang="en-US" sz="2000" dirty="0" smtClean="0"/>
              <a:t> </a:t>
            </a:r>
            <a:r>
              <a:rPr lang="en-US" sz="2000" dirty="0" err="1" smtClean="0"/>
              <a:t>dịch</a:t>
            </a:r>
            <a:r>
              <a:rPr lang="en-US" sz="2000" dirty="0" smtClean="0"/>
              <a:t> </a:t>
            </a:r>
            <a:r>
              <a:rPr lang="en-US" sz="2000" dirty="0" err="1" smtClean="0"/>
              <a:t>nhận</a:t>
            </a:r>
            <a:r>
              <a:rPr lang="en-US" sz="2000" dirty="0" smtClean="0"/>
              <a:t> </a:t>
            </a:r>
            <a:r>
              <a:rPr lang="en-US" sz="2000" dirty="0" err="1" smtClean="0"/>
              <a:t>biết</a:t>
            </a:r>
            <a:r>
              <a:rPr lang="en-US" sz="2000" dirty="0" smtClean="0"/>
              <a:t> </a:t>
            </a:r>
            <a:r>
              <a:rPr lang="en-US" sz="2000" dirty="0" err="1" smtClean="0"/>
              <a:t>đó</a:t>
            </a:r>
            <a:r>
              <a:rPr lang="en-US" sz="2000" dirty="0" smtClean="0"/>
              <a:t> </a:t>
            </a:r>
            <a:r>
              <a:rPr lang="en-US" sz="2000" dirty="0" err="1" smtClean="0"/>
              <a:t>là</a:t>
            </a:r>
            <a:r>
              <a:rPr lang="en-US" sz="2000" dirty="0" smtClean="0"/>
              <a:t> </a:t>
            </a:r>
            <a:r>
              <a:rPr lang="en-US" sz="2000" dirty="0" err="1" smtClean="0"/>
              <a:t>một</a:t>
            </a:r>
            <a:r>
              <a:rPr lang="en-US" sz="2000" dirty="0" smtClean="0"/>
              <a:t> Annotation </a:t>
            </a:r>
          </a:p>
          <a:p>
            <a:r>
              <a:rPr lang="en-US" sz="2000" dirty="0"/>
              <a:t> </a:t>
            </a:r>
            <a:r>
              <a:rPr lang="en-US" sz="2000" dirty="0" smtClean="0"/>
              <a:t>     (</a:t>
            </a:r>
            <a:r>
              <a:rPr lang="en-US" sz="2000" dirty="0" err="1" smtClean="0"/>
              <a:t>ví</a:t>
            </a:r>
            <a:r>
              <a:rPr lang="en-US" sz="2000" dirty="0" smtClean="0"/>
              <a:t> </a:t>
            </a:r>
            <a:r>
              <a:rPr lang="en-US" sz="2000" dirty="0" err="1" smtClean="0"/>
              <a:t>dụ</a:t>
            </a:r>
            <a:r>
              <a:rPr lang="en-US" sz="2000" dirty="0" smtClean="0"/>
              <a:t>: @Override, @Deprecated, @</a:t>
            </a:r>
            <a:r>
              <a:rPr lang="en-US" sz="2000" dirty="0" err="1" smtClean="0"/>
              <a:t>SuppressWarnings</a:t>
            </a:r>
            <a:r>
              <a:rPr lang="en-US" sz="2000" dirty="0" smtClean="0"/>
              <a:t> </a:t>
            </a:r>
            <a:r>
              <a:rPr lang="en-US" sz="2000" dirty="0" err="1" smtClean="0"/>
              <a:t>là</a:t>
            </a:r>
            <a:r>
              <a:rPr lang="en-US" sz="2000" dirty="0" smtClean="0"/>
              <a:t> 3 Annotation </a:t>
            </a:r>
          </a:p>
          <a:p>
            <a:r>
              <a:rPr lang="en-US" sz="2000" dirty="0"/>
              <a:t> </a:t>
            </a:r>
            <a:r>
              <a:rPr lang="en-US" sz="2000" dirty="0" smtClean="0"/>
              <a:t>     </a:t>
            </a:r>
            <a:r>
              <a:rPr lang="en-US" sz="2000" dirty="0" err="1" smtClean="0"/>
              <a:t>được</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từ</a:t>
            </a:r>
            <a:r>
              <a:rPr lang="en-US" sz="2000" dirty="0" smtClean="0"/>
              <a:t> </a:t>
            </a:r>
            <a:r>
              <a:rPr lang="en-US" sz="2000" dirty="0" err="1" smtClean="0"/>
              <a:t>phiên</a:t>
            </a:r>
            <a:r>
              <a:rPr lang="en-US" sz="2000" dirty="0" smtClean="0"/>
              <a:t> </a:t>
            </a:r>
            <a:r>
              <a:rPr lang="en-US" sz="2000" dirty="0" err="1" smtClean="0"/>
              <a:t>bản</a:t>
            </a:r>
            <a:r>
              <a:rPr lang="en-US" sz="2000" dirty="0" smtClean="0"/>
              <a:t> Java 3).</a:t>
            </a:r>
          </a:p>
        </p:txBody>
      </p:sp>
    </p:spTree>
    <p:extLst>
      <p:ext uri="{BB962C8B-B14F-4D97-AF65-F5344CB8AC3E}">
        <p14:creationId xmlns:p14="http://schemas.microsoft.com/office/powerpoint/2010/main" val="479966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489228"/>
            <a:ext cx="7841570" cy="584775"/>
          </a:xfrm>
          <a:prstGeom prst="rect">
            <a:avLst/>
          </a:prstGeom>
          <a:noFill/>
        </p:spPr>
        <p:txBody>
          <a:bodyPr wrap="none" rtlCol="0">
            <a:spAutoFit/>
          </a:bodyPr>
          <a:lstStyle/>
          <a:p>
            <a:r>
              <a:rPr lang="en-US" sz="3200" b="1" dirty="0" smtClean="0"/>
              <a:t>Annotation </a:t>
            </a:r>
            <a:r>
              <a:rPr lang="en-US" sz="3200" b="1" dirty="0" err="1" smtClean="0"/>
              <a:t>được</a:t>
            </a:r>
            <a:r>
              <a:rPr lang="en-US" sz="3200" b="1" dirty="0" smtClean="0"/>
              <a:t> </a:t>
            </a:r>
            <a:r>
              <a:rPr lang="en-US" sz="3200" b="1" dirty="0" err="1" smtClean="0"/>
              <a:t>sử</a:t>
            </a:r>
            <a:r>
              <a:rPr lang="en-US" sz="3200" b="1" dirty="0" smtClean="0"/>
              <a:t> </a:t>
            </a:r>
            <a:r>
              <a:rPr lang="en-US" sz="3200" b="1" dirty="0" err="1" smtClean="0"/>
              <a:t>dụng</a:t>
            </a:r>
            <a:r>
              <a:rPr lang="en-US" sz="3200" b="1" dirty="0" smtClean="0"/>
              <a:t> </a:t>
            </a:r>
            <a:r>
              <a:rPr lang="en-US" sz="3200" b="1" dirty="0" err="1" smtClean="0"/>
              <a:t>cho</a:t>
            </a:r>
            <a:r>
              <a:rPr lang="en-US" sz="3200" b="1" dirty="0" smtClean="0"/>
              <a:t> </a:t>
            </a:r>
            <a:r>
              <a:rPr lang="en-US" sz="3200" b="1" dirty="0" err="1" smtClean="0"/>
              <a:t>các</a:t>
            </a:r>
            <a:r>
              <a:rPr lang="en-US" sz="3200" b="1" dirty="0" smtClean="0"/>
              <a:t> </a:t>
            </a:r>
            <a:r>
              <a:rPr lang="en-US" sz="3200" b="1" dirty="0" err="1" smtClean="0"/>
              <a:t>mục</a:t>
            </a:r>
            <a:r>
              <a:rPr lang="en-US" sz="3200" b="1" dirty="0" smtClean="0"/>
              <a:t> </a:t>
            </a:r>
            <a:r>
              <a:rPr lang="en-US" sz="3200" b="1" dirty="0" err="1" smtClean="0"/>
              <a:t>đích</a:t>
            </a:r>
            <a:endParaRPr lang="en-US" sz="3200" b="1" dirty="0"/>
          </a:p>
        </p:txBody>
      </p:sp>
      <p:sp>
        <p:nvSpPr>
          <p:cNvPr id="6" name="TextBox 5"/>
          <p:cNvSpPr txBox="1"/>
          <p:nvPr/>
        </p:nvSpPr>
        <p:spPr>
          <a:xfrm>
            <a:off x="767966" y="2819400"/>
            <a:ext cx="5791970" cy="400110"/>
          </a:xfrm>
          <a:prstGeom prst="rect">
            <a:avLst/>
          </a:prstGeom>
          <a:noFill/>
        </p:spPr>
        <p:txBody>
          <a:bodyPr wrap="none" rtlCol="0">
            <a:spAutoFit/>
          </a:bodyPr>
          <a:lstStyle/>
          <a:p>
            <a:pPr marL="342900" indent="-342900">
              <a:buFont typeface="Arial" pitchFamily="34" charset="0"/>
              <a:buChar char="•"/>
            </a:pPr>
            <a:r>
              <a:rPr lang="vi-VN" sz="2000" dirty="0" smtClean="0"/>
              <a:t>Chỉ dẫn trong thời điểm xây dựng (Build-time)</a:t>
            </a:r>
            <a:r>
              <a:rPr lang="en-US" sz="2000" dirty="0" smtClean="0"/>
              <a:t>.</a:t>
            </a:r>
          </a:p>
        </p:txBody>
      </p:sp>
      <p:sp>
        <p:nvSpPr>
          <p:cNvPr id="8" name="TextBox 7"/>
          <p:cNvSpPr txBox="1"/>
          <p:nvPr/>
        </p:nvSpPr>
        <p:spPr>
          <a:xfrm>
            <a:off x="767966" y="2286000"/>
            <a:ext cx="4546437" cy="400110"/>
          </a:xfrm>
          <a:prstGeom prst="rect">
            <a:avLst/>
          </a:prstGeom>
          <a:noFill/>
        </p:spPr>
        <p:txBody>
          <a:bodyPr wrap="none" rtlCol="0">
            <a:spAutoFit/>
          </a:bodyPr>
          <a:lstStyle/>
          <a:p>
            <a:pPr marL="342900" indent="-342900">
              <a:buFont typeface="Arial" pitchFamily="34" charset="0"/>
              <a:buChar char="•"/>
            </a:pPr>
            <a:r>
              <a:rPr lang="en-US" sz="2000" dirty="0" err="1" smtClean="0"/>
              <a:t>Chỉ</a:t>
            </a:r>
            <a:r>
              <a:rPr lang="en-US" sz="2000" dirty="0" smtClean="0"/>
              <a:t> </a:t>
            </a:r>
            <a:r>
              <a:rPr lang="en-US" sz="2000" dirty="0" err="1" smtClean="0"/>
              <a:t>dẫn</a:t>
            </a:r>
            <a:r>
              <a:rPr lang="en-US" sz="2000" dirty="0" smtClean="0"/>
              <a:t> </a:t>
            </a:r>
            <a:r>
              <a:rPr lang="en-US" sz="2000" dirty="0" err="1" smtClean="0"/>
              <a:t>cho</a:t>
            </a:r>
            <a:r>
              <a:rPr lang="en-US" sz="2000" dirty="0" smtClean="0"/>
              <a:t> </a:t>
            </a:r>
            <a:r>
              <a:rPr lang="en-US" sz="2000" dirty="0" err="1" smtClean="0"/>
              <a:t>trình</a:t>
            </a:r>
            <a:r>
              <a:rPr lang="en-US" sz="2000" dirty="0" smtClean="0"/>
              <a:t> </a:t>
            </a:r>
            <a:r>
              <a:rPr lang="en-US" sz="2000" dirty="0" err="1" smtClean="0"/>
              <a:t>biên</a:t>
            </a:r>
            <a:r>
              <a:rPr lang="en-US" sz="2000" dirty="0" smtClean="0"/>
              <a:t> </a:t>
            </a:r>
            <a:r>
              <a:rPr lang="en-US" sz="2000" dirty="0" err="1" smtClean="0"/>
              <a:t>dịch</a:t>
            </a:r>
            <a:r>
              <a:rPr lang="en-US" sz="2000" dirty="0" smtClean="0"/>
              <a:t> (Compiler).</a:t>
            </a:r>
          </a:p>
        </p:txBody>
      </p:sp>
      <p:sp>
        <p:nvSpPr>
          <p:cNvPr id="5" name="TextBox 4"/>
          <p:cNvSpPr txBox="1"/>
          <p:nvPr/>
        </p:nvSpPr>
        <p:spPr>
          <a:xfrm>
            <a:off x="762000" y="3333690"/>
            <a:ext cx="4613764" cy="400110"/>
          </a:xfrm>
          <a:prstGeom prst="rect">
            <a:avLst/>
          </a:prstGeom>
          <a:noFill/>
        </p:spPr>
        <p:txBody>
          <a:bodyPr wrap="none" rtlCol="0">
            <a:spAutoFit/>
          </a:bodyPr>
          <a:lstStyle/>
          <a:p>
            <a:pPr marL="342900" indent="-342900">
              <a:buFont typeface="Arial" pitchFamily="34" charset="0"/>
              <a:buChar char="•"/>
            </a:pPr>
            <a:r>
              <a:rPr lang="en-US" sz="2000" dirty="0" err="1" smtClean="0"/>
              <a:t>Chỉ</a:t>
            </a:r>
            <a:r>
              <a:rPr lang="en-US" sz="2000" dirty="0" smtClean="0"/>
              <a:t> </a:t>
            </a:r>
            <a:r>
              <a:rPr lang="en-US" sz="2000" dirty="0" err="1" smtClean="0"/>
              <a:t>dẫn</a:t>
            </a:r>
            <a:r>
              <a:rPr lang="en-US" sz="2000" dirty="0" smtClean="0"/>
              <a:t> </a:t>
            </a:r>
            <a:r>
              <a:rPr lang="en-US" sz="2000" dirty="0" err="1" smtClean="0"/>
              <a:t>trong</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chạy</a:t>
            </a:r>
            <a:r>
              <a:rPr lang="en-US" sz="2000" dirty="0" smtClean="0"/>
              <a:t> (Runtime).</a:t>
            </a:r>
          </a:p>
        </p:txBody>
      </p:sp>
    </p:spTree>
    <p:extLst>
      <p:ext uri="{BB962C8B-B14F-4D97-AF65-F5344CB8AC3E}">
        <p14:creationId xmlns:p14="http://schemas.microsoft.com/office/powerpoint/2010/main" val="2898455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925</Words>
  <Application>Microsoft Office PowerPoint</Application>
  <PresentationFormat>On-screen Show (4:3)</PresentationFormat>
  <Paragraphs>38</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Java Annotations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dc:title>
  <dc:creator>Windows User</dc:creator>
  <cp:lastModifiedBy>Windows User</cp:lastModifiedBy>
  <cp:revision>36</cp:revision>
  <dcterms:created xsi:type="dcterms:W3CDTF">2017-11-18T02:17:15Z</dcterms:created>
  <dcterms:modified xsi:type="dcterms:W3CDTF">2017-11-18T04:48:49Z</dcterms:modified>
</cp:coreProperties>
</file>