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asketball-reference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asketball-referenc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C01E1-4DB3-415E-BC24-05AA8AF7E5E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5C056D7A-8C80-45E8-B3EE-0FFCC610B0B9}">
      <dgm:prSet phldrT="[文本]"/>
      <dgm:spPr/>
      <dgm:t>
        <a:bodyPr/>
        <a:lstStyle/>
        <a:p>
          <a:r>
            <a:rPr lang="zh-CN" altLang="en-US" dirty="0" smtClean="0"/>
            <a:t>开源数据集搜索</a:t>
          </a:r>
          <a:endParaRPr lang="zh-CN" altLang="en-US" dirty="0"/>
        </a:p>
      </dgm:t>
    </dgm:pt>
    <dgm:pt modelId="{6A308F68-928B-4D75-8729-4AB4EA76D4A2}" type="parTrans" cxnId="{661DB929-01EF-4663-90D4-D54D52822228}">
      <dgm:prSet/>
      <dgm:spPr/>
      <dgm:t>
        <a:bodyPr/>
        <a:lstStyle/>
        <a:p>
          <a:endParaRPr lang="zh-CN" altLang="en-US"/>
        </a:p>
      </dgm:t>
    </dgm:pt>
    <dgm:pt modelId="{7578357C-E69B-4E5A-B1CD-8ED5AF6DFB1A}" type="sibTrans" cxnId="{661DB929-01EF-4663-90D4-D54D52822228}">
      <dgm:prSet/>
      <dgm:spPr/>
      <dgm:t>
        <a:bodyPr/>
        <a:lstStyle/>
        <a:p>
          <a:endParaRPr lang="zh-CN" altLang="en-US"/>
        </a:p>
      </dgm:t>
    </dgm:pt>
    <dgm:pt modelId="{C471A491-1D95-4B02-BB1F-D864DCBCF86C}">
      <dgm:prSet phldrT="[文本]"/>
      <dgm:spPr/>
      <dgm:t>
        <a:bodyPr/>
        <a:lstStyle/>
        <a:p>
          <a:r>
            <a:rPr lang="zh-CN" altLang="en-US" dirty="0" smtClean="0"/>
            <a:t>详细数据网站搜索爬取</a:t>
          </a:r>
          <a:endParaRPr lang="zh-CN" altLang="en-US" dirty="0"/>
        </a:p>
      </dgm:t>
    </dgm:pt>
    <dgm:pt modelId="{1ED412F9-7D40-4457-AC37-54A9901CBCE1}" type="parTrans" cxnId="{FC347EDB-ADA0-4807-B509-7705D594E3DD}">
      <dgm:prSet/>
      <dgm:spPr/>
      <dgm:t>
        <a:bodyPr/>
        <a:lstStyle/>
        <a:p>
          <a:endParaRPr lang="zh-CN" altLang="en-US"/>
        </a:p>
      </dgm:t>
    </dgm:pt>
    <dgm:pt modelId="{6C78C1B0-E0B6-4C71-8311-C44C79D9AA6B}" type="sibTrans" cxnId="{FC347EDB-ADA0-4807-B509-7705D594E3DD}">
      <dgm:prSet/>
      <dgm:spPr/>
      <dgm:t>
        <a:bodyPr/>
        <a:lstStyle/>
        <a:p>
          <a:endParaRPr lang="zh-CN" altLang="en-US"/>
        </a:p>
      </dgm:t>
    </dgm:pt>
    <dgm:pt modelId="{E9B1CE0D-3B38-4263-86B6-8F83BB80BE33}">
      <dgm:prSet phldrT="[文本]"/>
      <dgm:spPr/>
      <dgm:t>
        <a:bodyPr/>
        <a:lstStyle/>
        <a:p>
          <a:r>
            <a:rPr lang="zh-CN" altLang="en-US" dirty="0" smtClean="0"/>
            <a:t>处理与取舍</a:t>
          </a:r>
          <a:endParaRPr lang="zh-CN" altLang="en-US" dirty="0"/>
        </a:p>
      </dgm:t>
    </dgm:pt>
    <dgm:pt modelId="{193FEE01-6E8A-4CB9-B689-1DE33E700D70}" type="parTrans" cxnId="{6C3317AF-1BD3-4B0C-8246-514D3F61FDAD}">
      <dgm:prSet/>
      <dgm:spPr/>
      <dgm:t>
        <a:bodyPr/>
        <a:lstStyle/>
        <a:p>
          <a:endParaRPr lang="zh-CN" altLang="en-US"/>
        </a:p>
      </dgm:t>
    </dgm:pt>
    <dgm:pt modelId="{94B29F0D-ED3D-4A90-A0BB-38B2EF85461C}" type="sibTrans" cxnId="{6C3317AF-1BD3-4B0C-8246-514D3F61FDAD}">
      <dgm:prSet/>
      <dgm:spPr/>
      <dgm:t>
        <a:bodyPr/>
        <a:lstStyle/>
        <a:p>
          <a:endParaRPr lang="zh-CN" altLang="en-US"/>
        </a:p>
      </dgm:t>
    </dgm:pt>
    <dgm:pt modelId="{F45B6C09-5640-4A0F-8713-4E29DC2ADC06}">
      <dgm:prSet/>
      <dgm:spPr/>
      <dgm:t>
        <a:bodyPr/>
        <a:lstStyle/>
        <a:p>
          <a:r>
            <a:rPr lang="en-US" altLang="zh-CN" dirty="0" err="1" smtClean="0"/>
            <a:t>datasetsearch</a:t>
          </a:r>
          <a:r>
            <a:rPr lang="zh-CN" altLang="en-US" dirty="0" smtClean="0"/>
            <a:t>、</a:t>
          </a:r>
          <a:r>
            <a:rPr lang="en-US" altLang="zh-CN" dirty="0" err="1" smtClean="0"/>
            <a:t>kaggle</a:t>
          </a:r>
          <a:r>
            <a:rPr lang="zh-CN" altLang="en-US" dirty="0" smtClean="0"/>
            <a:t>等网址，找到</a:t>
          </a:r>
          <a:r>
            <a:rPr lang="en-US" altLang="zh-CN" dirty="0" smtClean="0"/>
            <a:t>12-17</a:t>
          </a:r>
          <a:r>
            <a:rPr lang="zh-CN" altLang="en-US" dirty="0" smtClean="0"/>
            <a:t>年数据集</a:t>
          </a:r>
          <a:endParaRPr lang="zh-CN" altLang="en-US" dirty="0"/>
        </a:p>
      </dgm:t>
    </dgm:pt>
    <dgm:pt modelId="{645514FD-9C12-4BC5-8FF9-1B8E24ECF85E}" type="parTrans" cxnId="{BA8C3540-3558-431F-A8A7-513A02AD7B52}">
      <dgm:prSet/>
      <dgm:spPr/>
      <dgm:t>
        <a:bodyPr/>
        <a:lstStyle/>
        <a:p>
          <a:endParaRPr lang="zh-CN" altLang="en-US"/>
        </a:p>
      </dgm:t>
    </dgm:pt>
    <dgm:pt modelId="{ACBCDF44-4947-4D4A-B9F0-1B67F0B2297B}" type="sibTrans" cxnId="{BA8C3540-3558-431F-A8A7-513A02AD7B52}">
      <dgm:prSet/>
      <dgm:spPr/>
      <dgm:t>
        <a:bodyPr/>
        <a:lstStyle/>
        <a:p>
          <a:endParaRPr lang="zh-CN" altLang="en-US"/>
        </a:p>
      </dgm:t>
    </dgm:pt>
    <dgm:pt modelId="{A357D1DA-1FFA-46C3-92A9-D62FC70C812B}">
      <dgm:prSet/>
      <dgm:spPr/>
      <dgm:t>
        <a:bodyPr/>
        <a:lstStyle/>
        <a:p>
          <a:r>
            <a:rPr lang="en-US" altLang="en-US" dirty="0" smtClean="0">
              <a:hlinkClick xmlns:r="http://schemas.openxmlformats.org/officeDocument/2006/relationships" r:id="rId1"/>
            </a:rPr>
            <a:t>www.basketball-reference.com</a:t>
          </a:r>
          <a:r>
            <a:rPr lang="en-US" altLang="en-US" dirty="0" smtClean="0"/>
            <a:t> </a:t>
          </a:r>
          <a:r>
            <a:rPr lang="zh-CN" altLang="en-US" dirty="0" smtClean="0"/>
            <a:t>上面有所有球员所有年份所需数据</a:t>
          </a:r>
          <a:endParaRPr lang="zh-CN" altLang="en-US" dirty="0"/>
        </a:p>
      </dgm:t>
    </dgm:pt>
    <dgm:pt modelId="{E100DE9D-8F72-4DF4-B784-EFD3AC885E18}" type="parTrans" cxnId="{F2A6F199-8B48-433D-AC58-860844217711}">
      <dgm:prSet/>
      <dgm:spPr/>
      <dgm:t>
        <a:bodyPr/>
        <a:lstStyle/>
        <a:p>
          <a:endParaRPr lang="zh-CN" altLang="en-US"/>
        </a:p>
      </dgm:t>
    </dgm:pt>
    <dgm:pt modelId="{F7CE6834-86E3-4810-95C5-CC0EAB76F99A}" type="sibTrans" cxnId="{F2A6F199-8B48-433D-AC58-860844217711}">
      <dgm:prSet/>
      <dgm:spPr/>
      <dgm:t>
        <a:bodyPr/>
        <a:lstStyle/>
        <a:p>
          <a:endParaRPr lang="zh-CN" altLang="en-US"/>
        </a:p>
      </dgm:t>
    </dgm:pt>
    <dgm:pt modelId="{4C871B52-94B1-46CF-8BBC-D0C900F7C68F}">
      <dgm:prSet/>
      <dgm:spPr/>
      <dgm:t>
        <a:bodyPr/>
        <a:lstStyle/>
        <a:p>
          <a:r>
            <a:rPr lang="zh-CN" altLang="en-US" dirty="0" smtClean="0"/>
            <a:t>非英文名字段处理，舍弃出场数字段、前三年数据</a:t>
          </a:r>
          <a:endParaRPr lang="zh-CN" altLang="en-US" dirty="0"/>
        </a:p>
      </dgm:t>
    </dgm:pt>
    <dgm:pt modelId="{D5EBBDBF-2D8D-4856-95CD-C80B5ABF4CDB}" type="parTrans" cxnId="{7455F8DD-9B18-477B-B57F-3E9F79013FFC}">
      <dgm:prSet/>
      <dgm:spPr/>
      <dgm:t>
        <a:bodyPr/>
        <a:lstStyle/>
        <a:p>
          <a:endParaRPr lang="zh-CN" altLang="en-US"/>
        </a:p>
      </dgm:t>
    </dgm:pt>
    <dgm:pt modelId="{9F085988-0874-406B-AFEE-B8078D125A7C}" type="sibTrans" cxnId="{7455F8DD-9B18-477B-B57F-3E9F79013FFC}">
      <dgm:prSet/>
      <dgm:spPr/>
      <dgm:t>
        <a:bodyPr/>
        <a:lstStyle/>
        <a:p>
          <a:endParaRPr lang="zh-CN" altLang="en-US"/>
        </a:p>
      </dgm:t>
    </dgm:pt>
    <dgm:pt modelId="{212DA290-29F7-4161-B291-BF2A95284740}" type="pres">
      <dgm:prSet presAssocID="{16AC01E1-4DB3-415E-BC24-05AA8AF7E5EF}" presName="linearFlow" presStyleCnt="0">
        <dgm:presLayoutVars>
          <dgm:dir/>
          <dgm:animLvl val="lvl"/>
          <dgm:resizeHandles val="exact"/>
        </dgm:presLayoutVars>
      </dgm:prSet>
      <dgm:spPr/>
    </dgm:pt>
    <dgm:pt modelId="{77DB38AC-DDE1-4BB8-8CFE-17DE00AA80E6}" type="pres">
      <dgm:prSet presAssocID="{5C056D7A-8C80-45E8-B3EE-0FFCC610B0B9}" presName="composite" presStyleCnt="0"/>
      <dgm:spPr/>
    </dgm:pt>
    <dgm:pt modelId="{EB4BD541-8B0D-45D2-B5FA-B320181D586B}" type="pres">
      <dgm:prSet presAssocID="{5C056D7A-8C80-45E8-B3EE-0FFCC610B0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D325B-0FC5-4531-B86A-87D535233058}" type="pres">
      <dgm:prSet presAssocID="{5C056D7A-8C80-45E8-B3EE-0FFCC610B0B9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CD310621-989D-4893-B42D-AF0FED2E7704}" type="pres">
      <dgm:prSet presAssocID="{5C056D7A-8C80-45E8-B3EE-0FFCC610B0B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D95096-927F-4B84-B5A9-D9A262727E21}" type="pres">
      <dgm:prSet presAssocID="{7578357C-E69B-4E5A-B1CD-8ED5AF6DFB1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7E16526-42CB-4F25-B113-9385FAF81D2B}" type="pres">
      <dgm:prSet presAssocID="{7578357C-E69B-4E5A-B1CD-8ED5AF6DFB1A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3FFD10E1-7F98-49D6-85A6-3FADB09946FF}" type="pres">
      <dgm:prSet presAssocID="{C471A491-1D95-4B02-BB1F-D864DCBCF86C}" presName="composite" presStyleCnt="0"/>
      <dgm:spPr/>
    </dgm:pt>
    <dgm:pt modelId="{FB5C22BB-288F-4361-B637-8CBA1046FEF5}" type="pres">
      <dgm:prSet presAssocID="{C471A491-1D95-4B02-BB1F-D864DCBCF86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932E3A-22D4-4011-92D1-182231E7438C}" type="pres">
      <dgm:prSet presAssocID="{C471A491-1D95-4B02-BB1F-D864DCBCF86C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70F94DEC-54E4-4567-BEE4-1256285E4667}" type="pres">
      <dgm:prSet presAssocID="{C471A491-1D95-4B02-BB1F-D864DCBCF86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9BB39-0FF0-4DEB-B3A3-28B7810BB4FA}" type="pres">
      <dgm:prSet presAssocID="{6C78C1B0-E0B6-4C71-8311-C44C79D9AA6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E9A5F7F-5CB5-4239-960B-FAED5992C502}" type="pres">
      <dgm:prSet presAssocID="{6C78C1B0-E0B6-4C71-8311-C44C79D9AA6B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CA758D7-6A98-4434-A547-3B1DAC0796EF}" type="pres">
      <dgm:prSet presAssocID="{E9B1CE0D-3B38-4263-86B6-8F83BB80BE33}" presName="composite" presStyleCnt="0"/>
      <dgm:spPr/>
    </dgm:pt>
    <dgm:pt modelId="{D275FF32-A16E-4C89-A971-38A1EA0E2FDB}" type="pres">
      <dgm:prSet presAssocID="{E9B1CE0D-3B38-4263-86B6-8F83BB80BE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45AAE-ED88-4BEB-8D05-1EA889ED6753}" type="pres">
      <dgm:prSet presAssocID="{E9B1CE0D-3B38-4263-86B6-8F83BB80BE3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065C4686-EB7E-4F55-95E9-1A1FE5DCAF45}" type="pres">
      <dgm:prSet presAssocID="{E9B1CE0D-3B38-4263-86B6-8F83BB80BE3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0DBB9D-BA3A-47A5-AAA0-757DB199D7E6}" type="presOf" srcId="{7578357C-E69B-4E5A-B1CD-8ED5AF6DFB1A}" destId="{86D95096-927F-4B84-B5A9-D9A262727E21}" srcOrd="0" destOrd="0" presId="urn:microsoft.com/office/officeart/2005/8/layout/process3"/>
    <dgm:cxn modelId="{52212E0E-5786-445D-B028-7FED4B822FC4}" type="presOf" srcId="{5C056D7A-8C80-45E8-B3EE-0FFCC610B0B9}" destId="{EB4BD541-8B0D-45D2-B5FA-B320181D586B}" srcOrd="0" destOrd="0" presId="urn:microsoft.com/office/officeart/2005/8/layout/process3"/>
    <dgm:cxn modelId="{603D13DD-2F53-4EF2-B27B-38495307EFEF}" type="presOf" srcId="{E9B1CE0D-3B38-4263-86B6-8F83BB80BE33}" destId="{73F45AAE-ED88-4BEB-8D05-1EA889ED6753}" srcOrd="1" destOrd="0" presId="urn:microsoft.com/office/officeart/2005/8/layout/process3"/>
    <dgm:cxn modelId="{661DB929-01EF-4663-90D4-D54D52822228}" srcId="{16AC01E1-4DB3-415E-BC24-05AA8AF7E5EF}" destId="{5C056D7A-8C80-45E8-B3EE-0FFCC610B0B9}" srcOrd="0" destOrd="0" parTransId="{6A308F68-928B-4D75-8729-4AB4EA76D4A2}" sibTransId="{7578357C-E69B-4E5A-B1CD-8ED5AF6DFB1A}"/>
    <dgm:cxn modelId="{091C0A46-568E-4373-971E-6FD46F18643C}" type="presOf" srcId="{6C78C1B0-E0B6-4C71-8311-C44C79D9AA6B}" destId="{EE9A5F7F-5CB5-4239-960B-FAED5992C502}" srcOrd="1" destOrd="0" presId="urn:microsoft.com/office/officeart/2005/8/layout/process3"/>
    <dgm:cxn modelId="{FC347EDB-ADA0-4807-B509-7705D594E3DD}" srcId="{16AC01E1-4DB3-415E-BC24-05AA8AF7E5EF}" destId="{C471A491-1D95-4B02-BB1F-D864DCBCF86C}" srcOrd="1" destOrd="0" parTransId="{1ED412F9-7D40-4457-AC37-54A9901CBCE1}" sibTransId="{6C78C1B0-E0B6-4C71-8311-C44C79D9AA6B}"/>
    <dgm:cxn modelId="{833B26A7-38FD-4F02-AB4E-7377E320DA0B}" type="presOf" srcId="{E9B1CE0D-3B38-4263-86B6-8F83BB80BE33}" destId="{D275FF32-A16E-4C89-A971-38A1EA0E2FDB}" srcOrd="0" destOrd="0" presId="urn:microsoft.com/office/officeart/2005/8/layout/process3"/>
    <dgm:cxn modelId="{EE003B8E-9CCD-454A-9DCC-D6EFED84D05E}" type="presOf" srcId="{C471A491-1D95-4B02-BB1F-D864DCBCF86C}" destId="{40932E3A-22D4-4011-92D1-182231E7438C}" srcOrd="1" destOrd="0" presId="urn:microsoft.com/office/officeart/2005/8/layout/process3"/>
    <dgm:cxn modelId="{2F76EC2C-A46B-4C2C-ABA9-159F2C95D475}" type="presOf" srcId="{6C78C1B0-E0B6-4C71-8311-C44C79D9AA6B}" destId="{AF19BB39-0FF0-4DEB-B3A3-28B7810BB4FA}" srcOrd="0" destOrd="0" presId="urn:microsoft.com/office/officeart/2005/8/layout/process3"/>
    <dgm:cxn modelId="{8985B071-EE35-4ABA-92D2-2CD6C2C593BA}" type="presOf" srcId="{A357D1DA-1FFA-46C3-92A9-D62FC70C812B}" destId="{70F94DEC-54E4-4567-BEE4-1256285E4667}" srcOrd="0" destOrd="0" presId="urn:microsoft.com/office/officeart/2005/8/layout/process3"/>
    <dgm:cxn modelId="{6493C89A-8362-4176-A4D3-64F0325B2CC9}" type="presOf" srcId="{16AC01E1-4DB3-415E-BC24-05AA8AF7E5EF}" destId="{212DA290-29F7-4161-B291-BF2A95284740}" srcOrd="0" destOrd="0" presId="urn:microsoft.com/office/officeart/2005/8/layout/process3"/>
    <dgm:cxn modelId="{BA8C3540-3558-431F-A8A7-513A02AD7B52}" srcId="{5C056D7A-8C80-45E8-B3EE-0FFCC610B0B9}" destId="{F45B6C09-5640-4A0F-8713-4E29DC2ADC06}" srcOrd="0" destOrd="0" parTransId="{645514FD-9C12-4BC5-8FF9-1B8E24ECF85E}" sibTransId="{ACBCDF44-4947-4D4A-B9F0-1B67F0B2297B}"/>
    <dgm:cxn modelId="{6218DE50-3FC7-423C-A0D4-F5EA41221AAC}" type="presOf" srcId="{7578357C-E69B-4E5A-B1CD-8ED5AF6DFB1A}" destId="{C7E16526-42CB-4F25-B113-9385FAF81D2B}" srcOrd="1" destOrd="0" presId="urn:microsoft.com/office/officeart/2005/8/layout/process3"/>
    <dgm:cxn modelId="{6C3317AF-1BD3-4B0C-8246-514D3F61FDAD}" srcId="{16AC01E1-4DB3-415E-BC24-05AA8AF7E5EF}" destId="{E9B1CE0D-3B38-4263-86B6-8F83BB80BE33}" srcOrd="2" destOrd="0" parTransId="{193FEE01-6E8A-4CB9-B689-1DE33E700D70}" sibTransId="{94B29F0D-ED3D-4A90-A0BB-38B2EF85461C}"/>
    <dgm:cxn modelId="{0BCD4424-7F05-46D6-B042-965B8B8815E0}" type="presOf" srcId="{C471A491-1D95-4B02-BB1F-D864DCBCF86C}" destId="{FB5C22BB-288F-4361-B637-8CBA1046FEF5}" srcOrd="0" destOrd="0" presId="urn:microsoft.com/office/officeart/2005/8/layout/process3"/>
    <dgm:cxn modelId="{F2A6F199-8B48-433D-AC58-860844217711}" srcId="{C471A491-1D95-4B02-BB1F-D864DCBCF86C}" destId="{A357D1DA-1FFA-46C3-92A9-D62FC70C812B}" srcOrd="0" destOrd="0" parTransId="{E100DE9D-8F72-4DF4-B784-EFD3AC885E18}" sibTransId="{F7CE6834-86E3-4810-95C5-CC0EAB76F99A}"/>
    <dgm:cxn modelId="{23722898-51C9-4F01-B6B2-9818AFA0365C}" type="presOf" srcId="{4C871B52-94B1-46CF-8BBC-D0C900F7C68F}" destId="{065C4686-EB7E-4F55-95E9-1A1FE5DCAF45}" srcOrd="0" destOrd="0" presId="urn:microsoft.com/office/officeart/2005/8/layout/process3"/>
    <dgm:cxn modelId="{72A0D55A-0777-4261-9049-2F27080F4301}" type="presOf" srcId="{5C056D7A-8C80-45E8-B3EE-0FFCC610B0B9}" destId="{D15D325B-0FC5-4531-B86A-87D535233058}" srcOrd="1" destOrd="0" presId="urn:microsoft.com/office/officeart/2005/8/layout/process3"/>
    <dgm:cxn modelId="{7455F8DD-9B18-477B-B57F-3E9F79013FFC}" srcId="{E9B1CE0D-3B38-4263-86B6-8F83BB80BE33}" destId="{4C871B52-94B1-46CF-8BBC-D0C900F7C68F}" srcOrd="0" destOrd="0" parTransId="{D5EBBDBF-2D8D-4856-95CD-C80B5ABF4CDB}" sibTransId="{9F085988-0874-406B-AFEE-B8078D125A7C}"/>
    <dgm:cxn modelId="{8EE66D84-858A-48A8-B386-09976CCB9D0C}" type="presOf" srcId="{F45B6C09-5640-4A0F-8713-4E29DC2ADC06}" destId="{CD310621-989D-4893-B42D-AF0FED2E7704}" srcOrd="0" destOrd="0" presId="urn:microsoft.com/office/officeart/2005/8/layout/process3"/>
    <dgm:cxn modelId="{17C39BC9-FFE5-40BA-8995-F54B6E61060D}" type="presParOf" srcId="{212DA290-29F7-4161-B291-BF2A95284740}" destId="{77DB38AC-DDE1-4BB8-8CFE-17DE00AA80E6}" srcOrd="0" destOrd="0" presId="urn:microsoft.com/office/officeart/2005/8/layout/process3"/>
    <dgm:cxn modelId="{EE6D85FF-44A7-4CF2-AA76-8C0504985E0C}" type="presParOf" srcId="{77DB38AC-DDE1-4BB8-8CFE-17DE00AA80E6}" destId="{EB4BD541-8B0D-45D2-B5FA-B320181D586B}" srcOrd="0" destOrd="0" presId="urn:microsoft.com/office/officeart/2005/8/layout/process3"/>
    <dgm:cxn modelId="{CA1FA675-BC23-4DFB-8DE2-B4C701DA73DB}" type="presParOf" srcId="{77DB38AC-DDE1-4BB8-8CFE-17DE00AA80E6}" destId="{D15D325B-0FC5-4531-B86A-87D535233058}" srcOrd="1" destOrd="0" presId="urn:microsoft.com/office/officeart/2005/8/layout/process3"/>
    <dgm:cxn modelId="{F698878D-E34C-4869-9846-56FAE0AE124F}" type="presParOf" srcId="{77DB38AC-DDE1-4BB8-8CFE-17DE00AA80E6}" destId="{CD310621-989D-4893-B42D-AF0FED2E7704}" srcOrd="2" destOrd="0" presId="urn:microsoft.com/office/officeart/2005/8/layout/process3"/>
    <dgm:cxn modelId="{A4500FA3-EA91-4BFA-8AE9-0D46C2297F33}" type="presParOf" srcId="{212DA290-29F7-4161-B291-BF2A95284740}" destId="{86D95096-927F-4B84-B5A9-D9A262727E21}" srcOrd="1" destOrd="0" presId="urn:microsoft.com/office/officeart/2005/8/layout/process3"/>
    <dgm:cxn modelId="{4C8964A9-ACD5-4636-A503-1812CC68EA4C}" type="presParOf" srcId="{86D95096-927F-4B84-B5A9-D9A262727E21}" destId="{C7E16526-42CB-4F25-B113-9385FAF81D2B}" srcOrd="0" destOrd="0" presId="urn:microsoft.com/office/officeart/2005/8/layout/process3"/>
    <dgm:cxn modelId="{5A92387B-D7C7-4D90-A080-9BF8ECAFD58B}" type="presParOf" srcId="{212DA290-29F7-4161-B291-BF2A95284740}" destId="{3FFD10E1-7F98-49D6-85A6-3FADB09946FF}" srcOrd="2" destOrd="0" presId="urn:microsoft.com/office/officeart/2005/8/layout/process3"/>
    <dgm:cxn modelId="{456A08CD-9A16-4688-B44B-377CA3F5C133}" type="presParOf" srcId="{3FFD10E1-7F98-49D6-85A6-3FADB09946FF}" destId="{FB5C22BB-288F-4361-B637-8CBA1046FEF5}" srcOrd="0" destOrd="0" presId="urn:microsoft.com/office/officeart/2005/8/layout/process3"/>
    <dgm:cxn modelId="{FC36926D-6531-4786-AE09-A35BFD0DF732}" type="presParOf" srcId="{3FFD10E1-7F98-49D6-85A6-3FADB09946FF}" destId="{40932E3A-22D4-4011-92D1-182231E7438C}" srcOrd="1" destOrd="0" presId="urn:microsoft.com/office/officeart/2005/8/layout/process3"/>
    <dgm:cxn modelId="{22DAE9D9-0DD4-4DD8-A688-C4084D550960}" type="presParOf" srcId="{3FFD10E1-7F98-49D6-85A6-3FADB09946FF}" destId="{70F94DEC-54E4-4567-BEE4-1256285E4667}" srcOrd="2" destOrd="0" presId="urn:microsoft.com/office/officeart/2005/8/layout/process3"/>
    <dgm:cxn modelId="{D107BAD7-359C-41B1-87CF-1BF78CA72E40}" type="presParOf" srcId="{212DA290-29F7-4161-B291-BF2A95284740}" destId="{AF19BB39-0FF0-4DEB-B3A3-28B7810BB4FA}" srcOrd="3" destOrd="0" presId="urn:microsoft.com/office/officeart/2005/8/layout/process3"/>
    <dgm:cxn modelId="{30BB9468-281A-4568-AA79-387D93528BA5}" type="presParOf" srcId="{AF19BB39-0FF0-4DEB-B3A3-28B7810BB4FA}" destId="{EE9A5F7F-5CB5-4239-960B-FAED5992C502}" srcOrd="0" destOrd="0" presId="urn:microsoft.com/office/officeart/2005/8/layout/process3"/>
    <dgm:cxn modelId="{076932D9-5167-42CA-A35F-CBDBD8465EDB}" type="presParOf" srcId="{212DA290-29F7-4161-B291-BF2A95284740}" destId="{7CA758D7-6A98-4434-A547-3B1DAC0796EF}" srcOrd="4" destOrd="0" presId="urn:microsoft.com/office/officeart/2005/8/layout/process3"/>
    <dgm:cxn modelId="{CC750353-5305-4E82-A6D6-E7C89608A1FA}" type="presParOf" srcId="{7CA758D7-6A98-4434-A547-3B1DAC0796EF}" destId="{D275FF32-A16E-4C89-A971-38A1EA0E2FDB}" srcOrd="0" destOrd="0" presId="urn:microsoft.com/office/officeart/2005/8/layout/process3"/>
    <dgm:cxn modelId="{7441D8AF-B743-4596-B425-0063CD6BA828}" type="presParOf" srcId="{7CA758D7-6A98-4434-A547-3B1DAC0796EF}" destId="{73F45AAE-ED88-4BEB-8D05-1EA889ED6753}" srcOrd="1" destOrd="0" presId="urn:microsoft.com/office/officeart/2005/8/layout/process3"/>
    <dgm:cxn modelId="{780F7794-29B1-41E2-AC2B-794437C7C5F1}" type="presParOf" srcId="{7CA758D7-6A98-4434-A547-3B1DAC0796EF}" destId="{065C4686-EB7E-4F55-95E9-1A1FE5DCAF4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D325B-0FC5-4531-B86A-87D535233058}">
      <dsp:nvSpPr>
        <dsp:cNvPr id="0" name=""/>
        <dsp:cNvSpPr/>
      </dsp:nvSpPr>
      <dsp:spPr>
        <a:xfrm>
          <a:off x="4093" y="1291967"/>
          <a:ext cx="1861062" cy="9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开源数据集搜索</a:t>
          </a:r>
          <a:endParaRPr lang="zh-CN" altLang="en-US" sz="1500" kern="1200" dirty="0"/>
        </a:p>
      </dsp:txBody>
      <dsp:txXfrm>
        <a:off x="4093" y="1291967"/>
        <a:ext cx="1861062" cy="617502"/>
      </dsp:txXfrm>
    </dsp:sp>
    <dsp:sp modelId="{CD310621-989D-4893-B42D-AF0FED2E7704}">
      <dsp:nvSpPr>
        <dsp:cNvPr id="0" name=""/>
        <dsp:cNvSpPr/>
      </dsp:nvSpPr>
      <dsp:spPr>
        <a:xfrm>
          <a:off x="385274" y="1909469"/>
          <a:ext cx="1861062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datasetsearch</a:t>
          </a:r>
          <a:r>
            <a:rPr lang="zh-CN" altLang="en-US" sz="1500" kern="1200" dirty="0" smtClean="0"/>
            <a:t>、</a:t>
          </a:r>
          <a:r>
            <a:rPr lang="en-US" altLang="zh-CN" sz="1500" kern="1200" dirty="0" err="1" smtClean="0"/>
            <a:t>kaggle</a:t>
          </a:r>
          <a:r>
            <a:rPr lang="zh-CN" altLang="en-US" sz="1500" kern="1200" dirty="0" smtClean="0"/>
            <a:t>等网址，找到</a:t>
          </a:r>
          <a:r>
            <a:rPr lang="en-US" altLang="zh-CN" sz="1500" kern="1200" dirty="0" smtClean="0"/>
            <a:t>12-17</a:t>
          </a:r>
          <a:r>
            <a:rPr lang="zh-CN" altLang="en-US" sz="1500" kern="1200" dirty="0" smtClean="0"/>
            <a:t>年数据集</a:t>
          </a:r>
          <a:endParaRPr lang="zh-CN" altLang="en-US" sz="1500" kern="1200" dirty="0"/>
        </a:p>
      </dsp:txBody>
      <dsp:txXfrm>
        <a:off x="420069" y="1944264"/>
        <a:ext cx="1791472" cy="1118410"/>
      </dsp:txXfrm>
    </dsp:sp>
    <dsp:sp modelId="{86D95096-927F-4B84-B5A9-D9A262727E21}">
      <dsp:nvSpPr>
        <dsp:cNvPr id="0" name=""/>
        <dsp:cNvSpPr/>
      </dsp:nvSpPr>
      <dsp:spPr>
        <a:xfrm>
          <a:off x="2147286" y="1369043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147286" y="1461713"/>
        <a:ext cx="459111" cy="278010"/>
      </dsp:txXfrm>
    </dsp:sp>
    <dsp:sp modelId="{40932E3A-22D4-4011-92D1-182231E7438C}">
      <dsp:nvSpPr>
        <dsp:cNvPr id="0" name=""/>
        <dsp:cNvSpPr/>
      </dsp:nvSpPr>
      <dsp:spPr>
        <a:xfrm>
          <a:off x="2993677" y="1291967"/>
          <a:ext cx="1861062" cy="9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详细数据网站搜索爬取</a:t>
          </a:r>
          <a:endParaRPr lang="zh-CN" altLang="en-US" sz="1500" kern="1200" dirty="0"/>
        </a:p>
      </dsp:txBody>
      <dsp:txXfrm>
        <a:off x="2993677" y="1291967"/>
        <a:ext cx="1861062" cy="617502"/>
      </dsp:txXfrm>
    </dsp:sp>
    <dsp:sp modelId="{70F94DEC-54E4-4567-BEE4-1256285E4667}">
      <dsp:nvSpPr>
        <dsp:cNvPr id="0" name=""/>
        <dsp:cNvSpPr/>
      </dsp:nvSpPr>
      <dsp:spPr>
        <a:xfrm>
          <a:off x="3374859" y="1909469"/>
          <a:ext cx="1861062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>
              <a:hlinkClick xmlns:r="http://schemas.openxmlformats.org/officeDocument/2006/relationships" r:id="rId1"/>
            </a:rPr>
            <a:t>www.basketball-reference.com</a:t>
          </a:r>
          <a:r>
            <a:rPr lang="en-US" altLang="en-US" sz="1500" kern="1200" dirty="0" smtClean="0"/>
            <a:t> </a:t>
          </a:r>
          <a:r>
            <a:rPr lang="zh-CN" altLang="en-US" sz="1500" kern="1200" dirty="0" smtClean="0"/>
            <a:t>上面有所有球员所有年份所需数据</a:t>
          </a:r>
          <a:endParaRPr lang="zh-CN" altLang="en-US" sz="1500" kern="1200" dirty="0"/>
        </a:p>
      </dsp:txBody>
      <dsp:txXfrm>
        <a:off x="3409654" y="1944264"/>
        <a:ext cx="1791472" cy="1118410"/>
      </dsp:txXfrm>
    </dsp:sp>
    <dsp:sp modelId="{AF19BB39-0FF0-4DEB-B3A3-28B7810BB4FA}">
      <dsp:nvSpPr>
        <dsp:cNvPr id="0" name=""/>
        <dsp:cNvSpPr/>
      </dsp:nvSpPr>
      <dsp:spPr>
        <a:xfrm>
          <a:off x="5136871" y="1369043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5136871" y="1461713"/>
        <a:ext cx="459111" cy="278010"/>
      </dsp:txXfrm>
    </dsp:sp>
    <dsp:sp modelId="{73F45AAE-ED88-4BEB-8D05-1EA889ED6753}">
      <dsp:nvSpPr>
        <dsp:cNvPr id="0" name=""/>
        <dsp:cNvSpPr/>
      </dsp:nvSpPr>
      <dsp:spPr>
        <a:xfrm>
          <a:off x="5983262" y="1291967"/>
          <a:ext cx="1861062" cy="9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处理与取舍</a:t>
          </a:r>
          <a:endParaRPr lang="zh-CN" altLang="en-US" sz="1500" kern="1200" dirty="0"/>
        </a:p>
      </dsp:txBody>
      <dsp:txXfrm>
        <a:off x="5983262" y="1291967"/>
        <a:ext cx="1861062" cy="617502"/>
      </dsp:txXfrm>
    </dsp:sp>
    <dsp:sp modelId="{065C4686-EB7E-4F55-95E9-1A1FE5DCAF45}">
      <dsp:nvSpPr>
        <dsp:cNvPr id="0" name=""/>
        <dsp:cNvSpPr/>
      </dsp:nvSpPr>
      <dsp:spPr>
        <a:xfrm>
          <a:off x="6364443" y="1909469"/>
          <a:ext cx="1861062" cy="11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非英文名字段处理，舍弃出场数字段、前三年数据</a:t>
          </a:r>
          <a:endParaRPr lang="zh-CN" altLang="en-US" sz="1500" kern="1200" dirty="0"/>
        </a:p>
      </dsp:txBody>
      <dsp:txXfrm>
        <a:off x="6399238" y="1944264"/>
        <a:ext cx="1791472" cy="1118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371600"/>
            <a:ext cx="8133528" cy="1828800"/>
          </a:xfrm>
        </p:spPr>
        <p:txBody>
          <a:bodyPr/>
          <a:lstStyle/>
          <a:p>
            <a:r>
              <a:rPr lang="en-US" altLang="zh-CN" dirty="0" smtClean="0"/>
              <a:t>NBA23-24</a:t>
            </a:r>
            <a:r>
              <a:rPr lang="zh-CN" altLang="en-US" dirty="0" smtClean="0"/>
              <a:t>赛季全明星预测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077072"/>
            <a:ext cx="7854696" cy="175260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计算机拔尖基地 李度</a:t>
            </a:r>
            <a:endParaRPr lang="en-US" altLang="zh-CN" sz="1800" dirty="0" smtClean="0"/>
          </a:p>
          <a:p>
            <a:r>
              <a:rPr lang="zh-CN" altLang="en-US" sz="1800" dirty="0"/>
              <a:t>学</a:t>
            </a:r>
            <a:r>
              <a:rPr lang="zh-CN" altLang="en-US" sz="1800" dirty="0" smtClean="0"/>
              <a:t>号：</a:t>
            </a:r>
            <a:r>
              <a:rPr lang="en-US" altLang="zh-CN" sz="1800" dirty="0" smtClean="0"/>
              <a:t>10225501448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5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综合分析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304256" cy="480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67" y="1973628"/>
            <a:ext cx="2880320" cy="47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978497"/>
            <a:ext cx="21602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塔图姆</a:t>
            </a:r>
            <a:endParaRPr lang="en-US" altLang="zh-CN" dirty="0" smtClean="0"/>
          </a:p>
          <a:p>
            <a:r>
              <a:rPr lang="zh-CN" altLang="en-US" dirty="0" smtClean="0"/>
              <a:t>爱德华兹</a:t>
            </a:r>
            <a:endParaRPr lang="en-US" altLang="zh-CN" dirty="0" smtClean="0"/>
          </a:p>
          <a:p>
            <a:r>
              <a:rPr lang="zh-CN" altLang="en-US" dirty="0" smtClean="0"/>
              <a:t>约基奇</a:t>
            </a:r>
            <a:endParaRPr lang="en-US" altLang="zh-CN" dirty="0" smtClean="0"/>
          </a:p>
          <a:p>
            <a:r>
              <a:rPr lang="zh-CN" altLang="en-US" dirty="0"/>
              <a:t>安德托昆</a:t>
            </a:r>
            <a:r>
              <a:rPr lang="zh-CN" altLang="en-US" dirty="0" smtClean="0"/>
              <a:t>博 利拉德</a:t>
            </a:r>
            <a:endParaRPr lang="en-US" altLang="zh-CN" dirty="0" smtClean="0"/>
          </a:p>
          <a:p>
            <a:r>
              <a:rPr lang="zh-CN" altLang="en-US" dirty="0"/>
              <a:t>东契奇 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zh-CN" altLang="en-US" dirty="0" smtClean="0"/>
              <a:t>恩比德 马克西</a:t>
            </a:r>
            <a:endParaRPr lang="en-US" altLang="zh-CN" dirty="0" smtClean="0"/>
          </a:p>
          <a:p>
            <a:r>
              <a:rPr lang="zh-CN" altLang="en-US" dirty="0"/>
              <a:t>杜兰</a:t>
            </a:r>
            <a:r>
              <a:rPr lang="zh-CN" altLang="en-US" dirty="0" smtClean="0"/>
              <a:t>特 布克</a:t>
            </a:r>
            <a:endParaRPr lang="en-US" altLang="zh-CN" dirty="0" smtClean="0"/>
          </a:p>
          <a:p>
            <a:r>
              <a:rPr lang="zh-CN" altLang="en-US" dirty="0" smtClean="0"/>
              <a:t>亚历山大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73930" y="49411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哈利伯顿</a:t>
            </a:r>
            <a:endParaRPr lang="en-US" altLang="zh-CN" dirty="0" smtClean="0"/>
          </a:p>
          <a:p>
            <a:r>
              <a:rPr lang="zh-CN" altLang="en-US" dirty="0" smtClean="0"/>
              <a:t>福克斯 萨博尼斯</a:t>
            </a:r>
            <a:endParaRPr lang="en-US" altLang="zh-CN" dirty="0" smtClean="0"/>
          </a:p>
          <a:p>
            <a:r>
              <a:rPr lang="zh-CN" altLang="en-US" dirty="0" smtClean="0"/>
              <a:t>詹姆斯 戴维斯</a:t>
            </a:r>
            <a:endParaRPr lang="en-US" altLang="zh-CN" dirty="0" smtClean="0"/>
          </a:p>
          <a:p>
            <a:r>
              <a:rPr lang="zh-CN" altLang="en-US" dirty="0" smtClean="0"/>
              <a:t>阿德巴约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米切尔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5687" y="2532495"/>
            <a:ext cx="1428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杨</a:t>
            </a:r>
            <a:endParaRPr lang="en-US" altLang="zh-CN" sz="2400" dirty="0" smtClean="0"/>
          </a:p>
          <a:p>
            <a:r>
              <a:rPr lang="zh-CN" altLang="en-US" sz="2400" dirty="0"/>
              <a:t>库</a:t>
            </a:r>
            <a:r>
              <a:rPr lang="zh-CN" altLang="en-US" sz="2400" dirty="0" smtClean="0"/>
              <a:t>里</a:t>
            </a:r>
            <a:endParaRPr lang="en-US" altLang="zh-CN" sz="2400" dirty="0" smtClean="0"/>
          </a:p>
          <a:p>
            <a:r>
              <a:rPr lang="zh-CN" altLang="en-US" sz="2400" dirty="0"/>
              <a:t>乔</a:t>
            </a:r>
            <a:r>
              <a:rPr lang="zh-CN" altLang="en-US" sz="2400" dirty="0" smtClean="0"/>
              <a:t>治</a:t>
            </a:r>
            <a:endParaRPr lang="en-US" altLang="zh-CN" sz="2400" dirty="0" smtClean="0"/>
          </a:p>
          <a:p>
            <a:r>
              <a:rPr lang="zh-CN" altLang="en-US" sz="2400" dirty="0"/>
              <a:t>巴恩</a:t>
            </a:r>
            <a:r>
              <a:rPr lang="zh-CN" altLang="en-US" sz="2400" dirty="0" smtClean="0"/>
              <a:t>斯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马尔卡宁？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综合分析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480720" cy="469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868144" y="4869160"/>
            <a:ext cx="2160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16216" y="5301208"/>
            <a:ext cx="2880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92696"/>
            <a:ext cx="5326063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综合分析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4252584" cy="3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6751637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7650"/>
            <a:ext cx="680561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40913"/>
            <a:ext cx="681355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8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综合分析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304256" cy="480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67" y="1973628"/>
            <a:ext cx="2880320" cy="47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978497"/>
            <a:ext cx="21602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塔图姆</a:t>
            </a:r>
            <a:endParaRPr lang="en-US" altLang="zh-CN" dirty="0" smtClean="0"/>
          </a:p>
          <a:p>
            <a:r>
              <a:rPr lang="zh-CN" altLang="en-US" dirty="0" smtClean="0"/>
              <a:t>爱德华兹</a:t>
            </a:r>
            <a:endParaRPr lang="en-US" altLang="zh-CN" dirty="0" smtClean="0"/>
          </a:p>
          <a:p>
            <a:r>
              <a:rPr lang="zh-CN" altLang="en-US" dirty="0" smtClean="0"/>
              <a:t>约基奇</a:t>
            </a:r>
            <a:endParaRPr lang="en-US" altLang="zh-CN" dirty="0" smtClean="0"/>
          </a:p>
          <a:p>
            <a:r>
              <a:rPr lang="zh-CN" altLang="en-US" dirty="0"/>
              <a:t>安德托昆</a:t>
            </a:r>
            <a:r>
              <a:rPr lang="zh-CN" altLang="en-US" dirty="0" smtClean="0"/>
              <a:t>博 利拉德</a:t>
            </a:r>
            <a:endParaRPr lang="en-US" altLang="zh-CN" dirty="0" smtClean="0"/>
          </a:p>
          <a:p>
            <a:r>
              <a:rPr lang="zh-CN" altLang="en-US" dirty="0"/>
              <a:t>东契奇 </a:t>
            </a:r>
            <a:endParaRPr lang="en-US" altLang="zh-CN" dirty="0" smtClean="0"/>
          </a:p>
          <a:p>
            <a:r>
              <a:rPr lang="zh-CN" altLang="en-US" dirty="0"/>
              <a:t>瓦格纳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zh-CN" altLang="en-US" dirty="0" smtClean="0"/>
              <a:t>恩比德 马克西</a:t>
            </a:r>
            <a:endParaRPr lang="en-US" altLang="zh-CN" dirty="0" smtClean="0"/>
          </a:p>
          <a:p>
            <a:r>
              <a:rPr lang="zh-CN" altLang="en-US" dirty="0"/>
              <a:t>杜兰</a:t>
            </a:r>
            <a:r>
              <a:rPr lang="zh-CN" altLang="en-US" dirty="0" smtClean="0"/>
              <a:t>特 布克</a:t>
            </a:r>
            <a:endParaRPr lang="en-US" altLang="zh-CN" dirty="0" smtClean="0"/>
          </a:p>
          <a:p>
            <a:r>
              <a:rPr lang="zh-CN" altLang="en-US" dirty="0" smtClean="0"/>
              <a:t>亚历山大</a:t>
            </a:r>
            <a:endParaRPr lang="en-US" altLang="zh-CN" dirty="0" smtClean="0"/>
          </a:p>
          <a:p>
            <a:r>
              <a:rPr lang="zh-CN" altLang="en-US" dirty="0"/>
              <a:t>布伦森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73930" y="49411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哈利伯顿</a:t>
            </a:r>
            <a:endParaRPr lang="en-US" altLang="zh-CN" dirty="0" smtClean="0"/>
          </a:p>
          <a:p>
            <a:r>
              <a:rPr lang="zh-CN" altLang="en-US" dirty="0" smtClean="0"/>
              <a:t>福克斯 萨博尼斯</a:t>
            </a:r>
            <a:endParaRPr lang="en-US" altLang="zh-CN" dirty="0" smtClean="0"/>
          </a:p>
          <a:p>
            <a:r>
              <a:rPr lang="zh-CN" altLang="en-US" dirty="0" smtClean="0"/>
              <a:t>詹姆斯 戴维斯</a:t>
            </a:r>
            <a:endParaRPr lang="en-US" altLang="zh-CN" dirty="0" smtClean="0"/>
          </a:p>
          <a:p>
            <a:r>
              <a:rPr lang="zh-CN" altLang="en-US" dirty="0" smtClean="0"/>
              <a:t>阿德巴约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米切尔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5687" y="2532495"/>
            <a:ext cx="1428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杨</a:t>
            </a:r>
            <a:endParaRPr lang="en-US" altLang="zh-CN" sz="2400" dirty="0" smtClean="0"/>
          </a:p>
          <a:p>
            <a:r>
              <a:rPr lang="zh-CN" altLang="en-US" sz="2400" dirty="0"/>
              <a:t>库</a:t>
            </a:r>
            <a:r>
              <a:rPr lang="zh-CN" altLang="en-US" sz="2400" dirty="0" smtClean="0"/>
              <a:t>里</a:t>
            </a:r>
            <a:endParaRPr lang="en-US" altLang="zh-CN" sz="2400" dirty="0" smtClean="0"/>
          </a:p>
          <a:p>
            <a:r>
              <a:rPr lang="zh-CN" altLang="en-US" sz="2400" dirty="0"/>
              <a:t>乔</a:t>
            </a:r>
            <a:r>
              <a:rPr lang="zh-CN" altLang="en-US" sz="2400" dirty="0" smtClean="0"/>
              <a:t>治</a:t>
            </a:r>
            <a:endParaRPr lang="en-US" altLang="zh-CN" sz="2400" dirty="0" smtClean="0"/>
          </a:p>
          <a:p>
            <a:r>
              <a:rPr lang="zh-CN" altLang="en-US" sz="2400" dirty="0"/>
              <a:t>巴恩</a:t>
            </a:r>
            <a:r>
              <a:rPr lang="zh-CN" altLang="en-US" sz="2400" dirty="0" smtClean="0"/>
              <a:t>斯</a:t>
            </a:r>
            <a:endParaRPr lang="en-US" altLang="zh-CN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20688"/>
            <a:ext cx="40005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2967334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谢谢！</a:t>
            </a:r>
            <a:endParaRPr lang="zh-CN" altLang="en-US" sz="9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6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NBA</a:t>
            </a:r>
            <a:r>
              <a:rPr lang="zh-CN" altLang="en-US" dirty="0" smtClean="0"/>
              <a:t>每个</a:t>
            </a:r>
            <a:r>
              <a:rPr lang="zh-CN" altLang="en-US" dirty="0"/>
              <a:t>赛季都会举行一次全明星</a:t>
            </a:r>
            <a:r>
              <a:rPr lang="zh-CN" altLang="en-US" dirty="0" smtClean="0"/>
              <a:t>赛，选出赛季至今表现最出色的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位球员。</a:t>
            </a:r>
            <a:endParaRPr lang="en-US" altLang="zh-CN" dirty="0" smtClean="0"/>
          </a:p>
          <a:p>
            <a:r>
              <a:rPr lang="zh-CN" altLang="en-US" dirty="0" smtClean="0"/>
              <a:t>全</a:t>
            </a:r>
            <a:r>
              <a:rPr lang="zh-CN" altLang="en-US" dirty="0"/>
              <a:t>明星赛的首发球员（东西部各</a:t>
            </a:r>
            <a:r>
              <a:rPr lang="en-US" altLang="zh-CN" dirty="0"/>
              <a:t>5</a:t>
            </a:r>
            <a:r>
              <a:rPr lang="zh-CN" altLang="en-US" dirty="0"/>
              <a:t>名，其中后卫</a:t>
            </a:r>
            <a:r>
              <a:rPr lang="en-US" altLang="zh-CN" dirty="0"/>
              <a:t>2</a:t>
            </a:r>
            <a:r>
              <a:rPr lang="zh-CN" altLang="en-US" dirty="0"/>
              <a:t>名</a:t>
            </a:r>
            <a:r>
              <a:rPr lang="zh-CN" altLang="en-US" dirty="0" smtClean="0"/>
              <a:t>，</a:t>
            </a:r>
            <a:r>
              <a:rPr lang="zh-CN" altLang="en-US" dirty="0"/>
              <a:t>前场</a:t>
            </a:r>
            <a:r>
              <a:rPr lang="en-US" altLang="zh-CN" dirty="0" smtClean="0"/>
              <a:t>3</a:t>
            </a:r>
            <a:r>
              <a:rPr lang="zh-CN" altLang="en-US" dirty="0"/>
              <a:t>名）根据球迷、球员和媒体的投票</a:t>
            </a:r>
            <a:r>
              <a:rPr lang="zh-CN" altLang="en-US" dirty="0" smtClean="0"/>
              <a:t>决定。</a:t>
            </a:r>
            <a:endParaRPr lang="en-US" altLang="zh-CN" dirty="0" smtClean="0"/>
          </a:p>
          <a:p>
            <a:r>
              <a:rPr lang="zh-CN" altLang="en-US" dirty="0" smtClean="0"/>
              <a:t>替补</a:t>
            </a:r>
            <a:r>
              <a:rPr lang="zh-CN" altLang="en-US" dirty="0"/>
              <a:t>球员则是由各队的主教练</a:t>
            </a:r>
            <a:r>
              <a:rPr lang="zh-CN" altLang="en-US" dirty="0" smtClean="0"/>
              <a:t>选出（东西部各</a:t>
            </a:r>
            <a:r>
              <a:rPr lang="en-US" altLang="zh-CN" dirty="0" smtClean="0"/>
              <a:t>7</a:t>
            </a:r>
            <a:r>
              <a:rPr lang="zh-CN" altLang="en-US" dirty="0" smtClean="0"/>
              <a:t>名，</a:t>
            </a:r>
            <a:r>
              <a:rPr lang="en-US" altLang="zh-CN" dirty="0" smtClean="0"/>
              <a:t>2</a:t>
            </a:r>
            <a:r>
              <a:rPr lang="zh-CN" altLang="en-US" dirty="0"/>
              <a:t>名后场、</a:t>
            </a:r>
            <a:r>
              <a:rPr lang="en-US" altLang="zh-CN" dirty="0"/>
              <a:t>3</a:t>
            </a:r>
            <a:r>
              <a:rPr lang="zh-CN" altLang="en-US" dirty="0"/>
              <a:t>名前场、</a:t>
            </a:r>
            <a:r>
              <a:rPr lang="en-US" altLang="zh-CN" dirty="0"/>
              <a:t>2</a:t>
            </a:r>
            <a:r>
              <a:rPr lang="zh-CN" altLang="en-US" dirty="0" smtClean="0"/>
              <a:t>名不</a:t>
            </a:r>
            <a:r>
              <a:rPr lang="zh-CN" altLang="en-US" dirty="0"/>
              <a:t>考虑</a:t>
            </a:r>
            <a:r>
              <a:rPr lang="zh-CN" altLang="en-US" dirty="0" smtClean="0"/>
              <a:t>位置）。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3912096" cy="22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0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本次项目的所有本赛季数据最终更新时间为</a:t>
            </a:r>
            <a:r>
              <a:rPr lang="en-US" altLang="zh-CN" dirty="0" smtClean="0"/>
              <a:t>11.29</a:t>
            </a:r>
            <a:r>
              <a:rPr lang="zh-CN" altLang="en-US" dirty="0" smtClean="0"/>
              <a:t>日的比赛后，距离一般</a:t>
            </a:r>
            <a:r>
              <a:rPr lang="en-US" altLang="zh-CN" dirty="0" smtClean="0"/>
              <a:t>NBA</a:t>
            </a:r>
            <a:r>
              <a:rPr lang="zh-CN" altLang="en-US" dirty="0" smtClean="0"/>
              <a:t>全明星的投票时间还有三周左右，因此最终结果可能因球星伤病、战绩数据波动等略有影响。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9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爬取近十年所有球员的数据，加上是否入选全明星的标签。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通过机器学习训练模型，达到一定准确率后投入今年赛季至今的数据，得到一份大致名单。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利用可视化工具分析相关球队、球员表现，最终确定预测大名单。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数据爬取与处理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判断一名球员是否优秀，主要</a:t>
            </a:r>
            <a:r>
              <a:rPr lang="zh-CN" altLang="en-US" dirty="0"/>
              <a:t>从运动员</a:t>
            </a:r>
            <a:r>
              <a:rPr lang="zh-CN" altLang="en-US" dirty="0" smtClean="0"/>
              <a:t>的</a:t>
            </a:r>
            <a:r>
              <a:rPr lang="zh-CN" altLang="en-US" dirty="0"/>
              <a:t>进攻</a:t>
            </a:r>
            <a:r>
              <a:rPr lang="zh-CN" altLang="en-US" dirty="0" smtClean="0"/>
              <a:t>、</a:t>
            </a:r>
            <a:r>
              <a:rPr lang="zh-CN" altLang="en-US" dirty="0"/>
              <a:t>防守、</a:t>
            </a:r>
            <a:r>
              <a:rPr lang="zh-CN" altLang="en-US" dirty="0" smtClean="0"/>
              <a:t>球队</a:t>
            </a:r>
            <a:r>
              <a:rPr lang="zh-CN" altLang="en-US" dirty="0"/>
              <a:t>贡献</a:t>
            </a:r>
            <a:r>
              <a:rPr lang="zh-CN" altLang="en-US" dirty="0" smtClean="0"/>
              <a:t>等</a:t>
            </a:r>
            <a:r>
              <a:rPr lang="zh-CN" altLang="en-US" dirty="0"/>
              <a:t>方面来</a:t>
            </a:r>
            <a:r>
              <a:rPr lang="zh-CN" altLang="en-US" dirty="0" smtClean="0"/>
              <a:t>评价。经过查找资料学习分析，我总结了以下最重要的球员基础数据：</a:t>
            </a:r>
            <a:endParaRPr lang="en-US" altLang="zh-CN" dirty="0" smtClean="0"/>
          </a:p>
          <a:p>
            <a:r>
              <a:rPr lang="zh-CN" altLang="en-US" dirty="0" smtClean="0"/>
              <a:t>出场时间 </a:t>
            </a:r>
            <a:r>
              <a:rPr lang="en-US" altLang="zh-CN" sz="1800" dirty="0" err="1" smtClean="0"/>
              <a:t>appearances_time</a:t>
            </a:r>
            <a:endParaRPr lang="en-US" altLang="zh-CN" sz="1800" dirty="0" smtClean="0"/>
          </a:p>
          <a:p>
            <a:r>
              <a:rPr lang="zh-CN" altLang="en-US" dirty="0" smtClean="0"/>
              <a:t>总出手命中 </a:t>
            </a:r>
            <a:r>
              <a:rPr lang="en-US" altLang="zh-CN" sz="1800" dirty="0" err="1"/>
              <a:t>field_goal_percentage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shots_made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shots_try</a:t>
            </a:r>
            <a:endParaRPr lang="en-US" altLang="zh-CN" sz="1800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三分 </a:t>
            </a:r>
            <a:r>
              <a:rPr lang="en-US" altLang="zh-CN" sz="1800" dirty="0" err="1" smtClean="0"/>
              <a:t>three_pointer_percentage</a:t>
            </a:r>
            <a:r>
              <a:rPr lang="en-US" altLang="zh-CN" sz="1800" dirty="0" smtClean="0"/>
              <a:t> , </a:t>
            </a:r>
            <a:r>
              <a:rPr lang="en-US" altLang="zh-CN" sz="1800" dirty="0" err="1" smtClean="0"/>
              <a:t>three_shots_made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three_shots_try</a:t>
            </a:r>
            <a:endParaRPr lang="en-US" altLang="zh-CN" sz="1800" dirty="0" smtClean="0"/>
          </a:p>
          <a:p>
            <a:r>
              <a:rPr lang="zh-CN" altLang="en-US" dirty="0"/>
              <a:t>罚球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free_throws_percentage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,</a:t>
            </a:r>
            <a:r>
              <a:rPr lang="en-US" altLang="zh-CN" sz="1800" dirty="0" err="1" smtClean="0"/>
              <a:t>free_throw_made,free_throws_try</a:t>
            </a:r>
            <a:endParaRPr lang="en-US" altLang="zh-CN" sz="1800" dirty="0" smtClean="0"/>
          </a:p>
          <a:p>
            <a:r>
              <a:rPr lang="zh-CN" altLang="en-US" dirty="0"/>
              <a:t>篮板</a:t>
            </a:r>
            <a:r>
              <a:rPr lang="en-US" altLang="zh-CN" sz="1800" dirty="0" smtClean="0"/>
              <a:t>rebounds,</a:t>
            </a:r>
            <a:r>
              <a:rPr lang="zh-CN" altLang="en-US" dirty="0"/>
              <a:t>助攻</a:t>
            </a:r>
            <a:r>
              <a:rPr lang="en-US" altLang="zh-CN" sz="1800" dirty="0" smtClean="0"/>
              <a:t>assists,</a:t>
            </a:r>
            <a:r>
              <a:rPr lang="zh-CN" altLang="en-US" dirty="0"/>
              <a:t>抢断</a:t>
            </a:r>
            <a:r>
              <a:rPr lang="en-US" altLang="zh-CN" sz="1800" dirty="0" smtClean="0"/>
              <a:t>steals,</a:t>
            </a:r>
            <a:r>
              <a:rPr lang="zh-CN" altLang="en-US" dirty="0"/>
              <a:t>盖帽</a:t>
            </a:r>
            <a:r>
              <a:rPr lang="en-US" altLang="zh-CN" sz="1800" dirty="0" smtClean="0"/>
              <a:t>blocks,</a:t>
            </a:r>
            <a:r>
              <a:rPr lang="zh-CN" altLang="en-US" dirty="0"/>
              <a:t>失误</a:t>
            </a:r>
            <a:r>
              <a:rPr lang="en-US" altLang="zh-CN" sz="1800" dirty="0" smtClean="0"/>
              <a:t>turnovers,</a:t>
            </a:r>
            <a:r>
              <a:rPr lang="zh-CN" altLang="en-US" dirty="0"/>
              <a:t>犯规</a:t>
            </a:r>
            <a:r>
              <a:rPr lang="en-US" altLang="zh-CN" sz="1800" dirty="0" smtClean="0"/>
              <a:t>fouls,</a:t>
            </a:r>
            <a:r>
              <a:rPr lang="zh-CN" altLang="en-US" dirty="0" smtClean="0"/>
              <a:t>得分</a:t>
            </a:r>
            <a:r>
              <a:rPr lang="en-US" altLang="zh-CN" sz="1600" dirty="0" smtClean="0"/>
              <a:t>s</a:t>
            </a:r>
            <a:r>
              <a:rPr lang="en-US" altLang="zh-CN" sz="1800" dirty="0" smtClean="0"/>
              <a:t>cores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3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数据爬取与处理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415575"/>
              </p:ext>
            </p:extLst>
          </p:nvPr>
        </p:nvGraphicFramePr>
        <p:xfrm>
          <a:off x="467544" y="76470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4436"/>
            <a:ext cx="8964489" cy="28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模型训练与预测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二分类问题、逻辑回归</a:t>
            </a:r>
            <a:endParaRPr lang="en-US" altLang="zh-CN" dirty="0" smtClean="0"/>
          </a:p>
          <a:p>
            <a:r>
              <a:rPr lang="zh-CN" altLang="en-US" dirty="0" smtClean="0"/>
              <a:t>调整数据集、迭代次数，</a:t>
            </a:r>
            <a:r>
              <a:rPr lang="zh-CN" altLang="en-US" dirty="0"/>
              <a:t>提高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r>
              <a:rPr lang="zh-CN" altLang="en-US" dirty="0" smtClean="0"/>
              <a:t>直接预测名单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显示入选概率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1" y="2093243"/>
            <a:ext cx="3108679" cy="476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11370"/>
            <a:ext cx="4922837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5868144" y="5589240"/>
            <a:ext cx="31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根据伤病、出场数名单调整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92041" cy="143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679767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6904037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8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Tableau</a:t>
            </a:r>
            <a:r>
              <a:rPr lang="zh-CN" altLang="en-US" dirty="0" smtClean="0"/>
              <a:t>球队战绩可视化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4145" cy="449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0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</TotalTime>
  <Words>526</Words>
  <Application>Microsoft Office PowerPoint</Application>
  <PresentationFormat>全屏显示(4:3)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NBA23-24赛季全明星预测</vt:lpstr>
      <vt:lpstr>背景</vt:lpstr>
      <vt:lpstr>背景</vt:lpstr>
      <vt:lpstr>预测方法</vt:lpstr>
      <vt:lpstr>1. 数据爬取与处理</vt:lpstr>
      <vt:lpstr>1. 数据爬取与处理</vt:lpstr>
      <vt:lpstr>2. 模型训练与预测</vt:lpstr>
      <vt:lpstr>3. 根据伤病、出场数名单调整</vt:lpstr>
      <vt:lpstr>4. Tableau球队战绩可视化</vt:lpstr>
      <vt:lpstr>5. 综合分析</vt:lpstr>
      <vt:lpstr>5. 综合分析</vt:lpstr>
      <vt:lpstr>5. 综合分析</vt:lpstr>
      <vt:lpstr>5. 综合分析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NBA23-24赛季全明星预测</dc:title>
  <dc:creator>Lenovo</dc:creator>
  <cp:lastModifiedBy>Lenovo</cp:lastModifiedBy>
  <cp:revision>16</cp:revision>
  <dcterms:created xsi:type="dcterms:W3CDTF">2023-11-29T02:35:01Z</dcterms:created>
  <dcterms:modified xsi:type="dcterms:W3CDTF">2023-12-02T03:07:18Z</dcterms:modified>
</cp:coreProperties>
</file>