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34"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22054-9FD0-4963-8A22-41DDFAFE802A}"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DE4E8-B0E9-401B-B107-E1E89FC9BD46}" type="slidenum">
              <a:rPr lang="en-US" smtClean="0"/>
              <a:t>‹#›</a:t>
            </a:fld>
            <a:endParaRPr lang="en-US"/>
          </a:p>
        </p:txBody>
      </p:sp>
    </p:spTree>
    <p:extLst>
      <p:ext uri="{BB962C8B-B14F-4D97-AF65-F5344CB8AC3E}">
        <p14:creationId xmlns:p14="http://schemas.microsoft.com/office/powerpoint/2010/main" val="427935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Cases: the flat curve during the mid-June to mid-July period indicates low increases, but after that, the situation seems to be getting worse. The August period seems to be the second wave (and we are currently in the third wave).</a:t>
            </a:r>
          </a:p>
          <a:p>
            <a:endParaRPr lang="en-US" dirty="0"/>
          </a:p>
          <a:p>
            <a:r>
              <a:rPr lang="en-US" dirty="0"/>
              <a:t>The lockdown measures were effective to constrain the spread of COVID-19, until the stay-at-home order was lifted.</a:t>
            </a:r>
          </a:p>
        </p:txBody>
      </p:sp>
      <p:sp>
        <p:nvSpPr>
          <p:cNvPr id="4" name="Slide Number Placeholder 3"/>
          <p:cNvSpPr>
            <a:spLocks noGrp="1"/>
          </p:cNvSpPr>
          <p:nvPr>
            <p:ph type="sldNum" sz="quarter" idx="5"/>
          </p:nvPr>
        </p:nvSpPr>
        <p:spPr/>
        <p:txBody>
          <a:bodyPr/>
          <a:lstStyle/>
          <a:p>
            <a:fld id="{244DE4E8-B0E9-401B-B107-E1E89FC9BD46}" type="slidenum">
              <a:rPr lang="en-US" smtClean="0"/>
              <a:t>3</a:t>
            </a:fld>
            <a:endParaRPr lang="en-US"/>
          </a:p>
        </p:txBody>
      </p:sp>
    </p:spTree>
    <p:extLst>
      <p:ext uri="{BB962C8B-B14F-4D97-AF65-F5344CB8AC3E}">
        <p14:creationId xmlns:p14="http://schemas.microsoft.com/office/powerpoint/2010/main" val="42744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wonder Prince George’s county ranks at the top, followed by Montgomery county.</a:t>
            </a:r>
          </a:p>
        </p:txBody>
      </p:sp>
      <p:sp>
        <p:nvSpPr>
          <p:cNvPr id="4" name="Slide Number Placeholder 3"/>
          <p:cNvSpPr>
            <a:spLocks noGrp="1"/>
          </p:cNvSpPr>
          <p:nvPr>
            <p:ph type="sldNum" sz="quarter" idx="5"/>
          </p:nvPr>
        </p:nvSpPr>
        <p:spPr/>
        <p:txBody>
          <a:bodyPr/>
          <a:lstStyle/>
          <a:p>
            <a:fld id="{244DE4E8-B0E9-401B-B107-E1E89FC9BD46}" type="slidenum">
              <a:rPr lang="en-US" smtClean="0"/>
              <a:t>4</a:t>
            </a:fld>
            <a:endParaRPr lang="en-US"/>
          </a:p>
        </p:txBody>
      </p:sp>
    </p:spTree>
    <p:extLst>
      <p:ext uri="{BB962C8B-B14F-4D97-AF65-F5344CB8AC3E}">
        <p14:creationId xmlns:p14="http://schemas.microsoft.com/office/powerpoint/2010/main" val="309265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surprisingly, the 60-79 has a lower infection rate. And the orange line (20-39) exceeds all other lines, indicating the young people are getting more infections (maybe because they are tired of self quarantines).</a:t>
            </a:r>
          </a:p>
          <a:p>
            <a:endParaRPr lang="en-US" dirty="0"/>
          </a:p>
          <a:p>
            <a:r>
              <a:rPr lang="en-US" dirty="0"/>
              <a:t>Race/ethnicity: green line (Hispanic), blue line and purple line (African Americans and Other), and orange line and red line (White and Asian).</a:t>
            </a:r>
          </a:p>
        </p:txBody>
      </p:sp>
      <p:sp>
        <p:nvSpPr>
          <p:cNvPr id="4" name="Slide Number Placeholder 3"/>
          <p:cNvSpPr>
            <a:spLocks noGrp="1"/>
          </p:cNvSpPr>
          <p:nvPr>
            <p:ph type="sldNum" sz="quarter" idx="5"/>
          </p:nvPr>
        </p:nvSpPr>
        <p:spPr/>
        <p:txBody>
          <a:bodyPr/>
          <a:lstStyle/>
          <a:p>
            <a:fld id="{244DE4E8-B0E9-401B-B107-E1E89FC9BD46}" type="slidenum">
              <a:rPr lang="en-US" smtClean="0"/>
              <a:t>5</a:t>
            </a:fld>
            <a:endParaRPr lang="en-US"/>
          </a:p>
        </p:txBody>
      </p:sp>
    </p:spTree>
    <p:extLst>
      <p:ext uri="{BB962C8B-B14F-4D97-AF65-F5344CB8AC3E}">
        <p14:creationId xmlns:p14="http://schemas.microsoft.com/office/powerpoint/2010/main" val="130418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animation of how the cases at county level evolved, starting from 03/15 and using 14 days as intervals.</a:t>
            </a:r>
          </a:p>
        </p:txBody>
      </p:sp>
      <p:sp>
        <p:nvSpPr>
          <p:cNvPr id="4" name="Slide Number Placeholder 3"/>
          <p:cNvSpPr>
            <a:spLocks noGrp="1"/>
          </p:cNvSpPr>
          <p:nvPr>
            <p:ph type="sldNum" sz="quarter" idx="5"/>
          </p:nvPr>
        </p:nvSpPr>
        <p:spPr/>
        <p:txBody>
          <a:bodyPr/>
          <a:lstStyle/>
          <a:p>
            <a:fld id="{244DE4E8-B0E9-401B-B107-E1E89FC9BD46}" type="slidenum">
              <a:rPr lang="en-US" smtClean="0"/>
              <a:t>6</a:t>
            </a:fld>
            <a:endParaRPr lang="en-US"/>
          </a:p>
        </p:txBody>
      </p:sp>
    </p:spTree>
    <p:extLst>
      <p:ext uri="{BB962C8B-B14F-4D97-AF65-F5344CB8AC3E}">
        <p14:creationId xmlns:p14="http://schemas.microsoft.com/office/powerpoint/2010/main" val="211072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number of observations: difficult to do regressions.</a:t>
            </a:r>
          </a:p>
          <a:p>
            <a:endParaRPr lang="en-US" dirty="0"/>
          </a:p>
          <a:p>
            <a:r>
              <a:rPr lang="en-US" dirty="0"/>
              <a:t>Crosswalk: aggregate to census tract level (make more sense)</a:t>
            </a:r>
          </a:p>
        </p:txBody>
      </p:sp>
      <p:sp>
        <p:nvSpPr>
          <p:cNvPr id="4" name="Slide Number Placeholder 3"/>
          <p:cNvSpPr>
            <a:spLocks noGrp="1"/>
          </p:cNvSpPr>
          <p:nvPr>
            <p:ph type="sldNum" sz="quarter" idx="5"/>
          </p:nvPr>
        </p:nvSpPr>
        <p:spPr/>
        <p:txBody>
          <a:bodyPr/>
          <a:lstStyle/>
          <a:p>
            <a:fld id="{244DE4E8-B0E9-401B-B107-E1E89FC9BD46}" type="slidenum">
              <a:rPr lang="en-US" smtClean="0"/>
              <a:t>7</a:t>
            </a:fld>
            <a:endParaRPr lang="en-US"/>
          </a:p>
        </p:txBody>
      </p:sp>
    </p:spTree>
    <p:extLst>
      <p:ext uri="{BB962C8B-B14F-4D97-AF65-F5344CB8AC3E}">
        <p14:creationId xmlns:p14="http://schemas.microsoft.com/office/powerpoint/2010/main" val="44564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7474-8C56-4613-9D58-295C1752B72A}"/>
              </a:ext>
            </a:extLst>
          </p:cNvPr>
          <p:cNvSpPr>
            <a:spLocks noGrp="1"/>
          </p:cNvSpPr>
          <p:nvPr>
            <p:ph type="ctrTitle"/>
          </p:nvPr>
        </p:nvSpPr>
        <p:spPr>
          <a:xfrm>
            <a:off x="1524000" y="1122363"/>
            <a:ext cx="9144000" cy="2387600"/>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FA95917F-D5FA-461D-B8FD-70D599FEED08}"/>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816CE0A-A7E8-4B26-A88C-BE3622200320}"/>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5" name="Footer Placeholder 4">
            <a:extLst>
              <a:ext uri="{FF2B5EF4-FFF2-40B4-BE49-F238E27FC236}">
                <a16:creationId xmlns:a16="http://schemas.microsoft.com/office/drawing/2014/main" id="{E0E76B29-573E-4019-BCC9-09A1E1F0B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85C4E-01C8-4471-9BA5-C1DF6C81E72B}"/>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327998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BA28-6265-4F5C-AD88-8792232D40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B0F014-379D-44C1-83FC-06AC35B25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259E0-A30B-4649-BD12-CD2106C67CA7}"/>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5" name="Footer Placeholder 4">
            <a:extLst>
              <a:ext uri="{FF2B5EF4-FFF2-40B4-BE49-F238E27FC236}">
                <a16:creationId xmlns:a16="http://schemas.microsoft.com/office/drawing/2014/main" id="{19C45F3C-2A04-4B29-92E8-EB63F2AB6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7FACF-1652-41D9-808B-B1F2B8583C27}"/>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164483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23145-E6E8-43EB-9818-B7A71DD60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0EA0A-EFAC-4CA7-97E4-079299B1D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6F5A-CFC0-4998-A387-D7DD6453F3AD}"/>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5" name="Footer Placeholder 4">
            <a:extLst>
              <a:ext uri="{FF2B5EF4-FFF2-40B4-BE49-F238E27FC236}">
                <a16:creationId xmlns:a16="http://schemas.microsoft.com/office/drawing/2014/main" id="{1729C7AE-3398-4348-A0C9-7C1BD0BDA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8369C-1F2B-4736-BDCA-1C3AEC658DB2}"/>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183785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C868-E0B6-4FAF-BF55-BD8C0EDA2482}"/>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7FB9573-359B-4700-AD74-BFBA08464765}"/>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CD7B9AB-089C-4456-B88E-D66841E54868}"/>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5" name="Footer Placeholder 4">
            <a:extLst>
              <a:ext uri="{FF2B5EF4-FFF2-40B4-BE49-F238E27FC236}">
                <a16:creationId xmlns:a16="http://schemas.microsoft.com/office/drawing/2014/main" id="{C896CE89-50A7-4984-814C-804DB7339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1D0BC-228E-4FEB-A7C1-B572768FE2C2}"/>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61409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D560-0FE7-460B-8A7C-D4BAA024E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B60DD9-A99B-4BD5-9652-A33702707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72EE8-71BF-4E9B-83F2-145ACCB6E128}"/>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5" name="Footer Placeholder 4">
            <a:extLst>
              <a:ext uri="{FF2B5EF4-FFF2-40B4-BE49-F238E27FC236}">
                <a16:creationId xmlns:a16="http://schemas.microsoft.com/office/drawing/2014/main" id="{3734EAFD-6C08-4788-8B03-F95572560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C277F-8544-4E2D-A7D8-47BF3EF9978D}"/>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304163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655-3E49-4CD2-876F-6DBBA458B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44E9D-1514-4333-A54C-7DF6B76C4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4F1BB2-B0C7-4C4B-A388-58E11F040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C0AC8C-4981-40ED-AA49-25FC8FF7D788}"/>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6" name="Footer Placeholder 5">
            <a:extLst>
              <a:ext uri="{FF2B5EF4-FFF2-40B4-BE49-F238E27FC236}">
                <a16:creationId xmlns:a16="http://schemas.microsoft.com/office/drawing/2014/main" id="{9B5BDC7A-31C0-47E1-B534-B3ACA4D0C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6B2D0-A5E6-4EB5-A947-893D7CAE5C3D}"/>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139066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48DC-4DD5-4186-80A4-4D234877DB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89D7F-E587-43CB-BAE6-822E86DBA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CFF18E-E966-42B5-BD3D-29F282448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1902E-0B19-48A0-B623-4F0B9CEE2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83BD9-0AA0-444A-96B1-FB2C6EB9D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8419B0-E339-4102-BACE-7A93F9E524FD}"/>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8" name="Footer Placeholder 7">
            <a:extLst>
              <a:ext uri="{FF2B5EF4-FFF2-40B4-BE49-F238E27FC236}">
                <a16:creationId xmlns:a16="http://schemas.microsoft.com/office/drawing/2014/main" id="{A1BE8124-E91F-4CF6-B24C-35A1B93BD3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1E71F5-CC55-452C-B947-7E7DBFA06C37}"/>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144555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9647-51B7-4E42-AE6F-39287C31C6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975F84-0D34-4A9B-A86D-FEC2A2E8BFC5}"/>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4" name="Footer Placeholder 3">
            <a:extLst>
              <a:ext uri="{FF2B5EF4-FFF2-40B4-BE49-F238E27FC236}">
                <a16:creationId xmlns:a16="http://schemas.microsoft.com/office/drawing/2014/main" id="{9B6C83E6-3D70-4155-9937-57323EE9A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B4252-B327-4021-96BF-33062D9FD6DE}"/>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197584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F0F4E-5E0E-4644-8E5F-33A73C46295F}"/>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3" name="Footer Placeholder 2">
            <a:extLst>
              <a:ext uri="{FF2B5EF4-FFF2-40B4-BE49-F238E27FC236}">
                <a16:creationId xmlns:a16="http://schemas.microsoft.com/office/drawing/2014/main" id="{232F7357-2833-4904-B328-BAE95160AD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51D098-447C-4381-83D4-43A60AD47A79}"/>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32778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94DF-5768-475C-959E-AB6C92474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4D36A7-A037-4F4E-B49F-A16D4D390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E66B0-5902-4639-8811-3464DEDCE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D73F6-1C86-4194-9C96-E0F8CECC3EB3}"/>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6" name="Footer Placeholder 5">
            <a:extLst>
              <a:ext uri="{FF2B5EF4-FFF2-40B4-BE49-F238E27FC236}">
                <a16:creationId xmlns:a16="http://schemas.microsoft.com/office/drawing/2014/main" id="{ED2BD89D-467D-4F32-A223-9D7AE10D9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CB02D-6393-401D-A442-220630445137}"/>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411792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235E-62CD-47E9-A7DD-EE0CA494F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68D98-15DF-48A7-95AE-BB4563B62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B803E6-03D0-461F-9C59-39EA60788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EC22F-9862-4721-BC5F-7C5395E09B7E}"/>
              </a:ext>
            </a:extLst>
          </p:cNvPr>
          <p:cNvSpPr>
            <a:spLocks noGrp="1"/>
          </p:cNvSpPr>
          <p:nvPr>
            <p:ph type="dt" sz="half" idx="10"/>
          </p:nvPr>
        </p:nvSpPr>
        <p:spPr/>
        <p:txBody>
          <a:bodyPr/>
          <a:lstStyle/>
          <a:p>
            <a:fld id="{FE9A9863-55A8-4917-8CA4-32992081C5E1}" type="datetimeFigureOut">
              <a:rPr lang="en-US" smtClean="0"/>
              <a:t>11/2/2020</a:t>
            </a:fld>
            <a:endParaRPr lang="en-US"/>
          </a:p>
        </p:txBody>
      </p:sp>
      <p:sp>
        <p:nvSpPr>
          <p:cNvPr id="6" name="Footer Placeholder 5">
            <a:extLst>
              <a:ext uri="{FF2B5EF4-FFF2-40B4-BE49-F238E27FC236}">
                <a16:creationId xmlns:a16="http://schemas.microsoft.com/office/drawing/2014/main" id="{37648EC2-0AA8-46AA-96AC-B452DA473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84A9A-85BF-46F2-A186-922846BC438E}"/>
              </a:ext>
            </a:extLst>
          </p:cNvPr>
          <p:cNvSpPr>
            <a:spLocks noGrp="1"/>
          </p:cNvSpPr>
          <p:nvPr>
            <p:ph type="sldNum" sz="quarter" idx="12"/>
          </p:nvPr>
        </p:nvSpPr>
        <p:spPr/>
        <p:txBody>
          <a:bodyPr/>
          <a:lstStyle/>
          <a:p>
            <a:fld id="{66891DEA-DE18-4E46-A50B-280769BB6178}" type="slidenum">
              <a:rPr lang="en-US" smtClean="0"/>
              <a:t>‹#›</a:t>
            </a:fld>
            <a:endParaRPr lang="en-US"/>
          </a:p>
        </p:txBody>
      </p:sp>
    </p:spTree>
    <p:extLst>
      <p:ext uri="{BB962C8B-B14F-4D97-AF65-F5344CB8AC3E}">
        <p14:creationId xmlns:p14="http://schemas.microsoft.com/office/powerpoint/2010/main" val="29551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D8469-C68D-48A0-8ABA-18ACF9985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1E94F-4262-46E3-B346-A4C2C315A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8A85C-6449-4DD6-9BC9-0BF40A328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A9863-55A8-4917-8CA4-32992081C5E1}" type="datetimeFigureOut">
              <a:rPr lang="en-US" smtClean="0"/>
              <a:t>11/2/2020</a:t>
            </a:fld>
            <a:endParaRPr lang="en-US"/>
          </a:p>
        </p:txBody>
      </p:sp>
      <p:sp>
        <p:nvSpPr>
          <p:cNvPr id="5" name="Footer Placeholder 4">
            <a:extLst>
              <a:ext uri="{FF2B5EF4-FFF2-40B4-BE49-F238E27FC236}">
                <a16:creationId xmlns:a16="http://schemas.microsoft.com/office/drawing/2014/main" id="{575B2F04-D2C5-4E6C-8CE8-819340061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DC978B-066F-4B53-815C-419729355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91DEA-DE18-4E46-A50B-280769BB6178}" type="slidenum">
              <a:rPr lang="en-US" smtClean="0"/>
              <a:t>‹#›</a:t>
            </a:fld>
            <a:endParaRPr lang="en-US"/>
          </a:p>
        </p:txBody>
      </p:sp>
    </p:spTree>
    <p:extLst>
      <p:ext uri="{BB962C8B-B14F-4D97-AF65-F5344CB8AC3E}">
        <p14:creationId xmlns:p14="http://schemas.microsoft.com/office/powerpoint/2010/main" val="3071543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4861-CE92-4781-9743-35C885CEB2AE}"/>
              </a:ext>
            </a:extLst>
          </p:cNvPr>
          <p:cNvSpPr>
            <a:spLocks noGrp="1"/>
          </p:cNvSpPr>
          <p:nvPr>
            <p:ph type="ctrTitle"/>
          </p:nvPr>
        </p:nvSpPr>
        <p:spPr/>
        <p:txBody>
          <a:bodyPr/>
          <a:lstStyle/>
          <a:p>
            <a:r>
              <a:rPr lang="en-US" dirty="0"/>
              <a:t>GEOG788P</a:t>
            </a:r>
            <a:br>
              <a:rPr lang="en-US" dirty="0"/>
            </a:br>
            <a:r>
              <a:rPr lang="en-US" dirty="0"/>
              <a:t>Project Update</a:t>
            </a:r>
          </a:p>
        </p:txBody>
      </p:sp>
      <p:sp>
        <p:nvSpPr>
          <p:cNvPr id="3" name="Subtitle 2">
            <a:extLst>
              <a:ext uri="{FF2B5EF4-FFF2-40B4-BE49-F238E27FC236}">
                <a16:creationId xmlns:a16="http://schemas.microsoft.com/office/drawing/2014/main" id="{9193A0E0-9016-4562-91FF-2206E95AB9ED}"/>
              </a:ext>
            </a:extLst>
          </p:cNvPr>
          <p:cNvSpPr>
            <a:spLocks noGrp="1"/>
          </p:cNvSpPr>
          <p:nvPr>
            <p:ph type="subTitle" idx="1"/>
          </p:nvPr>
        </p:nvSpPr>
        <p:spPr/>
        <p:txBody>
          <a:bodyPr/>
          <a:lstStyle/>
          <a:p>
            <a:r>
              <a:rPr lang="en-US" dirty="0"/>
              <a:t>Guimin Zhu</a:t>
            </a:r>
          </a:p>
          <a:p>
            <a:r>
              <a:rPr lang="en-US" dirty="0"/>
              <a:t>11/02/2020</a:t>
            </a:r>
          </a:p>
        </p:txBody>
      </p:sp>
    </p:spTree>
    <p:extLst>
      <p:ext uri="{BB962C8B-B14F-4D97-AF65-F5344CB8AC3E}">
        <p14:creationId xmlns:p14="http://schemas.microsoft.com/office/powerpoint/2010/main" val="173093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08D8-2B65-4537-945A-172329804C75}"/>
              </a:ext>
            </a:extLst>
          </p:cNvPr>
          <p:cNvSpPr>
            <a:spLocks noGrp="1"/>
          </p:cNvSpPr>
          <p:nvPr>
            <p:ph type="title"/>
          </p:nvPr>
        </p:nvSpPr>
        <p:spPr/>
        <p:txBody>
          <a:bodyPr/>
          <a:lstStyle/>
          <a:p>
            <a:r>
              <a:rPr lang="en-US" dirty="0"/>
              <a:t>Project Updates</a:t>
            </a:r>
          </a:p>
        </p:txBody>
      </p:sp>
      <p:sp>
        <p:nvSpPr>
          <p:cNvPr id="3" name="Content Placeholder 2">
            <a:extLst>
              <a:ext uri="{FF2B5EF4-FFF2-40B4-BE49-F238E27FC236}">
                <a16:creationId xmlns:a16="http://schemas.microsoft.com/office/drawing/2014/main" id="{4AF0DDD9-9472-43E2-BA86-59FBF12998E4}"/>
              </a:ext>
            </a:extLst>
          </p:cNvPr>
          <p:cNvSpPr>
            <a:spLocks noGrp="1"/>
          </p:cNvSpPr>
          <p:nvPr>
            <p:ph idx="1"/>
          </p:nvPr>
        </p:nvSpPr>
        <p:spPr/>
        <p:txBody>
          <a:bodyPr/>
          <a:lstStyle/>
          <a:p>
            <a:r>
              <a:rPr lang="en-US" dirty="0"/>
              <a:t>So far, I have been working on the data collecting and processing part and had a few preliminary results for my </a:t>
            </a:r>
            <a:r>
              <a:rPr lang="en-US" i="1" dirty="0"/>
              <a:t>Research Question #1: What are the spatiotemporal patterns of the COVID-19 pandemic in Maryland?</a:t>
            </a:r>
          </a:p>
          <a:p>
            <a:endParaRPr lang="en-US" dirty="0"/>
          </a:p>
          <a:p>
            <a:r>
              <a:rPr lang="en-US" dirty="0"/>
              <a:t>Data collection</a:t>
            </a:r>
          </a:p>
          <a:p>
            <a:pPr lvl="1"/>
            <a:r>
              <a:rPr lang="en-US" dirty="0"/>
              <a:t>COVID-19 related data</a:t>
            </a:r>
          </a:p>
          <a:p>
            <a:pPr lvl="2"/>
            <a:r>
              <a:rPr lang="en-US" dirty="0"/>
              <a:t>Cases and confirmed deaths by county, age, gender, race and ethnicity. Daily testing volume and total population tested. Source: Maryland Department of Health</a:t>
            </a:r>
          </a:p>
          <a:p>
            <a:pPr lvl="1"/>
            <a:r>
              <a:rPr lang="en-US" dirty="0"/>
              <a:t>Maryland political boundaries</a:t>
            </a:r>
          </a:p>
          <a:p>
            <a:pPr lvl="2"/>
            <a:r>
              <a:rPr lang="en-US" dirty="0"/>
              <a:t>County level, zip code level, and census tract level. Source: Maryland’s Open Data Portal and Maryland’s GIS Data Catalog</a:t>
            </a:r>
          </a:p>
          <a:p>
            <a:pPr lvl="1"/>
            <a:r>
              <a:rPr lang="en-US" dirty="0"/>
              <a:t>Maryland statistics</a:t>
            </a:r>
          </a:p>
          <a:p>
            <a:pPr lvl="2"/>
            <a:r>
              <a:rPr lang="en-US" dirty="0"/>
              <a:t>Populations, age, gender, race/ethnicity, income and poverty, housing, education, and employment. Source: 2019 American Community </a:t>
            </a:r>
            <a:r>
              <a:rPr lang="en-US" dirty="0" err="1"/>
              <a:t>Suevey</a:t>
            </a:r>
            <a:endParaRPr lang="en-US" dirty="0"/>
          </a:p>
        </p:txBody>
      </p:sp>
    </p:spTree>
    <p:extLst>
      <p:ext uri="{BB962C8B-B14F-4D97-AF65-F5344CB8AC3E}">
        <p14:creationId xmlns:p14="http://schemas.microsoft.com/office/powerpoint/2010/main" val="417251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A9D9-8407-499F-AC6C-71474520BE9C}"/>
              </a:ext>
            </a:extLst>
          </p:cNvPr>
          <p:cNvSpPr>
            <a:spLocks noGrp="1"/>
          </p:cNvSpPr>
          <p:nvPr>
            <p:ph type="title"/>
          </p:nvPr>
        </p:nvSpPr>
        <p:spPr/>
        <p:txBody>
          <a:bodyPr/>
          <a:lstStyle/>
          <a:p>
            <a:r>
              <a:rPr lang="en-US" dirty="0"/>
              <a:t>Preliminary Results</a:t>
            </a:r>
          </a:p>
        </p:txBody>
      </p:sp>
      <p:pic>
        <p:nvPicPr>
          <p:cNvPr id="5" name="Content Placeholder 4">
            <a:extLst>
              <a:ext uri="{FF2B5EF4-FFF2-40B4-BE49-F238E27FC236}">
                <a16:creationId xmlns:a16="http://schemas.microsoft.com/office/drawing/2014/main" id="{FD16B800-A9A3-4F7D-8977-257B1CBC7EE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52400" y="1690688"/>
            <a:ext cx="11887199" cy="3803904"/>
          </a:xfrm>
        </p:spPr>
      </p:pic>
      <p:sp>
        <p:nvSpPr>
          <p:cNvPr id="6" name="TextBox 5">
            <a:extLst>
              <a:ext uri="{FF2B5EF4-FFF2-40B4-BE49-F238E27FC236}">
                <a16:creationId xmlns:a16="http://schemas.microsoft.com/office/drawing/2014/main" id="{17B7A80F-BB71-44B9-AFC9-C57AA431A923}"/>
              </a:ext>
            </a:extLst>
          </p:cNvPr>
          <p:cNvSpPr txBox="1"/>
          <p:nvPr/>
        </p:nvSpPr>
        <p:spPr>
          <a:xfrm>
            <a:off x="152400" y="5637320"/>
            <a:ext cx="11887200" cy="307777"/>
          </a:xfrm>
          <a:prstGeom prst="rect">
            <a:avLst/>
          </a:prstGeom>
          <a:noFill/>
        </p:spPr>
        <p:txBody>
          <a:bodyPr wrap="square" rtlCol="0">
            <a:spAutoFit/>
          </a:bodyPr>
          <a:lstStyle/>
          <a:p>
            <a:pPr algn="ctr"/>
            <a:r>
              <a:rPr lang="en-US" sz="1400" dirty="0"/>
              <a:t>Maryland cumulative COVID-19 positive cases (blue) and daily new cases(red), 03/15 – 08/31</a:t>
            </a:r>
          </a:p>
        </p:txBody>
      </p:sp>
    </p:spTree>
    <p:extLst>
      <p:ext uri="{BB962C8B-B14F-4D97-AF65-F5344CB8AC3E}">
        <p14:creationId xmlns:p14="http://schemas.microsoft.com/office/powerpoint/2010/main" val="269829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 histogram&#10;&#10;Description automatically generated">
            <a:extLst>
              <a:ext uri="{FF2B5EF4-FFF2-40B4-BE49-F238E27FC236}">
                <a16:creationId xmlns:a16="http://schemas.microsoft.com/office/drawing/2014/main" id="{E5BB611F-3D81-40BF-9F0B-E433673119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400" y="502919"/>
            <a:ext cx="7315200" cy="5852161"/>
          </a:xfrm>
        </p:spPr>
      </p:pic>
      <p:sp>
        <p:nvSpPr>
          <p:cNvPr id="6" name="TextBox 5">
            <a:extLst>
              <a:ext uri="{FF2B5EF4-FFF2-40B4-BE49-F238E27FC236}">
                <a16:creationId xmlns:a16="http://schemas.microsoft.com/office/drawing/2014/main" id="{E1B30AC7-6CA4-449A-819C-2C98501C9325}"/>
              </a:ext>
            </a:extLst>
          </p:cNvPr>
          <p:cNvSpPr txBox="1"/>
          <p:nvPr/>
        </p:nvSpPr>
        <p:spPr>
          <a:xfrm>
            <a:off x="152400" y="6047303"/>
            <a:ext cx="11887200" cy="307777"/>
          </a:xfrm>
          <a:prstGeom prst="rect">
            <a:avLst/>
          </a:prstGeom>
          <a:noFill/>
        </p:spPr>
        <p:txBody>
          <a:bodyPr wrap="square" rtlCol="0">
            <a:spAutoFit/>
          </a:bodyPr>
          <a:lstStyle/>
          <a:p>
            <a:pPr algn="ctr"/>
            <a:r>
              <a:rPr lang="en-US" sz="1400" dirty="0"/>
              <a:t>Maryland cumulative COVID-19 positive cases rankings by county (as of 08/31)</a:t>
            </a:r>
          </a:p>
        </p:txBody>
      </p:sp>
    </p:spTree>
    <p:extLst>
      <p:ext uri="{BB962C8B-B14F-4D97-AF65-F5344CB8AC3E}">
        <p14:creationId xmlns:p14="http://schemas.microsoft.com/office/powerpoint/2010/main" val="150553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B27924B0-4CE8-43DD-BB1F-CC3E80B217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374904"/>
            <a:ext cx="11887200" cy="3803904"/>
          </a:xfrm>
        </p:spPr>
      </p:pic>
      <p:pic>
        <p:nvPicPr>
          <p:cNvPr id="7" name="Picture 6" descr="A picture containing chart&#10;&#10;Description automatically generated">
            <a:extLst>
              <a:ext uri="{FF2B5EF4-FFF2-40B4-BE49-F238E27FC236}">
                <a16:creationId xmlns:a16="http://schemas.microsoft.com/office/drawing/2014/main" id="{07766BB0-0D46-4423-B2F7-C17D8C98F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054096"/>
            <a:ext cx="11887200" cy="3803904"/>
          </a:xfrm>
          <a:prstGeom prst="rect">
            <a:avLst/>
          </a:prstGeom>
        </p:spPr>
      </p:pic>
      <p:sp>
        <p:nvSpPr>
          <p:cNvPr id="8" name="TextBox 7">
            <a:extLst>
              <a:ext uri="{FF2B5EF4-FFF2-40B4-BE49-F238E27FC236}">
                <a16:creationId xmlns:a16="http://schemas.microsoft.com/office/drawing/2014/main" id="{3CEF55F2-3D60-41B6-9560-6BEF5AC6ED6A}"/>
              </a:ext>
            </a:extLst>
          </p:cNvPr>
          <p:cNvSpPr txBox="1"/>
          <p:nvPr/>
        </p:nvSpPr>
        <p:spPr>
          <a:xfrm>
            <a:off x="152400" y="1212980"/>
            <a:ext cx="1203649" cy="307777"/>
          </a:xfrm>
          <a:prstGeom prst="rect">
            <a:avLst/>
          </a:prstGeom>
          <a:noFill/>
        </p:spPr>
        <p:txBody>
          <a:bodyPr wrap="square" rtlCol="0">
            <a:spAutoFit/>
          </a:bodyPr>
          <a:lstStyle/>
          <a:p>
            <a:r>
              <a:rPr lang="en-US" sz="1400" dirty="0"/>
              <a:t>Age group</a:t>
            </a:r>
          </a:p>
        </p:txBody>
      </p:sp>
      <p:sp>
        <p:nvSpPr>
          <p:cNvPr id="9" name="TextBox 8">
            <a:extLst>
              <a:ext uri="{FF2B5EF4-FFF2-40B4-BE49-F238E27FC236}">
                <a16:creationId xmlns:a16="http://schemas.microsoft.com/office/drawing/2014/main" id="{B6A35627-2C4F-441F-B9B0-DCD9A1D8BD38}"/>
              </a:ext>
            </a:extLst>
          </p:cNvPr>
          <p:cNvSpPr txBox="1"/>
          <p:nvPr/>
        </p:nvSpPr>
        <p:spPr>
          <a:xfrm>
            <a:off x="152399" y="4795868"/>
            <a:ext cx="1321838" cy="307777"/>
          </a:xfrm>
          <a:prstGeom prst="rect">
            <a:avLst/>
          </a:prstGeom>
          <a:noFill/>
        </p:spPr>
        <p:txBody>
          <a:bodyPr wrap="square" rtlCol="0">
            <a:spAutoFit/>
          </a:bodyPr>
          <a:lstStyle/>
          <a:p>
            <a:r>
              <a:rPr lang="en-US" sz="1400" dirty="0"/>
              <a:t>Race/ethnicity</a:t>
            </a:r>
          </a:p>
        </p:txBody>
      </p:sp>
    </p:spTree>
    <p:extLst>
      <p:ext uri="{BB962C8B-B14F-4D97-AF65-F5344CB8AC3E}">
        <p14:creationId xmlns:p14="http://schemas.microsoft.com/office/powerpoint/2010/main" val="123739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map&#10;&#10;Description automatically generated">
            <a:extLst>
              <a:ext uri="{FF2B5EF4-FFF2-40B4-BE49-F238E27FC236}">
                <a16:creationId xmlns:a16="http://schemas.microsoft.com/office/drawing/2014/main" id="{11970E67-6801-4CCF-8CC0-B5AF650D6F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228600"/>
            <a:ext cx="10972800" cy="7315200"/>
          </a:xfrm>
        </p:spPr>
      </p:pic>
    </p:spTree>
    <p:extLst>
      <p:ext uri="{BB962C8B-B14F-4D97-AF65-F5344CB8AC3E}">
        <p14:creationId xmlns:p14="http://schemas.microsoft.com/office/powerpoint/2010/main" val="269376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E5E3-6229-4B8E-A1A4-E4716F02A80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123967E-6000-40A2-8C97-B280991FE791}"/>
              </a:ext>
            </a:extLst>
          </p:cNvPr>
          <p:cNvSpPr>
            <a:spLocks noGrp="1"/>
          </p:cNvSpPr>
          <p:nvPr>
            <p:ph idx="1"/>
          </p:nvPr>
        </p:nvSpPr>
        <p:spPr/>
        <p:txBody>
          <a:bodyPr/>
          <a:lstStyle/>
          <a:p>
            <a:r>
              <a:rPr lang="en-US" dirty="0"/>
              <a:t>Spatial units</a:t>
            </a:r>
          </a:p>
          <a:p>
            <a:pPr lvl="1"/>
            <a:r>
              <a:rPr lang="en-US" dirty="0"/>
              <a:t>Currently, the spatiotemporal visualization and analysis are performed at county level. But there are only 24 counties, which is a really small number of observations.</a:t>
            </a:r>
          </a:p>
          <a:p>
            <a:pPr lvl="1"/>
            <a:r>
              <a:rPr lang="en-US" dirty="0"/>
              <a:t>I have COVID-19 cases and deaths data at county level, and COVID-19 cases data available at zip code level. But the ACS data are only available at county level and census tract level.</a:t>
            </a:r>
          </a:p>
          <a:p>
            <a:pPr lvl="1"/>
            <a:endParaRPr lang="en-US" dirty="0"/>
          </a:p>
          <a:p>
            <a:r>
              <a:rPr lang="en-US" dirty="0"/>
              <a:t>Time period selection</a:t>
            </a:r>
          </a:p>
          <a:p>
            <a:pPr lvl="1"/>
            <a:r>
              <a:rPr lang="en-US" dirty="0"/>
              <a:t>The COVID-19 data is available from 03/15 to 08/31. Which time period (maybe 1 moth or 2 months, or a specific date) should I use?</a:t>
            </a:r>
          </a:p>
          <a:p>
            <a:pPr lvl="1"/>
            <a:endParaRPr lang="en-US" dirty="0"/>
          </a:p>
          <a:p>
            <a:r>
              <a:rPr lang="en-US" dirty="0"/>
              <a:t>Spatial analysis</a:t>
            </a:r>
          </a:p>
          <a:p>
            <a:pPr lvl="1"/>
            <a:r>
              <a:rPr lang="en-US" dirty="0"/>
              <a:t>For the GWR, what explanatory variables should I use? Are there any other possible variables?</a:t>
            </a:r>
          </a:p>
          <a:p>
            <a:pPr lvl="1"/>
            <a:endParaRPr lang="en-US" dirty="0"/>
          </a:p>
        </p:txBody>
      </p:sp>
    </p:spTree>
    <p:extLst>
      <p:ext uri="{BB962C8B-B14F-4D97-AF65-F5344CB8AC3E}">
        <p14:creationId xmlns:p14="http://schemas.microsoft.com/office/powerpoint/2010/main" val="56239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D4BB-FBCF-4989-899A-82F9DC2E74AD}"/>
              </a:ext>
            </a:extLst>
          </p:cNvPr>
          <p:cNvSpPr>
            <a:spLocks noGrp="1"/>
          </p:cNvSpPr>
          <p:nvPr>
            <p:ph type="title"/>
          </p:nvPr>
        </p:nvSpPr>
        <p:spPr/>
        <p:txBody>
          <a:bodyPr/>
          <a:lstStyle/>
          <a:p>
            <a:r>
              <a:rPr lang="en-US" dirty="0"/>
              <a:t>Tentative Timeline</a:t>
            </a:r>
          </a:p>
        </p:txBody>
      </p:sp>
      <p:sp>
        <p:nvSpPr>
          <p:cNvPr id="3" name="Content Placeholder 2">
            <a:extLst>
              <a:ext uri="{FF2B5EF4-FFF2-40B4-BE49-F238E27FC236}">
                <a16:creationId xmlns:a16="http://schemas.microsoft.com/office/drawing/2014/main" id="{E6A33600-815D-4248-9B0B-03B598A0DE7F}"/>
              </a:ext>
            </a:extLst>
          </p:cNvPr>
          <p:cNvSpPr>
            <a:spLocks noGrp="1"/>
          </p:cNvSpPr>
          <p:nvPr>
            <p:ph idx="1"/>
          </p:nvPr>
        </p:nvSpPr>
        <p:spPr>
          <a:xfrm>
            <a:off x="838199" y="1825625"/>
            <a:ext cx="10515599" cy="4351338"/>
          </a:xfrm>
        </p:spPr>
        <p:txBody>
          <a:bodyPr numCol="2">
            <a:normAutofit/>
          </a:bodyPr>
          <a:lstStyle/>
          <a:p>
            <a:r>
              <a:rPr lang="en-US" dirty="0"/>
              <a:t>Week #10 (11/02)</a:t>
            </a:r>
          </a:p>
          <a:p>
            <a:pPr lvl="1"/>
            <a:r>
              <a:rPr lang="en-US" dirty="0"/>
              <a:t>Project Updates</a:t>
            </a:r>
          </a:p>
          <a:p>
            <a:pPr lvl="1"/>
            <a:r>
              <a:rPr lang="en-US" dirty="0"/>
              <a:t>Question and solutions</a:t>
            </a:r>
          </a:p>
          <a:p>
            <a:pPr lvl="1"/>
            <a:endParaRPr lang="en-US" dirty="0"/>
          </a:p>
          <a:p>
            <a:r>
              <a:rPr lang="en-US" dirty="0"/>
              <a:t>Week #11,12</a:t>
            </a:r>
          </a:p>
          <a:p>
            <a:pPr lvl="1"/>
            <a:r>
              <a:rPr lang="en-US" dirty="0"/>
              <a:t>Modified spatiotemporal analysis</a:t>
            </a:r>
          </a:p>
          <a:p>
            <a:pPr lvl="1"/>
            <a:r>
              <a:rPr lang="en-US" dirty="0"/>
              <a:t>Spatial analysis (GWR) Python coding and debugging</a:t>
            </a:r>
          </a:p>
          <a:p>
            <a:pPr marL="457200" lvl="1" indent="0">
              <a:buNone/>
            </a:pPr>
            <a:endParaRPr lang="en-US" dirty="0"/>
          </a:p>
          <a:p>
            <a:r>
              <a:rPr lang="en-US" dirty="0"/>
              <a:t>Week #13 (11/23)</a:t>
            </a:r>
          </a:p>
          <a:p>
            <a:pPr lvl="1"/>
            <a:r>
              <a:rPr lang="en-US" dirty="0"/>
              <a:t>Project Updates</a:t>
            </a:r>
          </a:p>
          <a:p>
            <a:pPr lvl="1"/>
            <a:endParaRPr lang="en-US" dirty="0"/>
          </a:p>
          <a:p>
            <a:pPr lvl="1"/>
            <a:endParaRPr lang="en-US" dirty="0"/>
          </a:p>
          <a:p>
            <a:r>
              <a:rPr lang="en-US" dirty="0"/>
              <a:t>Wee #14, 15</a:t>
            </a:r>
          </a:p>
          <a:p>
            <a:pPr lvl="1"/>
            <a:r>
              <a:rPr lang="en-US" dirty="0"/>
              <a:t>Other possible spatial analysis, e.g. hot spot, clustering, etc.</a:t>
            </a:r>
          </a:p>
          <a:p>
            <a:pPr lvl="1"/>
            <a:endParaRPr lang="en-US" dirty="0"/>
          </a:p>
          <a:p>
            <a:r>
              <a:rPr lang="en-US" dirty="0"/>
              <a:t>Week #16 (12/14)</a:t>
            </a:r>
          </a:p>
          <a:p>
            <a:pPr lvl="1"/>
            <a:r>
              <a:rPr lang="en-US" dirty="0"/>
              <a:t>Presentation and final report</a:t>
            </a:r>
          </a:p>
        </p:txBody>
      </p:sp>
    </p:spTree>
    <p:extLst>
      <p:ext uri="{BB962C8B-B14F-4D97-AF65-F5344CB8AC3E}">
        <p14:creationId xmlns:p14="http://schemas.microsoft.com/office/powerpoint/2010/main" val="370918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A36B25-EE1D-4C86-89BD-D87513D32B9F}"/>
              </a:ext>
            </a:extLst>
          </p:cNvPr>
          <p:cNvSpPr>
            <a:spLocks noGrp="1"/>
          </p:cNvSpPr>
          <p:nvPr>
            <p:ph idx="1"/>
          </p:nvPr>
        </p:nvSpPr>
        <p:spPr/>
        <p:txBody>
          <a:bodyPr>
            <a:normAutofit/>
          </a:bodyPr>
          <a:lstStyle/>
          <a:p>
            <a:pPr algn="ctr"/>
            <a:r>
              <a:rPr lang="en-US" sz="2800" dirty="0"/>
              <a:t>Thanks</a:t>
            </a:r>
          </a:p>
          <a:p>
            <a:pPr algn="ctr"/>
            <a:endParaRPr lang="en-US" sz="2800" dirty="0"/>
          </a:p>
          <a:p>
            <a:pPr algn="ctr"/>
            <a:r>
              <a:rPr lang="en-US" sz="2800" dirty="0"/>
              <a:t>Q&amp;A</a:t>
            </a:r>
          </a:p>
        </p:txBody>
      </p:sp>
    </p:spTree>
    <p:extLst>
      <p:ext uri="{BB962C8B-B14F-4D97-AF65-F5344CB8AC3E}">
        <p14:creationId xmlns:p14="http://schemas.microsoft.com/office/powerpoint/2010/main" val="3505327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568</Words>
  <Application>Microsoft Office PowerPoint</Application>
  <PresentationFormat>Widescreen</PresentationFormat>
  <Paragraphs>65</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GEOG788P Project Update</vt:lpstr>
      <vt:lpstr>Project Updates</vt:lpstr>
      <vt:lpstr>Preliminary Results</vt:lpstr>
      <vt:lpstr>PowerPoint Presentation</vt:lpstr>
      <vt:lpstr>PowerPoint Presentation</vt:lpstr>
      <vt:lpstr>PowerPoint Presentation</vt:lpstr>
      <vt:lpstr>Challenges</vt:lpstr>
      <vt:lpstr>Tentative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GEOG788P Project Update</dc:title>
  <dc:creator>Guimin Zhu</dc:creator>
  <cp:lastModifiedBy>Guimin Zhu</cp:lastModifiedBy>
  <cp:revision>21</cp:revision>
  <dcterms:created xsi:type="dcterms:W3CDTF">2020-11-01T20:09:04Z</dcterms:created>
  <dcterms:modified xsi:type="dcterms:W3CDTF">2020-11-02T19:51:36Z</dcterms:modified>
</cp:coreProperties>
</file>