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8" r:id="rId4"/>
    <p:sldId id="260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61FA8-7023-4025-8BFF-36C8A1A714A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E89F8-FDFC-447D-AFF7-05C9A745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4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has the COVID-19 pandemic evolved in Maryland? How did the Maryland Department of Health react and mitigate the pandemic? What the public should know about the COVID-19 in Maryland – where is it, is it spiking, how are the hospitals dealing with this emergency, etc.?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E89F8-FDFC-447D-AFF7-05C9A7450C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E89F8-FDFC-447D-AFF7-05C9A7450C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 data source: COVID-19 Impact Analysis Platform by Maryland Transportation Institute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E89F8-FDFC-447D-AFF7-05C9A7450C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3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E89F8-FDFC-447D-AFF7-05C9A7450C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BD5A-AC29-4596-AA22-982696C8A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D285C-D77A-4DD8-B865-310CD6246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8C9F6-C33C-4D14-A7EB-9FF50C54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407-B9A6-4545-8B1F-DA964CD62C1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1F47-9B18-4452-96FC-77F0925B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60959-D4D8-4E43-A4D8-5AD9CBA1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8B03-8BCE-404C-8AFC-44DD0EE3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88B0-56EF-437A-8475-A9638191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8FB5B-367D-4BD3-9608-B3E085BF9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9816B-E865-47D1-9206-E447FC2C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407-B9A6-4545-8B1F-DA964CD62C1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C5FE5-5C0A-4D72-B16A-82A9260C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4212-0C47-4AE8-BEC1-D264441A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8B03-8BCE-404C-8AFC-44DD0EE3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9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BB35D-B16A-4B23-8C9D-EBE24B7CE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E2D3A-382F-4D12-97AB-AFD11DBBB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4A23-2E1E-40A9-99A2-E0C2D468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407-B9A6-4545-8B1F-DA964CD62C1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5535E-D333-47EC-8A26-A30CB672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50404-5293-423B-B650-45F2A0F6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8B03-8BCE-404C-8AFC-44DD0EE3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9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2337-FC61-4D2D-B833-E22176D0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1DEA-5822-4275-BEF1-058C32E2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5E9D-5B0B-42F7-920B-E4D59559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407-B9A6-4545-8B1F-DA964CD62C1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8EAD0-A280-4568-995B-DF7BCC2C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0CFF4-DE36-4077-BE3D-A424B3F5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8B03-8BCE-404C-8AFC-44DD0EE3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6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C55E-7D44-4709-888E-C71ABD03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6E6E2-F6CB-4D65-A710-E9BEFA2D7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7C6C-8A87-4ADB-ACAC-E789EC57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407-B9A6-4545-8B1F-DA964CD62C1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B396-7F05-42C8-A69A-3589113C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E42-F40B-4926-A3CD-0FA90761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8B03-8BCE-404C-8AFC-44DD0EE3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2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8E9B-CECE-4349-BAFA-CD604A05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4262-8823-4532-B647-07122C928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9E363-619C-49E2-8043-2C8FDDB25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39480-315D-47CB-A59C-8607D797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407-B9A6-4545-8B1F-DA964CD62C1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D4D84-C416-429B-B44A-A212F020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B7463-4A06-4FCA-BCF3-8C52C83E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8B03-8BCE-404C-8AFC-44DD0EE3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E771-0969-410A-B6E2-8D77D8E5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9482-CB51-4DF5-96EB-41802E0A5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A3010-C337-4F11-8CD8-A47D665C2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7BB1-ED11-4D81-B986-B3D395829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D4FD7-7D91-49AC-960B-00F229672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0DB9D-D8BA-4FFB-933B-452CE616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407-B9A6-4545-8B1F-DA964CD62C1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78980-40FA-4199-B922-37A8A220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D05E2-E3CA-4614-8CBC-878CE388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8B03-8BCE-404C-8AFC-44DD0EE3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5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BD6B-411E-4F10-AAA2-5CCFCFD7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FF312-791D-40CA-8286-80DD74F1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407-B9A6-4545-8B1F-DA964CD62C1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9544D-7309-4602-89E9-F7029100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3DFC-3A94-46E0-B7B7-D49F68F8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8B03-8BCE-404C-8AFC-44DD0EE3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4CA07-EE67-490F-A42D-7DB4327B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407-B9A6-4545-8B1F-DA964CD62C1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9DF28-B86A-4EC9-8268-AC1A51AA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6695-88A8-4A92-B820-C0132D17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8B03-8BCE-404C-8AFC-44DD0EE3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7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0C3A-187B-4289-AD9A-79570410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3291-6773-4BE1-BCBB-C267715C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1ED1D-B5F7-47FA-B682-F5A34821F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B615-FD95-43C4-A323-92AF725F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407-B9A6-4545-8B1F-DA964CD62C1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3E747-02A5-439C-8AE1-7A2C8463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F5973-499D-4FFA-9152-8E0E8197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8B03-8BCE-404C-8AFC-44DD0EE3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C6E2-B05B-401A-82F3-2FE02C39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1E919-37EB-407B-936D-C997183CB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244A1-C3E0-4F6A-8672-DF9D99D2F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15617-7731-43BE-BC7B-62972A09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407-B9A6-4545-8B1F-DA964CD62C1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7F6AF-29EF-485F-9A08-D39E2F5F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B9984-1A73-40D6-959B-5FA6F249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8B03-8BCE-404C-8AFC-44DD0EE3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68930-CEB4-4C47-8F08-89D14F5A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D1C34-FC65-4404-9090-9037CF42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5394A-0431-4863-AF76-C8EFDBE19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2407-B9A6-4545-8B1F-DA964CD62C1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CBE7-F30C-460B-A7FC-3C9C162CE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207-3C6E-49EB-B703-5CDCC641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F8B03-8BCE-404C-8AFC-44DD0EE3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5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virus.maryland.go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nsus.gov/programs-surveys/acs" TargetMode="External"/><Relationship Id="rId5" Type="http://schemas.openxmlformats.org/officeDocument/2006/relationships/hyperlink" Target="https://data.imap.maryland.gov/" TargetMode="External"/><Relationship Id="rId4" Type="http://schemas.openxmlformats.org/officeDocument/2006/relationships/hyperlink" Target="https://opendata.maryland.gov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2A84-8B96-41ED-B754-4B6FC328F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Initial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22920-7865-4E18-917F-9C93B742A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Guimin Zhu</a:t>
            </a:r>
          </a:p>
          <a:p>
            <a:r>
              <a:rPr lang="en-US" dirty="0"/>
              <a:t>September 30, 2020</a:t>
            </a:r>
          </a:p>
        </p:txBody>
      </p:sp>
    </p:spTree>
    <p:extLst>
      <p:ext uri="{BB962C8B-B14F-4D97-AF65-F5344CB8AC3E}">
        <p14:creationId xmlns:p14="http://schemas.microsoft.com/office/powerpoint/2010/main" val="28352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BF9A-906C-4B66-90BE-0EE601A3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35B0-DE5D-4442-8CC5-FCFBD1AA9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is the ongoing global pandemic that changed our daily life so dramatically.</a:t>
            </a:r>
          </a:p>
          <a:p>
            <a:r>
              <a:rPr lang="en-US" dirty="0"/>
              <a:t>I have been participating an NSF project on the research of mobility and COVID-19 in Florida. Thus, I think it would be a good idea to investigate Maryland (although Maryland is not a COVID hotspot).</a:t>
            </a:r>
          </a:p>
          <a:p>
            <a:r>
              <a:rPr lang="en-US" dirty="0"/>
              <a:t>The public, especially Maryland residents, would like to see some interesting findings about how Maryland corresponded in this pandemic.</a:t>
            </a:r>
          </a:p>
        </p:txBody>
      </p:sp>
    </p:spTree>
    <p:extLst>
      <p:ext uri="{BB962C8B-B14F-4D97-AF65-F5344CB8AC3E}">
        <p14:creationId xmlns:p14="http://schemas.microsoft.com/office/powerpoint/2010/main" val="402865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F679-A437-45FA-9278-980F128E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B9DD-7B32-42F4-BAC1-B7B4C441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  <a:p>
            <a:pPr lvl="1"/>
            <a:r>
              <a:rPr lang="en-US" dirty="0"/>
              <a:t>What are the spatiotemporal patterns of COVID-19 pandemic in Maryland in terms of positive cases, volume of testing, number of death, etc.? Where are the hot spots/cold spots?</a:t>
            </a:r>
          </a:p>
          <a:p>
            <a:pPr lvl="1"/>
            <a:r>
              <a:rPr lang="en-US" dirty="0"/>
              <a:t>What are the demographic and socioeconomic determinants that are impacting COVID-19 outbreak in Maryland and how these factors are impacting COVID-19?</a:t>
            </a:r>
          </a:p>
          <a:p>
            <a:endParaRPr lang="en-US" dirty="0"/>
          </a:p>
          <a:p>
            <a:r>
              <a:rPr lang="en-US" dirty="0"/>
              <a:t>Deliverables</a:t>
            </a:r>
          </a:p>
          <a:p>
            <a:pPr lvl="1"/>
            <a:r>
              <a:rPr lang="en-US" dirty="0"/>
              <a:t>A Geographic Weighted Regression model and a machine learning regression model that describe the COVID-19 impacting factors in Maryland</a:t>
            </a:r>
          </a:p>
          <a:p>
            <a:pPr lvl="1"/>
            <a:r>
              <a:rPr lang="en-US" dirty="0"/>
              <a:t>A final report of the above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7159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0F5A-9737-45AE-AD5E-D93D14E7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Area and 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F15C-608D-46D0-9145-E26F624AF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area</a:t>
            </a:r>
          </a:p>
          <a:p>
            <a:pPr lvl="1"/>
            <a:r>
              <a:rPr lang="en-US" dirty="0"/>
              <a:t>State of Maryland at census tract level</a:t>
            </a:r>
          </a:p>
          <a:p>
            <a:endParaRPr lang="en-US" dirty="0"/>
          </a:p>
          <a:p>
            <a:r>
              <a:rPr lang="en-US" dirty="0"/>
              <a:t>Sources of data</a:t>
            </a:r>
          </a:p>
          <a:p>
            <a:pPr lvl="1"/>
            <a:r>
              <a:rPr lang="en-US" dirty="0"/>
              <a:t>Maryland COVID-19 related data:</a:t>
            </a:r>
          </a:p>
          <a:p>
            <a:pPr lvl="2"/>
            <a:r>
              <a:rPr lang="en-US" dirty="0"/>
              <a:t>Maryland Department of Health </a:t>
            </a:r>
            <a:r>
              <a:rPr lang="en-US" dirty="0">
                <a:hlinkClick r:id="rId3"/>
              </a:rPr>
              <a:t>https://coronavirus.maryland.gov/</a:t>
            </a:r>
            <a:endParaRPr lang="en-US" dirty="0"/>
          </a:p>
          <a:p>
            <a:pPr lvl="1"/>
            <a:r>
              <a:rPr lang="en-US" dirty="0"/>
              <a:t>Maryland political boundaries and other health related data:</a:t>
            </a:r>
          </a:p>
          <a:p>
            <a:pPr lvl="2"/>
            <a:r>
              <a:rPr lang="en-US" dirty="0"/>
              <a:t>Maryland’s Open Data Portal </a:t>
            </a:r>
            <a:r>
              <a:rPr lang="en-US" dirty="0">
                <a:hlinkClick r:id="rId4"/>
              </a:rPr>
              <a:t>https://opendata.maryland.gov/</a:t>
            </a:r>
            <a:endParaRPr lang="en-US" dirty="0"/>
          </a:p>
          <a:p>
            <a:pPr lvl="2"/>
            <a:r>
              <a:rPr lang="en-US" dirty="0"/>
              <a:t>Maryland’s GIS Data Catalog </a:t>
            </a:r>
            <a:r>
              <a:rPr lang="en-US" dirty="0">
                <a:hlinkClick r:id="rId5"/>
              </a:rPr>
              <a:t>https://data.imap.maryland.gov/</a:t>
            </a:r>
            <a:endParaRPr lang="en-US" dirty="0"/>
          </a:p>
          <a:p>
            <a:pPr lvl="1"/>
            <a:r>
              <a:rPr lang="en-US" dirty="0"/>
              <a:t>Maryland demographic data at census tract level:</a:t>
            </a:r>
          </a:p>
          <a:p>
            <a:pPr lvl="2"/>
            <a:r>
              <a:rPr lang="en-US" dirty="0"/>
              <a:t>2018 American Community Survey </a:t>
            </a:r>
            <a:r>
              <a:rPr lang="en-US" dirty="0">
                <a:hlinkClick r:id="rId6"/>
              </a:rPr>
              <a:t>https://www.census.gov/programs-surveys/acs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5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E37C-DF69-4A36-BFB5-E684975D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0CEF9-2D41-418D-88D8-9297EA18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</a:t>
            </a:r>
          </a:p>
          <a:p>
            <a:pPr lvl="1"/>
            <a:r>
              <a:rPr lang="en-US" dirty="0"/>
              <a:t>Pandas and </a:t>
            </a:r>
            <a:r>
              <a:rPr lang="en-US" dirty="0" err="1"/>
              <a:t>GeoPandas</a:t>
            </a:r>
            <a:endParaRPr lang="en-US" dirty="0"/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Matplotlib, seaborn</a:t>
            </a:r>
          </a:p>
          <a:p>
            <a:r>
              <a:rPr lang="en-US" dirty="0"/>
              <a:t>Statistical analysis</a:t>
            </a:r>
          </a:p>
          <a:p>
            <a:pPr lvl="1"/>
            <a:r>
              <a:rPr lang="en-US" dirty="0"/>
              <a:t>SciPy</a:t>
            </a:r>
          </a:p>
          <a:p>
            <a:r>
              <a:rPr lang="en-US" dirty="0"/>
              <a:t>Spatial analysis</a:t>
            </a:r>
          </a:p>
          <a:p>
            <a:pPr lvl="1"/>
            <a:r>
              <a:rPr lang="en-US" dirty="0"/>
              <a:t>Clustering, regionalization, spatial autocorrelation: scikit-learn and </a:t>
            </a:r>
            <a:r>
              <a:rPr lang="en-US" dirty="0" err="1"/>
              <a:t>PySAL</a:t>
            </a:r>
            <a:endParaRPr lang="en-US" dirty="0"/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Machine learning regressions (e.g. Random Forest): scikit-learn</a:t>
            </a:r>
          </a:p>
          <a:p>
            <a:pPr lvl="1"/>
            <a:r>
              <a:rPr lang="en-US" dirty="0"/>
              <a:t>Geographic Weighted Regression: ArcGIS Pro</a:t>
            </a:r>
          </a:p>
        </p:txBody>
      </p:sp>
    </p:spTree>
    <p:extLst>
      <p:ext uri="{BB962C8B-B14F-4D97-AF65-F5344CB8AC3E}">
        <p14:creationId xmlns:p14="http://schemas.microsoft.com/office/powerpoint/2010/main" val="227371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E0FF-D959-49B4-AE89-1907E883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Envisioned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A20E-6D98-4085-BE15-7B7CC4103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Integrating all sources of data, joining data with different spatial units, quality, qualitative/quantitative, etc.</a:t>
            </a:r>
          </a:p>
          <a:p>
            <a:r>
              <a:rPr lang="en-US" dirty="0"/>
              <a:t>Regression tuning</a:t>
            </a:r>
          </a:p>
          <a:p>
            <a:pPr lvl="1"/>
            <a:r>
              <a:rPr lang="en-US" dirty="0"/>
              <a:t>Tuning the regression model and finding the optimal parameters</a:t>
            </a:r>
          </a:p>
          <a:p>
            <a:r>
              <a:rPr lang="en-US" dirty="0"/>
              <a:t>Model interpretation</a:t>
            </a:r>
          </a:p>
          <a:p>
            <a:pPr lvl="1"/>
            <a:r>
              <a:rPr lang="en-US" dirty="0"/>
              <a:t>Interpreting what the regression models tell us</a:t>
            </a:r>
          </a:p>
        </p:txBody>
      </p:sp>
    </p:spTree>
    <p:extLst>
      <p:ext uri="{BB962C8B-B14F-4D97-AF65-F5344CB8AC3E}">
        <p14:creationId xmlns:p14="http://schemas.microsoft.com/office/powerpoint/2010/main" val="269592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20C2-E1C2-4D1B-8B24-F09A678A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Thanks!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4879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430</Words>
  <Application>Microsoft Office PowerPoint</Application>
  <PresentationFormat>Widescreen</PresentationFormat>
  <Paragraphs>56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Initial Project Proposal</vt:lpstr>
      <vt:lpstr>Background</vt:lpstr>
      <vt:lpstr>Research Questions</vt:lpstr>
      <vt:lpstr>Study Area and Sources of Data</vt:lpstr>
      <vt:lpstr>Python Tools</vt:lpstr>
      <vt:lpstr>Envisioned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Guimin Zhu</dc:creator>
  <cp:lastModifiedBy>Guimin Zhu</cp:lastModifiedBy>
  <cp:revision>12</cp:revision>
  <dcterms:created xsi:type="dcterms:W3CDTF">2020-09-29T01:06:49Z</dcterms:created>
  <dcterms:modified xsi:type="dcterms:W3CDTF">2020-09-30T18:36:58Z</dcterms:modified>
</cp:coreProperties>
</file>