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62" r:id="rId6"/>
    <p:sldId id="260" r:id="rId7"/>
    <p:sldId id="274" r:id="rId8"/>
    <p:sldId id="275" r:id="rId9"/>
    <p:sldId id="265" r:id="rId10"/>
    <p:sldId id="276" r:id="rId11"/>
    <p:sldId id="278" r:id="rId12"/>
    <p:sldId id="279" r:id="rId13"/>
    <p:sldId id="277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27A0-AA7C-4802-E772-801F9FF1D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AFC64-F4ED-EC55-941C-D6CF8625E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DE97-F3E6-02A4-33DC-F5BCE67C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A4D5-AA25-4F44-B426-C00638D3AEC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814A-A6EF-B3FF-60FC-56042AB4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FFF3-0B85-5EE3-C2ED-2F33CA3D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7AE4-A7D2-4DD8-9526-844C847B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CD36-4797-67D8-EB28-FFD3E132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FE35-6618-2159-68CF-A2556EBE5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23A6-46C2-E18F-8966-860E70DD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A4D5-AA25-4F44-B426-C00638D3AEC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524D9-733E-82C5-3738-861A2C11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9976-4DA1-CB5E-65B7-AA39015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7AE4-A7D2-4DD8-9526-844C847B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7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95E01-A2AA-D56B-A3B8-D035A47FA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3AE4B-8E5D-DEBD-2041-E4C1949E9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5203-055E-77CA-5B95-F77D3EA3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A4D5-AA25-4F44-B426-C00638D3AEC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0A85-4B11-D9FF-8B25-3F09637B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6C322-E05F-B474-D6A5-669C0FEA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7AE4-A7D2-4DD8-9526-844C847B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6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7B16-79FE-2B46-5F18-731F10F6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DD47-E82A-AF7D-2A79-56D3F662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FDE3-451E-1237-F0E9-3FF2A43C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A4D5-AA25-4F44-B426-C00638D3AEC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D3263-128E-7A72-3726-BA00DC5B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6465-DC53-9C12-F87C-4C47016A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7AE4-A7D2-4DD8-9526-844C847B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6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46CA-64AE-BE60-5B35-8C5ABE20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DABB0-0E42-B394-6961-99B82B851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2A106-7133-61E9-59D3-5571EFA9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A4D5-AA25-4F44-B426-C00638D3AEC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5E9E1-F59C-846B-67D9-C57FD9D4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07114-DB5B-D2B7-E9CF-D9E3F0E8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7AE4-A7D2-4DD8-9526-844C847B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F90C-D0AD-284A-D2A1-1127153D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45EC-0680-6E95-D60B-E8BA74984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5F8A-EFBD-04E0-3D32-7C3A2903F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2BD7C-922B-F545-B75B-9ECCBEA3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A4D5-AA25-4F44-B426-C00638D3AEC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85655-0108-633D-BD2C-145FBA79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BFE8C-CB4D-612E-6D6B-9DC7B9FA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7AE4-A7D2-4DD8-9526-844C847B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44C4-63A5-36B3-1832-524980D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C5E9F-B8D4-615A-8B46-CA011698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FE1FC-838D-921F-11FD-C5741B97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D51F2-9F2F-9E95-CB29-A07C7F016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26277-402E-7B5D-9F1F-749A478D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FDE31-7AC5-3818-9A6E-BF0AFEE9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A4D5-AA25-4F44-B426-C00638D3AEC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227EF-5B7F-C328-53FF-86374DA3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E0DA5-47B3-10CB-1F5D-639D4219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7AE4-A7D2-4DD8-9526-844C847B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6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149-7F0B-43FE-0E4D-5F12D3DA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ECBA2-6328-E3F4-93B7-5220D7B1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A4D5-AA25-4F44-B426-C00638D3AEC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07A7B-8E61-D1A0-A2A9-79123CC9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01620-6286-EEA1-1F86-AF67BA15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7AE4-A7D2-4DD8-9526-844C847B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7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C3379-B68C-B2CF-5650-4D1928AF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A4D5-AA25-4F44-B426-C00638D3AEC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E50B7-BC8D-B619-DD11-EBEBCEFA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B8B85-8E1C-977B-97C7-D094743D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7AE4-A7D2-4DD8-9526-844C847B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4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2D0-87D4-0202-5024-7C157214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5D4C-B5E7-32C5-5F1A-72B853CD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2F8E4-0771-E6DF-F147-33FCF7F18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3C9DA-5F2A-39B1-29F4-19D7B095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A4D5-AA25-4F44-B426-C00638D3AEC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ED9F3-B6FF-EA26-5495-B4AA9375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522A-8FD8-062D-28F9-236CE7C1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7AE4-A7D2-4DD8-9526-844C847B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5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84F0-9410-5ED8-C711-A64EFFB3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02F98-9F5E-6F7E-0F31-6595884E2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759F4-0B58-0654-183C-CE37D724E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C069A-5FEF-D216-0667-E8C918D9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A4D5-AA25-4F44-B426-C00638D3AEC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A26CC-1CF9-6FFC-4FBD-6B2D6F8A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2426D-3325-A019-5EBF-6827993F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7AE4-A7D2-4DD8-9526-844C847B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9992-E01C-0D2E-63C0-5900F74A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448F3-3A4A-62A4-0AB2-184A24AA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0BF9B-6DC3-A7E3-2970-3D55A5C3B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A4D5-AA25-4F44-B426-C00638D3AEC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069A-7FFB-44B3-9A0B-705F5EE7E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103D-F9D2-5424-C0B7-2CDCA9DAE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7AE4-A7D2-4DD8-9526-844C847B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42D8-CE7A-046C-B107-CD3D1A05D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Desastres</a:t>
            </a:r>
            <a:r>
              <a:rPr lang="en-US" dirty="0"/>
              <a:t> Naturales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FFD77-82C2-BA09-6F82-71FB3BAA0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3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Distribucion</a:t>
            </a:r>
            <a:r>
              <a:rPr lang="en-US" dirty="0"/>
              <a:t> de las </a:t>
            </a:r>
            <a:r>
              <a:rPr lang="en-US" dirty="0" err="1"/>
              <a:t>perdidas</a:t>
            </a:r>
            <a:r>
              <a:rPr lang="en-US" dirty="0"/>
              <a:t> Ratio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Terremoto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(n: 6)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43CCB92-B187-1981-379D-215218A277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64EE169-9FD9-A31B-F991-E70E0212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terremotos</a:t>
            </a:r>
            <a:r>
              <a:rPr lang="en-US" dirty="0"/>
              <a:t> se </a:t>
            </a:r>
            <a:r>
              <a:rPr lang="en-US" dirty="0" err="1"/>
              <a:t>segragon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Magnitud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escala</a:t>
            </a:r>
            <a:r>
              <a:rPr lang="en-US" dirty="0"/>
              <a:t> Richter: </a:t>
            </a:r>
          </a:p>
          <a:p>
            <a:r>
              <a:rPr lang="en-US" dirty="0"/>
              <a:t>0 – 5, 6 – 7, + 8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promedio,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terremoto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cuesta 44% del PIB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un 1.2%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158% del PIB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5" y="6217919"/>
            <a:ext cx="580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EM-DAT (The International Disaster Database)</a:t>
            </a:r>
          </a:p>
        </p:txBody>
      </p:sp>
    </p:spTree>
    <p:extLst>
      <p:ext uri="{BB962C8B-B14F-4D97-AF65-F5344CB8AC3E}">
        <p14:creationId xmlns:p14="http://schemas.microsoft.com/office/powerpoint/2010/main" val="99373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Distribucion</a:t>
            </a:r>
            <a:r>
              <a:rPr lang="en-US" dirty="0"/>
              <a:t> de las </a:t>
            </a:r>
            <a:r>
              <a:rPr lang="en-US" dirty="0" err="1"/>
              <a:t>perdidas</a:t>
            </a:r>
            <a:r>
              <a:rPr lang="en-US" dirty="0"/>
              <a:t> </a:t>
            </a:r>
            <a:r>
              <a:rPr lang="en-US" dirty="0" err="1"/>
              <a:t>Absoluta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Ciclon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Tropical (n: 243)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43CCB92-B187-1981-379D-215218A277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64EE169-9FD9-A31B-F991-E70E0212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ciclones</a:t>
            </a:r>
            <a:r>
              <a:rPr lang="en-US" dirty="0"/>
              <a:t> se </a:t>
            </a:r>
            <a:r>
              <a:rPr lang="en-US" dirty="0" err="1"/>
              <a:t>segragon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Velocidad</a:t>
            </a:r>
            <a:r>
              <a:rPr lang="en-US" dirty="0"/>
              <a:t> del </a:t>
            </a:r>
            <a:r>
              <a:rPr lang="en-US" dirty="0" err="1"/>
              <a:t>Viento</a:t>
            </a:r>
            <a:r>
              <a:rPr lang="en-US" dirty="0"/>
              <a:t>: </a:t>
            </a:r>
          </a:p>
          <a:p>
            <a:r>
              <a:rPr lang="en-US" dirty="0"/>
              <a:t>0 – 100 kph, 100 – 225 kph, + 225 kph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mayoría de los ciclones están por encima de 225 kph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promedio,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ciclon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cuesta 771 MM USD$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un 13,000 USD$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75,171 MM USD$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5" y="6217919"/>
            <a:ext cx="580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EM-DAT (The International Disaster Database)</a:t>
            </a:r>
          </a:p>
        </p:txBody>
      </p:sp>
    </p:spTree>
    <p:extLst>
      <p:ext uri="{BB962C8B-B14F-4D97-AF65-F5344CB8AC3E}">
        <p14:creationId xmlns:p14="http://schemas.microsoft.com/office/powerpoint/2010/main" val="30048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Distribucion</a:t>
            </a:r>
            <a:r>
              <a:rPr lang="en-US" dirty="0"/>
              <a:t> de las </a:t>
            </a:r>
            <a:r>
              <a:rPr lang="en-US" dirty="0" err="1"/>
              <a:t>perdidas</a:t>
            </a:r>
            <a:r>
              <a:rPr lang="en-US" dirty="0"/>
              <a:t> </a:t>
            </a:r>
            <a:r>
              <a:rPr lang="en-US" dirty="0" err="1"/>
              <a:t>Absoluta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Ciclon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Tropical (n: 242)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43CCB92-B187-1981-379D-215218A277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64EE169-9FD9-A31B-F991-E70E0212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ciclones</a:t>
            </a:r>
            <a:r>
              <a:rPr lang="en-US" dirty="0"/>
              <a:t> se </a:t>
            </a:r>
            <a:r>
              <a:rPr lang="en-US" dirty="0" err="1"/>
              <a:t>segragon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Velocidad</a:t>
            </a:r>
            <a:r>
              <a:rPr lang="en-US" dirty="0"/>
              <a:t> del </a:t>
            </a:r>
            <a:r>
              <a:rPr lang="en-US" dirty="0" err="1"/>
              <a:t>Viento</a:t>
            </a:r>
            <a:r>
              <a:rPr lang="en-US" dirty="0"/>
              <a:t>: </a:t>
            </a:r>
          </a:p>
          <a:p>
            <a:r>
              <a:rPr lang="en-US" dirty="0"/>
              <a:t>0 – 100 kph, 100 – 225 kph, + 225 kph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mayoría de los ciclones están por encima de 225 kph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promedio,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ciclon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cuesta 464 MM USD$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un 13,000 USD$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6,306 MM USD$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5" y="6217919"/>
            <a:ext cx="580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EM-DAT (The International Disaster Database)</a:t>
            </a:r>
          </a:p>
        </p:txBody>
      </p:sp>
    </p:spTree>
    <p:extLst>
      <p:ext uri="{BB962C8B-B14F-4D97-AF65-F5344CB8AC3E}">
        <p14:creationId xmlns:p14="http://schemas.microsoft.com/office/powerpoint/2010/main" val="86997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Distribucion</a:t>
            </a:r>
            <a:r>
              <a:rPr lang="en-US" dirty="0"/>
              <a:t> de las </a:t>
            </a:r>
            <a:r>
              <a:rPr lang="en-US" dirty="0" err="1"/>
              <a:t>perdidas</a:t>
            </a:r>
            <a:r>
              <a:rPr lang="en-US" dirty="0"/>
              <a:t> </a:t>
            </a:r>
            <a:r>
              <a:rPr lang="en-US" dirty="0" err="1"/>
              <a:t>Absoluta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Terremoto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(n: 33)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43CCB92-B187-1981-379D-215218A277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64EE169-9FD9-A31B-F991-E70E0212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terremotos</a:t>
            </a:r>
            <a:r>
              <a:rPr lang="en-US" dirty="0"/>
              <a:t> se </a:t>
            </a:r>
            <a:r>
              <a:rPr lang="en-US" dirty="0" err="1"/>
              <a:t>segragon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Magnitud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escala</a:t>
            </a:r>
            <a:r>
              <a:rPr lang="en-US" dirty="0"/>
              <a:t> Richter: </a:t>
            </a:r>
          </a:p>
          <a:p>
            <a:r>
              <a:rPr lang="en-US" dirty="0"/>
              <a:t>0 – 5, 6 – 7, + 8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promedio,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terremoto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cuesta 1,024 MM USD$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un 77,000 USD$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9,941 MM USD$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5" y="6217919"/>
            <a:ext cx="580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EM-DAT (The International Disaster Database)</a:t>
            </a:r>
          </a:p>
        </p:txBody>
      </p:sp>
    </p:spTree>
    <p:extLst>
      <p:ext uri="{BB962C8B-B14F-4D97-AF65-F5344CB8AC3E}">
        <p14:creationId xmlns:p14="http://schemas.microsoft.com/office/powerpoint/2010/main" val="1260030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42D8-CE7A-046C-B107-CD3D1A05D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Proyeccion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FFD77-82C2-BA09-6F82-71FB3BAA0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Proyeccion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del </a:t>
            </a:r>
            <a:r>
              <a:rPr lang="en-US" dirty="0" err="1"/>
              <a:t>Evento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9A00C-F91A-1ACE-CACB-D10A96B1C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Terremoto</a:t>
            </a:r>
            <a:r>
              <a:rPr lang="en-US" dirty="0"/>
              <a:t> (2010)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Haiti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31D774-BA28-B04C-45A7-65CFE34EC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Huracan George (1998)</a:t>
            </a:r>
          </a:p>
          <a:p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Republica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Dominicana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4" y="6217919"/>
            <a:ext cx="871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https://openresearch-repository.anu.edu.au/bitstream/1885/159632/3/2017-15_best_burke_wps.pdf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CF3FA0-BA2B-02D0-C1CD-D34C8CB803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533331"/>
            <a:ext cx="5117599" cy="366137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3FE6A-CF3C-D1BD-8C84-C98F2B42A7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Proyeccion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del </a:t>
            </a:r>
            <a:r>
              <a:rPr lang="en-US" dirty="0" err="1"/>
              <a:t>Evento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PIB -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Servicios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9A00C-F91A-1ACE-CACB-D10A96B1C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Terremoto</a:t>
            </a:r>
            <a:r>
              <a:rPr lang="en-US" dirty="0"/>
              <a:t> (2010)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Haiti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31D774-BA28-B04C-45A7-65CFE34EC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Huracan George (1998)</a:t>
            </a:r>
          </a:p>
          <a:p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Republica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Dominicana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4" y="6217919"/>
            <a:ext cx="871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https://openresearch-repository.anu.edu.au/bitstream/1885/159632/3/2017-15_best_burke_wps.pdf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3FE6A-CF3C-D1BD-8C84-C98F2B42A7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A59556F-CBF1-AEB0-3613-62393BA48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8994" y="2565945"/>
            <a:ext cx="4839375" cy="3562847"/>
          </a:xfrm>
        </p:spPr>
      </p:pic>
    </p:spTree>
    <p:extLst>
      <p:ext uri="{BB962C8B-B14F-4D97-AF65-F5344CB8AC3E}">
        <p14:creationId xmlns:p14="http://schemas.microsoft.com/office/powerpoint/2010/main" val="77200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Proyeccion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del </a:t>
            </a:r>
            <a:r>
              <a:rPr lang="en-US" dirty="0" err="1"/>
              <a:t>Evento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PIB - Agricultura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9A00C-F91A-1ACE-CACB-D10A96B1C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Terremoto</a:t>
            </a:r>
            <a:r>
              <a:rPr lang="en-US" dirty="0"/>
              <a:t> (2010)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Haiti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31D774-BA28-B04C-45A7-65CFE34EC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Huracan George (1998)</a:t>
            </a:r>
          </a:p>
          <a:p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Republica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Dominicana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4" y="6217919"/>
            <a:ext cx="871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https://openresearch-repository.anu.edu.au/bitstream/1885/159632/3/2017-15_best_burke_wps.pdf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3FE6A-CF3C-D1BD-8C84-C98F2B42A7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554BD5-C954-F83E-F0BD-CBF2CA4DAE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6077" y="2505075"/>
            <a:ext cx="5085208" cy="3684588"/>
          </a:xfrm>
        </p:spPr>
      </p:pic>
    </p:spTree>
    <p:extLst>
      <p:ext uri="{BB962C8B-B14F-4D97-AF65-F5344CB8AC3E}">
        <p14:creationId xmlns:p14="http://schemas.microsoft.com/office/powerpoint/2010/main" val="358270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Proyeccion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del </a:t>
            </a:r>
            <a:r>
              <a:rPr lang="en-US" dirty="0" err="1"/>
              <a:t>Evento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PIB -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Manufactura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9A00C-F91A-1ACE-CACB-D10A96B1C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Terremoto</a:t>
            </a:r>
            <a:r>
              <a:rPr lang="en-US" dirty="0"/>
              <a:t> (2010)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Haiti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31D774-BA28-B04C-45A7-65CFE34EC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Huracan George (1998)</a:t>
            </a:r>
          </a:p>
          <a:p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Republica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Dominicana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4" y="6217919"/>
            <a:ext cx="871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https://openresearch-repository.anu.edu.au/bitstream/1885/159632/3/2017-15_best_burke_wps.pdf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3FE6A-CF3C-D1BD-8C84-C98F2B42A7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2E2105-39C6-8B4A-35D6-204198594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8038" y="2505075"/>
            <a:ext cx="5141286" cy="3684588"/>
          </a:xfrm>
        </p:spPr>
      </p:pic>
    </p:spTree>
    <p:extLst>
      <p:ext uri="{BB962C8B-B14F-4D97-AF65-F5344CB8AC3E}">
        <p14:creationId xmlns:p14="http://schemas.microsoft.com/office/powerpoint/2010/main" val="67938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Proyeccion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del </a:t>
            </a:r>
            <a:r>
              <a:rPr lang="en-US" dirty="0" err="1"/>
              <a:t>Evento</a:t>
            </a:r>
            <a:br>
              <a:rPr lang="en-US" dirty="0"/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Importacion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9A00C-F91A-1ACE-CACB-D10A96B1C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Terremoto</a:t>
            </a:r>
            <a:r>
              <a:rPr lang="en-US" dirty="0"/>
              <a:t> (2010)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Haiti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31D774-BA28-B04C-45A7-65CFE34EC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Huracan George (1998)</a:t>
            </a:r>
          </a:p>
          <a:p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Republica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Dominicana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4" y="6217919"/>
            <a:ext cx="871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https://openresearch-repository.anu.edu.au/bitstream/1885/159632/3/2017-15_best_burke_wps.pdf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3FE6A-CF3C-D1BD-8C84-C98F2B42A7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D493F9-CF62-281B-096E-875FF42B91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8851" y="2505075"/>
            <a:ext cx="5059660" cy="3684588"/>
          </a:xfrm>
        </p:spPr>
      </p:pic>
    </p:spTree>
    <p:extLst>
      <p:ext uri="{BB962C8B-B14F-4D97-AF65-F5344CB8AC3E}">
        <p14:creationId xmlns:p14="http://schemas.microsoft.com/office/powerpoint/2010/main" val="365238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42D8-CE7A-046C-B107-CD3D1A05D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Historico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FFD77-82C2-BA09-6F82-71FB3BAA0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Proyeccion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del </a:t>
            </a:r>
            <a:r>
              <a:rPr lang="en-US" dirty="0" err="1"/>
              <a:t>Evento</a:t>
            </a:r>
            <a:br>
              <a:rPr lang="en-US" dirty="0"/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Exportacion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9A00C-F91A-1ACE-CACB-D10A96B1C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Terremoto</a:t>
            </a:r>
            <a:r>
              <a:rPr lang="en-US" dirty="0"/>
              <a:t> (2010)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Haiti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31D774-BA28-B04C-45A7-65CFE34EC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Huracan George (1998)</a:t>
            </a:r>
          </a:p>
          <a:p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Republica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Dominicana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4" y="6217919"/>
            <a:ext cx="871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https://openresearch-repository.anu.edu.au/bitstream/1885/159632/3/2017-15_best_burke_wps.pdf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3FE6A-CF3C-D1BD-8C84-C98F2B42A7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466193-AD81-5459-0161-A961D3616E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9905" y="2505075"/>
            <a:ext cx="5057552" cy="3684588"/>
          </a:xfrm>
        </p:spPr>
      </p:pic>
    </p:spTree>
    <p:extLst>
      <p:ext uri="{BB962C8B-B14F-4D97-AF65-F5344CB8AC3E}">
        <p14:creationId xmlns:p14="http://schemas.microsoft.com/office/powerpoint/2010/main" val="175119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Proyeccion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del </a:t>
            </a:r>
            <a:r>
              <a:rPr lang="en-US" dirty="0" err="1"/>
              <a:t>Evento</a:t>
            </a:r>
            <a:br>
              <a:rPr lang="en-US" dirty="0"/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Inflacion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9A00C-F91A-1ACE-CACB-D10A96B1C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Terremoto</a:t>
            </a:r>
            <a:r>
              <a:rPr lang="en-US" dirty="0"/>
              <a:t> (2010)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Haiti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31D774-BA28-B04C-45A7-65CFE34EC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Huracan George (1998)</a:t>
            </a:r>
          </a:p>
          <a:p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Republica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Dominicana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4" y="6217919"/>
            <a:ext cx="871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https://openresearch-repository.anu.edu.au/bitstream/1885/159632/3/2017-15_best_burke_wps.pdf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3FE6A-CF3C-D1BD-8C84-C98F2B42A7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A0C863-CE7D-7AFC-B055-FC043B4825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0425" y="2505075"/>
            <a:ext cx="5116513" cy="3684588"/>
          </a:xfrm>
        </p:spPr>
      </p:pic>
    </p:spTree>
    <p:extLst>
      <p:ext uri="{BB962C8B-B14F-4D97-AF65-F5344CB8AC3E}">
        <p14:creationId xmlns:p14="http://schemas.microsoft.com/office/powerpoint/2010/main" val="358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2120-B9B3-02A7-DCE6-B9AC492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Desastres</a:t>
            </a:r>
            <a:r>
              <a:rPr lang="en-US" dirty="0"/>
              <a:t> Naturales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Perdidas</a:t>
            </a:r>
            <a:r>
              <a:rPr lang="en-US" dirty="0"/>
              <a:t> </a:t>
            </a:r>
            <a:r>
              <a:rPr lang="en-US" dirty="0" err="1"/>
              <a:t>Economicas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1900-2020 (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montos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valor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presente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C1C7FF-2480-2054-2742-C77E5C984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Mundial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61D011A-71A5-2A80-4028-869F65901A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289" y="2505075"/>
            <a:ext cx="4912784" cy="368458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3678EB-464B-2E62-FBFE-499EB0D27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Centro America y </a:t>
            </a:r>
            <a:r>
              <a:rPr lang="en-US" dirty="0" err="1"/>
              <a:t>el</a:t>
            </a:r>
            <a:r>
              <a:rPr lang="en-US" dirty="0"/>
              <a:t> Caribe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AA7788-C9D3-1481-5D75-2E49C96A2F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7402" y="2505075"/>
            <a:ext cx="4912784" cy="368458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79A7E6-2129-17CB-B01D-62D1C6DB32AA}"/>
              </a:ext>
            </a:extLst>
          </p:cNvPr>
          <p:cNvSpPr txBox="1"/>
          <p:nvPr/>
        </p:nvSpPr>
        <p:spPr>
          <a:xfrm>
            <a:off x="699715" y="6217919"/>
            <a:ext cx="580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EM-DAT (The International Disaster Database)</a:t>
            </a:r>
          </a:p>
        </p:txBody>
      </p:sp>
    </p:spTree>
    <p:extLst>
      <p:ext uri="{BB962C8B-B14F-4D97-AF65-F5344CB8AC3E}">
        <p14:creationId xmlns:p14="http://schemas.microsoft.com/office/powerpoint/2010/main" val="96460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Desastres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Decada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Centro America,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Caribe y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Republica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Dominicana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9A00C-F91A-1ACE-CACB-D10A96B1C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Huracanes</a:t>
            </a:r>
            <a:r>
              <a:rPr lang="en-US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(n: 441)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C3E0345-4ED2-E318-F603-3ED45CB6D7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289" y="2505075"/>
            <a:ext cx="4912784" cy="368458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31D774-BA28-B04C-45A7-65CFE34EC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Terremotos</a:t>
            </a:r>
            <a:r>
              <a:rPr lang="en-US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(n: 76)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7F7628C-CF14-F11E-49E8-AF04A5E2C7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7402" y="2505075"/>
            <a:ext cx="4912784" cy="368458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DC2B0B-210D-C8F5-66E1-746550966AD3}"/>
              </a:ext>
            </a:extLst>
          </p:cNvPr>
          <p:cNvSpPr txBox="1"/>
          <p:nvPr/>
        </p:nvSpPr>
        <p:spPr>
          <a:xfrm>
            <a:off x="699715" y="6217919"/>
            <a:ext cx="580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EM-DAT (The International Disaster Database)</a:t>
            </a:r>
          </a:p>
        </p:txBody>
      </p:sp>
    </p:spTree>
    <p:extLst>
      <p:ext uri="{BB962C8B-B14F-4D97-AF65-F5344CB8AC3E}">
        <p14:creationId xmlns:p14="http://schemas.microsoft.com/office/powerpoint/2010/main" val="95555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Desastres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Magnitud</a:t>
            </a:r>
            <a:r>
              <a:rPr lang="en-US" dirty="0"/>
              <a:t> del </a:t>
            </a:r>
            <a:r>
              <a:rPr lang="en-US" dirty="0" err="1"/>
              <a:t>Evento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Centro America,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Caribe y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Republica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Dominicana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9A00C-F91A-1ACE-CACB-D10A96B1C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Huracanes</a:t>
            </a:r>
            <a:r>
              <a:rPr lang="en-US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(n: 114)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C3E0345-4ED2-E318-F603-3ED45CB6D7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289" y="2505075"/>
            <a:ext cx="4912784" cy="368458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31D774-BA28-B04C-45A7-65CFE34EC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Terremotos</a:t>
            </a:r>
            <a:r>
              <a:rPr lang="en-US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(n: 74)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7F7628C-CF14-F11E-49E8-AF04A5E2C7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7402" y="2505075"/>
            <a:ext cx="4912784" cy="36845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5" y="6217919"/>
            <a:ext cx="580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EM-DAT (The International Disaster Database)</a:t>
            </a:r>
          </a:p>
        </p:txBody>
      </p:sp>
    </p:spTree>
    <p:extLst>
      <p:ext uri="{BB962C8B-B14F-4D97-AF65-F5344CB8AC3E}">
        <p14:creationId xmlns:p14="http://schemas.microsoft.com/office/powerpoint/2010/main" val="9644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Desastres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Fecha</a:t>
            </a:r>
            <a:r>
              <a:rPr lang="en-US" dirty="0"/>
              <a:t> y </a:t>
            </a:r>
            <a:r>
              <a:rPr lang="en-US" dirty="0" err="1"/>
              <a:t>Magnitud</a:t>
            </a:r>
            <a:r>
              <a:rPr lang="en-US" dirty="0"/>
              <a:t> del </a:t>
            </a:r>
            <a:r>
              <a:rPr lang="en-US" dirty="0" err="1"/>
              <a:t>Evento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Centro America,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Caribe y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Republica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Dominicana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9A00C-F91A-1ACE-CACB-D10A96B1C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Huracanes</a:t>
            </a:r>
            <a:r>
              <a:rPr lang="en-US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(n: 114)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C3E0345-4ED2-E318-F603-3ED45CB6D7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289" y="2505075"/>
            <a:ext cx="4912784" cy="368458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31D774-BA28-B04C-45A7-65CFE34EC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Terremotos</a:t>
            </a:r>
            <a:r>
              <a:rPr lang="en-US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(n: 74)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7F7628C-CF14-F11E-49E8-AF04A5E2C7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7402" y="2505075"/>
            <a:ext cx="4912784" cy="36845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5" y="6217919"/>
            <a:ext cx="580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EM-DAT (The International Disaster Database)</a:t>
            </a:r>
          </a:p>
        </p:txBody>
      </p:sp>
    </p:spTree>
    <p:extLst>
      <p:ext uri="{BB962C8B-B14F-4D97-AF65-F5344CB8AC3E}">
        <p14:creationId xmlns:p14="http://schemas.microsoft.com/office/powerpoint/2010/main" val="324556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422168" cy="1600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Probabilidad</a:t>
            </a:r>
            <a:r>
              <a:rPr lang="en-US" dirty="0"/>
              <a:t> que </a:t>
            </a:r>
            <a:r>
              <a:rPr lang="en-US" dirty="0" err="1"/>
              <a:t>vuelva</a:t>
            </a:r>
            <a:r>
              <a:rPr lang="en-US" dirty="0"/>
              <a:t> a pasar un </a:t>
            </a:r>
            <a:r>
              <a:rPr lang="en-US" dirty="0" err="1"/>
              <a:t>evento</a:t>
            </a:r>
            <a:br>
              <a:rPr lang="en-US" dirty="0"/>
            </a:b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Ciclones de vientos &gt; 225 kph (n: 36)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9A00C-F91A-1ACE-CACB-D10A96B1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Han </a:t>
            </a:r>
            <a:r>
              <a:rPr lang="en-US" dirty="0" err="1"/>
              <a:t>habido</a:t>
            </a:r>
            <a:r>
              <a:rPr lang="en-US" dirty="0"/>
              <a:t> 36 </a:t>
            </a:r>
            <a:r>
              <a:rPr lang="en-US" dirty="0" err="1"/>
              <a:t>ciclones</a:t>
            </a:r>
            <a:r>
              <a:rPr lang="en-US" dirty="0"/>
              <a:t> </a:t>
            </a:r>
            <a:r>
              <a:rPr lang="en-US" dirty="0" err="1"/>
              <a:t>tropicales</a:t>
            </a:r>
            <a:r>
              <a:rPr lang="en-US" dirty="0"/>
              <a:t> con </a:t>
            </a:r>
            <a:r>
              <a:rPr lang="en-US" dirty="0" err="1"/>
              <a:t>vientos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encima</a:t>
            </a:r>
            <a:r>
              <a:rPr lang="en-US" dirty="0"/>
              <a:t> de 225 kph </a:t>
            </a:r>
            <a:r>
              <a:rPr lang="en-US" dirty="0" err="1"/>
              <a:t>en</a:t>
            </a:r>
            <a:r>
              <a:rPr lang="en-US" dirty="0"/>
              <a:t> Latino America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1900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Dos de esos fueron en la Republica Dominicana en el 1980 y en el 2017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promedio,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años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vuelve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ocurrir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tiempo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fueron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nueve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ciclones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mismo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año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1980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26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años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1954-1980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5" y="6217919"/>
            <a:ext cx="580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EM-DAT (The International Disaster Database)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E3A894-6886-F2D7-E774-B7FB800C5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8" y="1109662"/>
            <a:ext cx="6172200" cy="4629150"/>
          </a:xfrm>
        </p:spPr>
      </p:pic>
    </p:spTree>
    <p:extLst>
      <p:ext uri="{BB962C8B-B14F-4D97-AF65-F5344CB8AC3E}">
        <p14:creationId xmlns:p14="http://schemas.microsoft.com/office/powerpoint/2010/main" val="147898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Probabilidad</a:t>
            </a:r>
            <a:r>
              <a:rPr lang="en-US" dirty="0"/>
              <a:t> que </a:t>
            </a:r>
            <a:r>
              <a:rPr lang="en-US" dirty="0" err="1"/>
              <a:t>vuelva</a:t>
            </a:r>
            <a:r>
              <a:rPr lang="en-US" dirty="0"/>
              <a:t> a pasar un </a:t>
            </a:r>
            <a:r>
              <a:rPr lang="en-US" dirty="0" err="1"/>
              <a:t>evento</a:t>
            </a:r>
            <a:br>
              <a:rPr lang="en-US" dirty="0"/>
            </a:b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Terremotos de magnitud 8 (n: 9)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9A00C-F91A-1ACE-CACB-D10A96B1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Han </a:t>
            </a:r>
            <a:r>
              <a:rPr lang="en-US" dirty="0" err="1"/>
              <a:t>habido</a:t>
            </a:r>
            <a:r>
              <a:rPr lang="en-US" dirty="0"/>
              <a:t> 9 </a:t>
            </a:r>
            <a:r>
              <a:rPr lang="en-US" dirty="0" err="1"/>
              <a:t>terremotos</a:t>
            </a:r>
            <a:r>
              <a:rPr lang="en-US" dirty="0"/>
              <a:t> de magnitude 8 o mayor </a:t>
            </a:r>
            <a:r>
              <a:rPr lang="en-US" dirty="0" err="1"/>
              <a:t>en</a:t>
            </a:r>
            <a:r>
              <a:rPr lang="en-US" dirty="0"/>
              <a:t> Latino America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1900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Uno de esos fue en la Republica Dominicana en el 1946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promedio,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14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años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vuelve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ocurrir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tiempo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fueron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terremotos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mismo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año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30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años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1946-1986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5" y="6217919"/>
            <a:ext cx="580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EM-DAT (The International Disaster Database)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E3A894-6886-F2D7-E774-B7FB800C5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8" y="1109662"/>
            <a:ext cx="6172200" cy="4629150"/>
          </a:xfrm>
        </p:spPr>
      </p:pic>
    </p:spTree>
    <p:extLst>
      <p:ext uri="{BB962C8B-B14F-4D97-AF65-F5344CB8AC3E}">
        <p14:creationId xmlns:p14="http://schemas.microsoft.com/office/powerpoint/2010/main" val="393212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Distribucion</a:t>
            </a:r>
            <a:r>
              <a:rPr lang="en-US" dirty="0"/>
              <a:t> de las </a:t>
            </a:r>
            <a:r>
              <a:rPr lang="en-US" dirty="0" err="1"/>
              <a:t>perdidas</a:t>
            </a:r>
            <a:r>
              <a:rPr lang="en-US" dirty="0"/>
              <a:t> Ratio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Ciclon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Tropical (n: 94)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43CCB92-B187-1981-379D-215218A277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64EE169-9FD9-A31B-F991-E70E0212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ciclones</a:t>
            </a:r>
            <a:r>
              <a:rPr lang="en-US" dirty="0"/>
              <a:t> se </a:t>
            </a:r>
            <a:r>
              <a:rPr lang="en-US" dirty="0" err="1"/>
              <a:t>segragon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Velocidad</a:t>
            </a:r>
            <a:r>
              <a:rPr lang="en-US" dirty="0"/>
              <a:t> del </a:t>
            </a:r>
            <a:r>
              <a:rPr lang="en-US" dirty="0" err="1"/>
              <a:t>Viento</a:t>
            </a:r>
            <a:r>
              <a:rPr lang="en-US" dirty="0"/>
              <a:t>: </a:t>
            </a:r>
          </a:p>
          <a:p>
            <a:r>
              <a:rPr lang="en-US" dirty="0"/>
              <a:t>0 – 100 kph, 100 – 225 kph, + 225 kph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mayoría de los ciclones están por encima de 225 kph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promedio,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ciclon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cuesta 37% del PIB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un 1.1%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452% del PIB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5" y="6217919"/>
            <a:ext cx="580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EM-DAT (The International Disaster Database)</a:t>
            </a:r>
          </a:p>
        </p:txBody>
      </p:sp>
    </p:spTree>
    <p:extLst>
      <p:ext uri="{BB962C8B-B14F-4D97-AF65-F5344CB8AC3E}">
        <p14:creationId xmlns:p14="http://schemas.microsoft.com/office/powerpoint/2010/main" val="373675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1008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Desastres Naturales</vt:lpstr>
      <vt:lpstr>Historico</vt:lpstr>
      <vt:lpstr>Tipos de Desastres Naturales por Perdidas Economicas 1900-2020 (montos en valor presente)</vt:lpstr>
      <vt:lpstr>Desastres por Decada Centro America, el Caribe y Republica Dominicana</vt:lpstr>
      <vt:lpstr>Desastres por Magnitud del Evento Centro America, el Caribe y Republica Dominicana</vt:lpstr>
      <vt:lpstr>Desastres por Fecha y Magnitud del Evento Centro America, el Caribe y Republica Dominicana</vt:lpstr>
      <vt:lpstr>Probabilidad que vuelva a pasar un evento Ciclones de vientos &gt; 225 kph (n: 36)</vt:lpstr>
      <vt:lpstr>Probabilidad que vuelva a pasar un evento Terremotos de magnitud 8 (n: 9)</vt:lpstr>
      <vt:lpstr>Distribucion de las perdidas Ratio Ciclon Tropical (n: 94)</vt:lpstr>
      <vt:lpstr>Distribucion de las perdidas Ratio Terremoto (n: 6)</vt:lpstr>
      <vt:lpstr>Distribucion de las perdidas Absoluta Ciclon Tropical (n: 243)</vt:lpstr>
      <vt:lpstr>Distribucion de las perdidas Absoluta Ciclon Tropical (n: 242)</vt:lpstr>
      <vt:lpstr>Distribucion de las perdidas Absoluta Terremoto (n: 33)</vt:lpstr>
      <vt:lpstr>Proyeccion</vt:lpstr>
      <vt:lpstr>Proyeccion efectos del Evento PIB</vt:lpstr>
      <vt:lpstr>Proyeccion efectos del Evento PIB - Servicios</vt:lpstr>
      <vt:lpstr>Proyeccion efectos del Evento PIB - Agricultura</vt:lpstr>
      <vt:lpstr>Proyeccion efectos del Evento PIB - Manufactura</vt:lpstr>
      <vt:lpstr>Proyeccion efectos del Evento Importacion</vt:lpstr>
      <vt:lpstr>Proyeccion efectos del Evento Exportacion</vt:lpstr>
      <vt:lpstr>Proyeccion efectos del Evento Inflacion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Desastres Naturales</dc:title>
  <dc:creator>roberto despradel</dc:creator>
  <cp:lastModifiedBy>roberto despradel</cp:lastModifiedBy>
  <cp:revision>7</cp:revision>
  <dcterms:created xsi:type="dcterms:W3CDTF">2022-06-01T16:19:57Z</dcterms:created>
  <dcterms:modified xsi:type="dcterms:W3CDTF">2022-06-03T16:52:59Z</dcterms:modified>
</cp:coreProperties>
</file>