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5"/>
  </p:notesMasterIdLst>
  <p:sldIdLst>
    <p:sldId id="270" r:id="rId5"/>
    <p:sldId id="314" r:id="rId6"/>
    <p:sldId id="257" r:id="rId7"/>
    <p:sldId id="262" r:id="rId8"/>
    <p:sldId id="258" r:id="rId9"/>
    <p:sldId id="263" r:id="rId10"/>
    <p:sldId id="264" r:id="rId11"/>
    <p:sldId id="295" r:id="rId12"/>
    <p:sldId id="283" r:id="rId13"/>
    <p:sldId id="267" r:id="rId14"/>
    <p:sldId id="284" r:id="rId15"/>
    <p:sldId id="309" r:id="rId16"/>
    <p:sldId id="268" r:id="rId17"/>
    <p:sldId id="269" r:id="rId18"/>
    <p:sldId id="271" r:id="rId19"/>
    <p:sldId id="313" r:id="rId20"/>
    <p:sldId id="274" r:id="rId21"/>
    <p:sldId id="302" r:id="rId22"/>
    <p:sldId id="273" r:id="rId23"/>
    <p:sldId id="279" r:id="rId24"/>
    <p:sldId id="280" r:id="rId25"/>
    <p:sldId id="308" r:id="rId26"/>
    <p:sldId id="281" r:id="rId27"/>
    <p:sldId id="282" r:id="rId28"/>
    <p:sldId id="275" r:id="rId29"/>
    <p:sldId id="307" r:id="rId30"/>
    <p:sldId id="290" r:id="rId31"/>
    <p:sldId id="291" r:id="rId32"/>
    <p:sldId id="289" r:id="rId33"/>
    <p:sldId id="301" r:id="rId34"/>
    <p:sldId id="300" r:id="rId35"/>
    <p:sldId id="297" r:id="rId36"/>
    <p:sldId id="298" r:id="rId37"/>
    <p:sldId id="299" r:id="rId38"/>
    <p:sldId id="296" r:id="rId39"/>
    <p:sldId id="294" r:id="rId40"/>
    <p:sldId id="312" r:id="rId41"/>
    <p:sldId id="311" r:id="rId42"/>
    <p:sldId id="303" r:id="rId43"/>
    <p:sldId id="306" r:id="rId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314"/>
            <p14:sldId id="257"/>
            <p14:sldId id="262"/>
          </p14:sldIdLst>
        </p14:section>
        <p14:section name="Solution" id="{6F810BF0-EDC2-41F7-95E5-BBAB83EAF059}">
          <p14:sldIdLst>
            <p14:sldId id="258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5" autoAdjust="0"/>
    <p:restoredTop sz="94709" autoAdjust="0"/>
  </p:normalViewPr>
  <p:slideViewPr>
    <p:cSldViewPr snapToGrid="0">
      <p:cViewPr varScale="1">
        <p:scale>
          <a:sx n="110" d="100"/>
          <a:sy n="110" d="100"/>
        </p:scale>
        <p:origin x="376" y="168"/>
      </p:cViewPr>
      <p:guideLst>
        <p:guide orient="horz" pos="2137"/>
        <p:guide pos="3817"/>
        <p:guide pos="529"/>
        <p:guide pos="7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95668477603263"/>
          <c:y val="0.111867180618407"/>
          <c:w val="0.964808116567597"/>
          <c:h val="0.7526856697412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Helvetica Neue Thin" charset="0"/>
                    <a:ea typeface="Helvetica Neue Thin" charset="0"/>
                    <a:cs typeface="Helvetica Neue Thin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41362720"/>
        <c:axId val="-2043860416"/>
      </c:lineChart>
      <c:catAx>
        <c:axId val="-204136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pPr>
            <a:endParaRPr lang="en-US"/>
          </a:p>
        </c:txPr>
        <c:crossAx val="-2043860416"/>
        <c:crosses val="autoZero"/>
        <c:auto val="1"/>
        <c:lblAlgn val="ctr"/>
        <c:lblOffset val="100"/>
        <c:noMultiLvlLbl val="0"/>
      </c:catAx>
      <c:valAx>
        <c:axId val="-20438604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4136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Helvetica Neue Thin" charset="0"/>
                    <a:ea typeface="Helvetica Neue Thin" charset="0"/>
                    <a:cs typeface="Helvetica Neue Thin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2009.0</c:v>
                </c:pt>
                <c:pt idx="1">
                  <c:v>2010.0</c:v>
                </c:pt>
                <c:pt idx="2">
                  <c:v>2011.0</c:v>
                </c:pt>
                <c:pt idx="3">
                  <c:v>2012.0</c:v>
                </c:pt>
                <c:pt idx="4">
                  <c:v>2013.0</c:v>
                </c:pt>
                <c:pt idx="5">
                  <c:v>2014.0</c:v>
                </c:pt>
                <c:pt idx="6">
                  <c:v>2015.0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0.007</c:v>
                </c:pt>
                <c:pt idx="1">
                  <c:v>0.029</c:v>
                </c:pt>
                <c:pt idx="2">
                  <c:v>0.061</c:v>
                </c:pt>
                <c:pt idx="3">
                  <c:v>0.109</c:v>
                </c:pt>
                <c:pt idx="4">
                  <c:v>0.17</c:v>
                </c:pt>
                <c:pt idx="5">
                  <c:v>0.289</c:v>
                </c:pt>
                <c:pt idx="6">
                  <c:v>0.334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-2037941952"/>
        <c:axId val="-2037938608"/>
      </c:barChart>
      <c:catAx>
        <c:axId val="-203794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pPr>
            <a:endParaRPr lang="en-US"/>
          </a:p>
        </c:txPr>
        <c:crossAx val="-2037938608"/>
        <c:crosses val="autoZero"/>
        <c:auto val="1"/>
        <c:lblAlgn val="ctr"/>
        <c:lblOffset val="100"/>
        <c:noMultiLvlLbl val="0"/>
      </c:catAx>
      <c:valAx>
        <c:axId val="-2037938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-203794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29736110992447"/>
          <c:y val="0.029023746701847"/>
          <c:w val="0.974052777801511"/>
          <c:h val="0.71885525523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Helvetica Neue Thin" charset="0"/>
                    <a:ea typeface="Helvetica Neue Thin" charset="0"/>
                    <a:cs typeface="Helvetica Neue Thin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21000.0</c:v>
                </c:pt>
                <c:pt idx="1">
                  <c:v>1200.0</c:v>
                </c:pt>
                <c:pt idx="2">
                  <c:v>229.0</c:v>
                </c:pt>
                <c:pt idx="3">
                  <c:v>56.0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7039056"/>
        <c:axId val="-2037035760"/>
      </c:barChart>
      <c:catAx>
        <c:axId val="-203703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pPr>
            <a:endParaRPr lang="en-US"/>
          </a:p>
        </c:txPr>
        <c:crossAx val="-2037035760"/>
        <c:crosses val="autoZero"/>
        <c:auto val="1"/>
        <c:lblAlgn val="ctr"/>
        <c:lblOffset val="100"/>
        <c:noMultiLvlLbl val="0"/>
      </c:catAx>
      <c:valAx>
        <c:axId val="-20370357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3703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"/>
          <c:y val="0.928582469407683"/>
          <c:w val="0.0945452141026589"/>
          <c:h val="0.07141753059231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9"/>
          <c:y val="0.0"/>
          <c:w val="0.371293982177218"/>
          <c:h val="0.8690025024750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6.0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257017259202235"/>
          <c:w val="0.317586123303547"/>
          <c:h val="0.3921249349022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95668477603263"/>
          <c:y val="0.0181794180140182"/>
          <c:w val="0.964808116567597"/>
          <c:h val="0.84637348322851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0393355519145727"/>
                  <c:y val="-0.0512817028414016"/>
                </c:manualLayout>
              </c:layout>
              <c:tx>
                <c:rich>
                  <a:bodyPr/>
                  <a:lstStyle/>
                  <a:p>
                    <a:fld id="{3B00620B-75C0-4FA6-9314-4D314A504654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0357112688757608"/>
                  <c:y val="-0.0364889039448434"/>
                </c:manualLayout>
              </c:layout>
              <c:tx>
                <c:rich>
                  <a:bodyPr/>
                  <a:lstStyle/>
                  <a:p>
                    <a:fld id="{D364515C-C4CF-4B9A-AC1E-7B28460049D2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0284627027981368"/>
                  <c:y val="-0.0266270380138048"/>
                </c:manualLayout>
              </c:layout>
              <c:tx>
                <c:rich>
                  <a:bodyPr/>
                  <a:lstStyle/>
                  <a:p>
                    <a:fld id="{828A66D6-2BB7-42C7-8157-539978B5C0BB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0.0289338595931823"/>
                  <c:y val="0.0202168251586294"/>
                </c:manualLayout>
              </c:layout>
              <c:tx>
                <c:rich>
                  <a:bodyPr/>
                  <a:lstStyle/>
                  <a:p>
                    <a:fld id="{17A74F13-FE22-42D9-AECC-B8F1927390FE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0.0813530732778663"/>
                  <c:y val="-0.0784018341517583"/>
                </c:manualLayout>
              </c:layout>
              <c:tx>
                <c:rich>
                  <a:bodyPr/>
                  <a:lstStyle/>
                  <a:p>
                    <a:fld id="{E740777F-23D5-48C0-A54D-7423582E6886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-0.0620235637375357"/>
                  <c:y val="-0.0710054347034791"/>
                </c:manualLayout>
              </c:layout>
              <c:tx>
                <c:rich>
                  <a:bodyPr/>
                  <a:lstStyle/>
                  <a:p>
                    <a:fld id="{78202F87-31DC-4F9E-A388-78E87D85E1F5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Helvetica Neue" charset="0"/>
                    <a:ea typeface="Helvetica Neue" charset="0"/>
                    <a:cs typeface="Helvetica Neue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1000.0</c:v>
                </c:pt>
                <c:pt idx="1">
                  <c:v>2000.0</c:v>
                </c:pt>
                <c:pt idx="2">
                  <c:v>5000.0</c:v>
                </c:pt>
                <c:pt idx="3">
                  <c:v>50000.0</c:v>
                </c:pt>
                <c:pt idx="4">
                  <c:v>300000.0</c:v>
                </c:pt>
                <c:pt idx="5">
                  <c:v>500000.0</c:v>
                </c:pt>
                <c:pt idx="6">
                  <c:v>600000.0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0373089974300884"/>
                  <c:y val="-0.0444461484851456"/>
                </c:manualLayout>
              </c:layout>
              <c:tx>
                <c:rich>
                  <a:bodyPr/>
                  <a:lstStyle/>
                  <a:p>
                    <a:fld id="{F2726F94-785C-454F-A1C9-DF7FF5205786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0406826246734341"/>
                  <c:y val="-0.0469116149679052"/>
                </c:manualLayout>
              </c:layout>
              <c:tx>
                <c:rich>
                  <a:bodyPr/>
                  <a:lstStyle/>
                  <a:p>
                    <a:fld id="{AFA88369-6A29-4CD5-A3EA-51415EF54EB0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0443069077122461"/>
                  <c:y val="-0.0395152155196263"/>
                </c:manualLayout>
              </c:layout>
              <c:tx>
                <c:rich>
                  <a:bodyPr/>
                  <a:lstStyle/>
                  <a:p>
                    <a:fld id="{B16B9C8E-6B8C-413A-81B0-19016DEBC9FF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0E4-454D-987B-B01232CB2ECA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0.039655744479104"/>
                  <c:y val="-0.0362177026317399"/>
                </c:manualLayout>
              </c:layout>
              <c:tx>
                <c:rich>
                  <a:bodyPr/>
                  <a:lstStyle/>
                  <a:p>
                    <a:fld id="{A18C0EA1-5E47-4128-8D46-73B84E3170B3}" type="VALUE">
                      <a:rPr lang="en-US" b="0" i="0">
                        <a:latin typeface="Helvetica Neue" charset="0"/>
                        <a:ea typeface="Helvetica Neue" charset="0"/>
                        <a:cs typeface="Helvetica Neue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573-43F4-BCF7-AD461038CBC2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Helvetica Neue" charset="0"/>
                    <a:ea typeface="Helvetica Neue" charset="0"/>
                    <a:cs typeface="Helvetica Neue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100000.0</c:v>
                </c:pt>
                <c:pt idx="1">
                  <c:v>50000.0</c:v>
                </c:pt>
                <c:pt idx="2">
                  <c:v>50000.0</c:v>
                </c:pt>
                <c:pt idx="3">
                  <c:v>100000.0</c:v>
                </c:pt>
                <c:pt idx="4">
                  <c:v>150000.0</c:v>
                </c:pt>
                <c:pt idx="5">
                  <c:v>200000.0</c:v>
                </c:pt>
                <c:pt idx="6">
                  <c:v>220000.0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40296496"/>
        <c:axId val="-2040291776"/>
      </c:lineChart>
      <c:catAx>
        <c:axId val="-204029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pPr>
            <a:endParaRPr lang="en-US"/>
          </a:p>
        </c:txPr>
        <c:crossAx val="-2040291776"/>
        <c:crosses val="autoZero"/>
        <c:auto val="1"/>
        <c:lblAlgn val="ctr"/>
        <c:lblOffset val="100"/>
        <c:noMultiLvlLbl val="0"/>
      </c:catAx>
      <c:valAx>
        <c:axId val="-20402917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4029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"/>
          <c:y val="0.0147927988965582"/>
          <c:w val="0.293100811002296"/>
          <c:h val="0.06673338309563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A8190-0A1A-E644-B72D-D027F6538E77}" type="datetimeFigureOut">
              <a:rPr lang="fr-FR" smtClean="0"/>
              <a:t>17/04/2016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E694-4681-CE4A-A8CF-15532387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E694-4681-CE4A-A8CF-155323877C3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95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E694-4681-CE4A-A8CF-155323877C3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://www.slidor.fr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>
                <a:latin typeface="HelveticaNeue-UltraLight" panose="02000206000000020004" pitchFamily="50"/>
              </a:rPr>
              <a:t>Proudly</a:t>
            </a:r>
            <a:r>
              <a:rPr lang="fr-FR" sz="4000" dirty="0">
                <a:latin typeface="HelveticaNeue-UltraLight" panose="02000206000000020004" pitchFamily="50"/>
              </a:rPr>
              <a:t> made </a:t>
            </a:r>
            <a:br>
              <a:rPr lang="fr-FR" sz="4000" dirty="0">
                <a:latin typeface="HelveticaNeue-UltraLight" panose="02000206000000020004" pitchFamily="50"/>
              </a:rPr>
            </a:br>
            <a:r>
              <a:rPr lang="fr-FR" sz="4000" dirty="0">
                <a:latin typeface="HelveticaNeue-UltraLight" panose="02000206000000020004" pitchFamily="50"/>
              </a:rPr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Neue-UltraLight" panose="02000206000000020004" pitchFamily="50"/>
              </a:rPr>
              <a:t> </a:t>
            </a:r>
            <a:r>
              <a:rPr lang="fr-FR" sz="4000" dirty="0">
                <a:solidFill>
                  <a:schemeClr val="bg1"/>
                </a:solidFill>
                <a:latin typeface="HelveticaNeue-UltraLight" panose="02000206000000020004" pitchFamily="50"/>
              </a:rPr>
              <a:t>Slidor.</a:t>
            </a:r>
          </a:p>
          <a:p>
            <a:r>
              <a:rPr lang="fr-FR" sz="4000" dirty="0" err="1">
                <a:latin typeface="HelveticaNeue-UltraLight" panose="02000206000000020004" pitchFamily="50"/>
              </a:rPr>
              <a:t>With</a:t>
            </a:r>
            <a:r>
              <a:rPr lang="fr-FR" sz="4000" dirty="0">
                <a:solidFill>
                  <a:schemeClr val="bg1"/>
                </a:solidFill>
                <a:latin typeface="HelveticaNeue-UltraLight" panose="02000206000000020004" pitchFamily="50"/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latin typeface="HelveticaNeue-UltraLight" panose="02000206000000020004" pitchFamily="50"/>
              </a:rPr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spc="6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  <a:sym typeface="Wingdings" panose="05000000000000000000" pitchFamily="2" charset="2"/>
              </a:rPr>
              <a:t>SAY HELLO</a:t>
            </a:r>
            <a:endParaRPr lang="fr-FR" b="0" i="0" spc="600" dirty="0">
              <a:solidFill>
                <a:schemeClr val="tx1">
                  <a:lumMod val="60000"/>
                  <a:lumOff val="4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8E77ADC1-6FC9-463B-95FF-779DD7154547}" type="datetimeFigureOut">
              <a:rPr lang="fr-FR" smtClean="0"/>
              <a:pPr/>
              <a:t>17/04/2016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6F0746BA-D1AA-4FF4-8D48-BDBC7FF4877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err="1" smtClean="0">
                <a:latin typeface="Helvetica Neue" charset="0"/>
                <a:ea typeface="Helvetica Neue" charset="0"/>
                <a:cs typeface="Helvetica Neue" charset="0"/>
              </a:rPr>
              <a:t>Askari</a:t>
            </a:r>
            <a:r>
              <a:rPr lang="fr-FR" sz="3600" spc="600" dirty="0" smtClean="0">
                <a:latin typeface="Helvetica Neue" charset="0"/>
                <a:ea typeface="Helvetica Neue" charset="0"/>
                <a:cs typeface="Helvetica Neue" charset="0"/>
              </a:rPr>
              <a:t> Platform</a:t>
            </a:r>
            <a:endParaRPr lang="fr-FR" sz="3600" spc="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63874" y="5432569"/>
            <a:ext cx="2864252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smtClean="0">
                <a:latin typeface="Helvetica Neue Thin" charset="0"/>
                <a:ea typeface="Helvetica Neue Thin" charset="0"/>
                <a:cs typeface="Helvetica Neue Thin" charset="0"/>
              </a:rPr>
              <a:t>By The Seven Musketeers</a:t>
            </a:r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92087742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Market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Sizing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Size over Time</a:t>
            </a:r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Market on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HelveticaNeue-UltraLight" panose="02000206000000020004" pitchFamily="5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HelveticaNeue-UltraLight" panose="02000206000000020004" pitchFamily="5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HelveticaNeue-UltraLight" panose="02000206000000020004" pitchFamily="5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HelveticaNeue-UltraLight" panose="02000206000000020004" pitchFamily="5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HelveticaNeue-UltraLight" panose="02000206000000020004" pitchFamily="5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Helvetica Neue Thin" charset="0"/>
                  <a:ea typeface="Helvetica Neue Thin" charset="0"/>
                  <a:cs typeface="Helvetica Neue Thin" charset="0"/>
                </a:rPr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Helvetica Neue Thin" charset="0"/>
                  <a:ea typeface="Helvetica Neue Thin" charset="0"/>
                  <a:cs typeface="Helvetica Neue Thin" charset="0"/>
                </a:rPr>
                <a:t>$1b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01744602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403000000020004" pitchFamily="50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Helvetica Neue" charset="0"/>
                <a:ea typeface="Helvetica Neue" charset="0"/>
                <a:cs typeface="Helvetica Neue" charset="0"/>
              </a:rPr>
              <a:t>Young </a:t>
            </a:r>
            <a:r>
              <a:rPr lang="fr-FR" sz="2000" dirty="0" err="1">
                <a:latin typeface="Helvetica Neue" charset="0"/>
                <a:ea typeface="Helvetica Neue" charset="0"/>
                <a:cs typeface="Helvetica Neue" charset="0"/>
              </a:rPr>
              <a:t>adults</a:t>
            </a:r>
            <a:endParaRPr lang="fr-FR" sz="20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25-35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years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old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Helvetica Neue" charset="0"/>
                <a:ea typeface="Helvetica Neue" charset="0"/>
                <a:cs typeface="Helvetica Neue" charset="0"/>
              </a:rPr>
              <a:t>Students</a:t>
            </a:r>
            <a:endParaRPr lang="fr-FR" sz="20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15-20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years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old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14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4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company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AXIS 2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AXIS 2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AXIS 1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AXIS 1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2613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xmlns="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xmlns="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xmlns="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xmlns="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xmlns="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>
                        <a:latin typeface="HelveticaNeue-UltraLight" panose="02000206000000020004" pitchFamily="50"/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 Neue" panose="02000403000000020004" pitchFamily="50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 Neue" panose="02000403000000020004" pitchFamily="50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 Neue" panose="02000403000000020004" pitchFamily="50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 Neue" panose="02000403000000020004" pitchFamily="50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Paying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users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Monthly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Recurring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Margin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Users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growing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45% per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month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Recurring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users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API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Integrations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443339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0,27%</a:t>
            </a:r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1594860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Refugees</a:t>
            </a:r>
            <a:r>
              <a:rPr lang="fr-FR" sz="5400" dirty="0" smtClean="0">
                <a:latin typeface="Helvetica Neue Light" charset="0"/>
                <a:ea typeface="Helvetica Neue Light" charset="0"/>
                <a:cs typeface="Helvetica Neue Light" charset="0"/>
              </a:rPr>
              <a:t> faces </a:t>
            </a:r>
            <a:r>
              <a:rPr lang="fr-FR" sz="5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many</a:t>
            </a:r>
            <a:r>
              <a:rPr lang="fr-FR" sz="54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5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problems</a:t>
            </a:r>
            <a:r>
              <a:rPr lang="fr-FR" sz="5400" dirty="0" smtClean="0">
                <a:latin typeface="Helvetica Neue Light" charset="0"/>
                <a:ea typeface="Helvetica Neue Light" charset="0"/>
                <a:cs typeface="Helvetica Neue Light" charset="0"/>
              </a:rPr>
              <a:t> in </a:t>
            </a:r>
            <a:r>
              <a:rPr lang="fr-FR" sz="5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Australi</a:t>
            </a:r>
            <a:r>
              <a:rPr lang="fr-FR" sz="5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a</a:t>
            </a:r>
            <a:r>
              <a:rPr lang="fr-FR" sz="5400" dirty="0" smtClean="0">
                <a:latin typeface="Helvetica Neue Light" charset="0"/>
                <a:ea typeface="Helvetica Neue Light" charset="0"/>
                <a:cs typeface="Helvetica Neue Light" charset="0"/>
              </a:rPr>
              <a:t>.</a:t>
            </a:r>
            <a:endParaRPr lang="fr-FR" sz="5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040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22619" y="5837996"/>
            <a:ext cx="1246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54796" y="5837996"/>
            <a:ext cx="797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0662" y="5837996"/>
            <a:ext cx="95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65974" y="5837996"/>
            <a:ext cx="808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37678" y="2925119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81327" y="1886178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76299" y="1365902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892133" y="2731874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86626" y="3095357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Budget</a:t>
            </a:r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99520037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55438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xmlns="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xmlns="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xmlns="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xmlns="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xmlns="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xmlns="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>
                        <a:latin typeface="HelveticaNeue-UltraLight" panose="02000206000000020004" pitchFamily="5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b="0" i="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$100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$800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$2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$6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Gross </a:t>
                      </a:r>
                      <a:r>
                        <a:rPr lang="fr-FR" sz="1600" b="0" i="0" kern="1200" dirty="0" err="1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Margin</a:t>
                      </a:r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 err="1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Expenses</a:t>
                      </a:r>
                      <a:endParaRPr lang="fr-FR" sz="1600" b="0" i="0" kern="1200" dirty="0">
                        <a:solidFill>
                          <a:schemeClr val="bg1"/>
                        </a:solidFill>
                        <a:latin typeface="Helvetica Neue Thin" charset="0"/>
                        <a:ea typeface="Helvetica Neue Thin" charset="0"/>
                        <a:cs typeface="Helvetica Neue Thin" charset="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$128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$450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$800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$1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200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Net</a:t>
                      </a:r>
                      <a:r>
                        <a:rPr lang="fr-FR" sz="1600" b="0" i="0" kern="1200" baseline="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Profit</a:t>
                      </a:r>
                      <a:endParaRPr lang="fr-FR" sz="1600" b="0" i="0" kern="1200" dirty="0">
                        <a:solidFill>
                          <a:schemeClr val="bg1"/>
                        </a:solidFill>
                        <a:latin typeface="Helvetica Neue Thin" charset="0"/>
                        <a:ea typeface="Helvetica Neue Thin" charset="0"/>
                        <a:cs typeface="Helvetica Neue Thin" charset="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$350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$1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200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$4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800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Profit </a:t>
                      </a:r>
                      <a:r>
                        <a:rPr lang="fr-FR" sz="1600" b="0" i="0" kern="1200" dirty="0" err="1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Margin</a:t>
                      </a:r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107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51965" cy="1311128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Outstanding</a:t>
            </a:r>
            <a:r>
              <a:rPr lang="fr-FR" dirty="0"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Dave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Lopper</a:t>
            </a: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fr-FR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Come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Mertial</a:t>
            </a: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fr-FR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SalesForce</a:t>
            </a:r>
            <a:endParaRPr lang="fr-FR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Tran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Zition</a:t>
            </a: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Awwwards</a:t>
            </a:r>
            <a:endParaRPr lang="fr-FR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MIT Media Lab</a:t>
            </a:r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Advisors</a:t>
            </a:r>
            <a:r>
              <a:rPr lang="fr-FR" dirty="0"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Advisor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Mashable</a:t>
            </a:r>
            <a:endParaRPr lang="fr-FR" i="1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Advisor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Oudam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Machine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Learning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SpaceX</a:t>
            </a:r>
            <a:endParaRPr lang="fr-FR" i="1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Jey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Bestelgram</a:t>
            </a:r>
            <a:endParaRPr lang="fr-FR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Product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Advisor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Ontarelle</a:t>
            </a:r>
            <a:endParaRPr lang="fr-FR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UX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Renaude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Member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Sequoia</a:t>
            </a:r>
            <a:r>
              <a:rPr lang="fr-FR" i="1" dirty="0">
                <a:solidFill>
                  <a:schemeClr val="tx1"/>
                </a:solidFill>
                <a:latin typeface="HelveticaNeue-UltraLight" panose="02000206000000020004" pitchFamily="50"/>
              </a:rPr>
              <a:t> </a:t>
            </a: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Capital</a:t>
            </a: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Helvetica Neue" panose="02000403000000020004" pitchFamily="50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Vince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Lacluze</a:t>
            </a:r>
            <a:endParaRPr lang="fr-FR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UI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Director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Snapchat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Laurence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Marc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Member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Accel</a:t>
            </a:r>
            <a:r>
              <a:rPr lang="fr-FR" i="1" dirty="0">
                <a:solidFill>
                  <a:schemeClr val="tx1"/>
                </a:solidFill>
                <a:latin typeface="HelveticaNeue-UltraLight" panose="02000206000000020004" pitchFamily="50"/>
              </a:rPr>
              <a:t> </a:t>
            </a: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Market</a:t>
            </a:r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Overview</a:t>
            </a:r>
            <a:endParaRPr lang="fr-FR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Partnerships</a:t>
            </a:r>
            <a:endParaRPr lang="fr-FR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Pre</a:t>
            </a:r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Launch</a:t>
            </a:r>
            <a:endParaRPr lang="fr-FR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9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Employment</a:t>
            </a:r>
            <a:r>
              <a:rPr lang="fr-FR" sz="54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54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is</a:t>
            </a:r>
            <a:r>
              <a:rPr lang="fr-FR" sz="5400" dirty="0" smtClean="0">
                <a:latin typeface="Helvetica Neue Thin" charset="0"/>
                <a:ea typeface="Helvetica Neue Thin" charset="0"/>
                <a:cs typeface="Helvetica Neue Thin" charset="0"/>
              </a:rPr>
              <a:t> one of the top issue.</a:t>
            </a:r>
            <a:endParaRPr lang="fr-FR" sz="54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Red</a:t>
            </a:r>
            <a:endParaRPr lang="fr-FR" sz="800" dirty="0">
              <a:latin typeface="HelveticaNeue-UltraLight" panose="02000206000000020004" pitchFamily="5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HelveticaNeue-UltraLight" panose="02000206000000020004" pitchFamily="5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HelveticaNeue-UltraLight" panose="02000206000000020004" pitchFamily="5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Teal</a:t>
            </a:r>
            <a:endParaRPr lang="fr-FR" sz="800" dirty="0">
              <a:latin typeface="HelveticaNeue-UltraLight" panose="02000206000000020004" pitchFamily="5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HelveticaNeue-UltraLight" panose="02000206000000020004" pitchFamily="50"/>
              </a:rPr>
              <a:t>Gradient 1</a:t>
            </a:r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latin typeface="HelveticaNeue-UltraLight" panose="02000206000000020004" pitchFamily="50"/>
              </a:rPr>
              <a:t>Gradient 2</a:t>
            </a:r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HelveticaNeue-UltraLight" panose="02000206000000020004" pitchFamily="50"/>
              </a:rPr>
              <a:t>Gradient 3</a:t>
            </a:r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HelveticaNeue-UltraLight" panose="02000206000000020004" pitchFamily="50"/>
              </a:rPr>
              <a:t>Gradient 4</a:t>
            </a:r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HelveticaNeue-UltraLight" panose="02000206000000020004" pitchFamily="50"/>
              </a:rPr>
              <a:t>Gradient 5</a:t>
            </a:r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7" y="4184335"/>
            <a:ext cx="6429113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Introducing</a:t>
            </a:r>
            <a:r>
              <a:rPr lang="fr-FR" sz="54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54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Askari.xyz</a:t>
            </a:r>
            <a:r>
              <a:rPr lang="fr-FR" sz="54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54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website</a:t>
            </a:r>
            <a:endParaRPr lang="fr-FR" sz="54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smtClean="0">
                <a:latin typeface="Helvetica Neue Thin" charset="0"/>
                <a:ea typeface="Helvetica Neue Thin" charset="0"/>
                <a:cs typeface="Helvetica Neue Thin" charset="0"/>
              </a:rPr>
              <a:t>Enter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/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54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Askari</a:t>
            </a:r>
            <a:r>
              <a:rPr lang="fr-FR" sz="5400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App</a:t>
            </a:r>
            <a:endParaRPr lang="fr-FR" sz="54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Register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as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Mentee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or Mentor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Connect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with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Awesome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People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Help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each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other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thrive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Awesome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Approached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PwC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corporate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Approach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other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corps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Use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RedCross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and Ames network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Professional service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orgs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Government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and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NGOs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 smtClean="0">
                <a:cs typeface="Segoe UI Light" panose="020B0502040204020203" pitchFamily="34" charset="0"/>
              </a:rPr>
              <a:t>Growth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cs typeface="Segoe UI Light" panose="020B0502040204020203" pitchFamily="34" charset="0"/>
              </a:rPr>
              <a:t>strategy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Specialize</a:t>
            </a:r>
            <a:r>
              <a:rPr lang="fr-FR" sz="2800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in </a:t>
            </a:r>
            <a:r>
              <a:rPr lang="fr-FR" sz="28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matching</a:t>
            </a:r>
            <a:endParaRPr lang="fr-FR" sz="28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255493" cy="1311128"/>
          </a:xfrm>
        </p:spPr>
        <p:txBody>
          <a:bodyPr/>
          <a:lstStyle/>
          <a:p>
            <a:r>
              <a:rPr lang="fr-FR" dirty="0" err="1" smtClean="0">
                <a:cs typeface="Segoe UI Light" panose="020B0502040204020203" pitchFamily="34" charset="0"/>
              </a:rPr>
              <a:t>Introducing</a:t>
            </a:r>
            <a:r>
              <a:rPr lang="fr-FR" dirty="0" smtClean="0">
                <a:cs typeface="Segoe UI Light" panose="020B0502040204020203" pitchFamily="34" charset="0"/>
              </a:rPr>
              <a:t> </a:t>
            </a:r>
            <a:r>
              <a:rPr lang="fr-FR" dirty="0" err="1" smtClean="0">
                <a:cs typeface="Segoe UI Light" panose="020B0502040204020203" pitchFamily="34" charset="0"/>
              </a:rPr>
              <a:t>Askari</a:t>
            </a:r>
            <a:r>
              <a:rPr lang="fr-FR" dirty="0" smtClean="0">
                <a:cs typeface="Segoe UI Light" panose="020B0502040204020203" pitchFamily="34" charset="0"/>
              </a:rPr>
              <a:t> API – </a:t>
            </a:r>
            <a:r>
              <a:rPr lang="fr-FR" dirty="0" err="1" smtClean="0">
                <a:cs typeface="Segoe UI Light" panose="020B0502040204020203" pitchFamily="34" charset="0"/>
              </a:rPr>
              <a:t>Backend</a:t>
            </a:r>
            <a:r>
              <a:rPr lang="fr-FR" dirty="0" smtClean="0">
                <a:cs typeface="Segoe UI Light" panose="020B0502040204020203" pitchFamily="34" charset="0"/>
              </a:rPr>
              <a:t> as a Service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86751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Forget the server  and </a:t>
            </a:r>
            <a:r>
              <a:rPr lang="fr-FR" sz="28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databases</a:t>
            </a:r>
            <a:endParaRPr lang="fr-FR" sz="28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Scalable</a:t>
            </a:r>
            <a:r>
              <a:rPr lang="fr-FR" sz="2800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and </a:t>
            </a:r>
            <a:r>
              <a:rPr lang="fr-FR" sz="28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reliable</a:t>
            </a:r>
            <a:endParaRPr lang="fr-FR" sz="28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Build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own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mentee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-mentor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matching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platform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in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half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cost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and time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using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our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API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We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handle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backend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server,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database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,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hosting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and 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security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so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don’t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have to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Infinitely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and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easily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scalable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using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the AWS cloud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platform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latin typeface="Helvetica Neue Thin" charset="0"/>
                  <a:ea typeface="Helvetica Neue Thin" charset="0"/>
                  <a:cs typeface="Helvetica Neue Thin" charset="0"/>
                </a:rPr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Total World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Market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latin typeface="Helvetica Neue Thin" charset="0"/>
                  <a:ea typeface="Helvetica Neue Thin" charset="0"/>
                  <a:cs typeface="Helvetica Neue Thin" charset="0"/>
                </a:rPr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Total US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Market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Helvetica Neue Thin" charset="0"/>
                  <a:ea typeface="Helvetica Neue Thin" charset="0"/>
                  <a:cs typeface="Helvetica Neue Thin" charset="0"/>
                </a:rPr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Total FR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Market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508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dirty="0">
                <a:latin typeface="Helvetica Neue Thin" charset="0"/>
                <a:ea typeface="Helvetica Neue Thin" charset="0"/>
                <a:cs typeface="Helvetica Neue Thin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508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dirty="0">
                <a:latin typeface="Helvetica Neue Thin" charset="0"/>
                <a:ea typeface="Helvetica Neue Thin" charset="0"/>
                <a:cs typeface="Helvetica Neue Thin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508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dirty="0">
                <a:latin typeface="Helvetica Neue Thin" charset="0"/>
                <a:ea typeface="Helvetica Neue Thin" charset="0"/>
                <a:cs typeface="Helvetica Neue Thin" charset="0"/>
              </a:rPr>
              <a:t>Source : source.io</a:t>
            </a:r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90000"/>
          </a:lnSpc>
          <a:defRPr sz="2000" smtClean="0">
            <a:latin typeface="Helvetica Neue Thin" charset="0"/>
            <a:ea typeface="Helvetica Neue Thin" charset="0"/>
            <a:cs typeface="Helvetica Neue Thi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714</Words>
  <Application>Microsoft Macintosh PowerPoint</Application>
  <PresentationFormat>Widescreen</PresentationFormat>
  <Paragraphs>456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Calibri</vt:lpstr>
      <vt:lpstr>Helvetica Neue</vt:lpstr>
      <vt:lpstr>Helvetica Neue Light</vt:lpstr>
      <vt:lpstr>Helvetica Neue Thin</vt:lpstr>
      <vt:lpstr>HelveticaNeue-UltraLight</vt:lpstr>
      <vt:lpstr>MS PGothic</vt:lpstr>
      <vt:lpstr>Segoe UI</vt:lpstr>
      <vt:lpstr>Segoe UI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Slidor;Template;Peetch;PowerPoint</cp:keywords>
  <cp:lastModifiedBy>victor augusteo</cp:lastModifiedBy>
  <cp:revision>171</cp:revision>
  <dcterms:created xsi:type="dcterms:W3CDTF">2015-10-12T10:51:44Z</dcterms:created>
  <dcterms:modified xsi:type="dcterms:W3CDTF">2016-04-17T03:14:40Z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