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92759288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927592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2854bcf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2854bcf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2854bcf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2854bcf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c2854bcf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c2854bcf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c2854bcf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c2854bcf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2854bcf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2854bcf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c2854bc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c2854bc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e4a74815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e4a74815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c2854bc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c2854bc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e4a74815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e4a74815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c2854bcf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c2854bc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9275928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9275928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c2854bcf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c2854bcf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e4a74815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e4a74815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e4a74815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e4a74815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data editors reads 90-100% of all submissions, looking for data or software to be preserved.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e4a7481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e4a7481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e4a7481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e4a7481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authors to archive to Zenodo then cite in the text -- “code is actively developed at or available at and archived to Zenodo (Smith et al. 20XX). 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e4a74815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e4a7481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e4a74815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e4a7481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92759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92759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2854b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2854b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2854bcf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2854bcf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2854bcf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2854bcf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2854bcf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2854bcf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2854bcf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2854bcf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c2854bcf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c2854bcf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7.jp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hyperlink" Target="https://github.com/asclepias" TargetMode="External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9500" y="3084400"/>
            <a:ext cx="83850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Font typeface="Calibri"/>
              <a:buNone/>
            </a:pPr>
            <a:r>
              <a:rPr lang="en" sz="4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implementations and provocations from the asclepias project (2019)</a:t>
            </a:r>
            <a:endParaRPr sz="40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16494" y="1524227"/>
            <a:ext cx="6911010" cy="1311962"/>
            <a:chOff x="302100" y="1827976"/>
            <a:chExt cx="8136344" cy="1563907"/>
          </a:xfrm>
        </p:grpSpPr>
        <p:pic>
          <p:nvPicPr>
            <p:cNvPr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2100" y="1827994"/>
              <a:ext cx="1210444" cy="1563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33575" y="1827976"/>
              <a:ext cx="1210444" cy="1563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5050" y="1827999"/>
              <a:ext cx="1210444" cy="15638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96525" y="1827987"/>
              <a:ext cx="1210444" cy="15638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28000" y="1827999"/>
              <a:ext cx="1210444" cy="15638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oogle Shape;61;p13"/>
          <p:cNvGrpSpPr/>
          <p:nvPr/>
        </p:nvGrpSpPr>
        <p:grpSpPr>
          <a:xfrm>
            <a:off x="505179" y="0"/>
            <a:ext cx="8405521" cy="1299025"/>
            <a:chOff x="505179" y="0"/>
            <a:chExt cx="8405521" cy="1299025"/>
          </a:xfrm>
        </p:grpSpPr>
        <p:pic>
          <p:nvPicPr>
            <p:cNvPr id="62" name="Google Shape;62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2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144" name="Google Shape;14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22"/>
          <p:cNvSpPr txBox="1"/>
          <p:nvPr/>
        </p:nvSpPr>
        <p:spPr>
          <a:xfrm>
            <a:off x="505075" y="1090125"/>
            <a:ext cx="79104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Observations...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05075" y="1678125"/>
            <a:ext cx="41541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b="1"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Policy shmolicy</a:t>
            </a:r>
            <a:r>
              <a:rPr b="1"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People don’t follow directions;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Automated workflows are automated;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If you give a mouse a cookie...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175" y="1452642"/>
            <a:ext cx="4048851" cy="228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154" name="Google Shape;154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3"/>
          <p:cNvSpPr txBox="1"/>
          <p:nvPr/>
        </p:nvSpPr>
        <p:spPr>
          <a:xfrm>
            <a:off x="505075" y="1090125"/>
            <a:ext cx="79104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Observations...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05075" y="1678125"/>
            <a:ext cx="41541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Policy shmolicy;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b="1"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People don’t follow directions;</a:t>
            </a:r>
            <a:endParaRPr b="1"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Automated workflows are automated;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If you give a mouse a cookie...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175" y="1524251"/>
            <a:ext cx="4048851" cy="34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4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164" name="Google Shape;16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24"/>
          <p:cNvSpPr txBox="1"/>
          <p:nvPr/>
        </p:nvSpPr>
        <p:spPr>
          <a:xfrm>
            <a:off x="505075" y="1090125"/>
            <a:ext cx="79104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Observations...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05075" y="1678125"/>
            <a:ext cx="41541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Policy shmolicy;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People don’t follow directions;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b="1"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Automated workflows are automated;</a:t>
            </a:r>
            <a:endParaRPr b="1"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If you give a mouse a cookie...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175" y="1833653"/>
            <a:ext cx="4048852" cy="2817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174" name="Google Shape;17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25"/>
          <p:cNvSpPr txBox="1"/>
          <p:nvPr/>
        </p:nvSpPr>
        <p:spPr>
          <a:xfrm>
            <a:off x="505075" y="1090125"/>
            <a:ext cx="79104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Observations...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05075" y="1678125"/>
            <a:ext cx="41541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Policy shmolicy;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People don’t follow directions;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b="1"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Automated workflows are automated;</a:t>
            </a:r>
            <a:endParaRPr b="1"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If you give a mouse a cookie...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175" y="1833653"/>
            <a:ext cx="4048852" cy="281704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/>
          <p:nvPr/>
        </p:nvSpPr>
        <p:spPr>
          <a:xfrm flipH="1" rot="10800000">
            <a:off x="5640825" y="2211825"/>
            <a:ext cx="968400" cy="209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 flipH="1" rot="10800000">
            <a:off x="7259050" y="3830050"/>
            <a:ext cx="968400" cy="209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6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186" name="Google Shape;18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26"/>
          <p:cNvSpPr txBox="1"/>
          <p:nvPr/>
        </p:nvSpPr>
        <p:spPr>
          <a:xfrm>
            <a:off x="505075" y="1090125"/>
            <a:ext cx="79104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Observations...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505075" y="1678125"/>
            <a:ext cx="41541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Policy shmolicy;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People don’t follow directions;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Automated workflows are automated;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b="1"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If you give a mouse a cookie...</a:t>
            </a:r>
            <a:endParaRPr b="1"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9725" y="1424800"/>
            <a:ext cx="2799645" cy="31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7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196" name="Google Shape;19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27"/>
          <p:cNvSpPr txBox="1"/>
          <p:nvPr/>
        </p:nvSpPr>
        <p:spPr>
          <a:xfrm>
            <a:off x="772175" y="2172575"/>
            <a:ext cx="76956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Can you aggregate all the citations to my ApJ code paper and direct code citations  and the ASCL citations, but remove the duplicates and don’t include citations to Version 1 of the code because I didn’t work on that version?</a:t>
            </a:r>
            <a:r>
              <a:rPr baseline="30000"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30000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is totally made up.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8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204" name="Google Shape;20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9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211" name="Google Shape;21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202" y="2152039"/>
            <a:ext cx="3657599" cy="251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5378" y="2096838"/>
            <a:ext cx="3657600" cy="262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813575" y="1213475"/>
            <a:ext cx="7404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fix uncited software mentions by suggesting code citations during data review at submission? We think these rapid increases in citations to these legacy codes are our fault.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0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221" name="Google Shape;221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1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228" name="Google Shape;228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31"/>
          <p:cNvSpPr txBox="1"/>
          <p:nvPr/>
        </p:nvSpPr>
        <p:spPr>
          <a:xfrm>
            <a:off x="6585475" y="1291100"/>
            <a:ext cx="24321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Status: ADS (more in next talk)</a:t>
            </a:r>
            <a:endParaRPr b="1" sz="24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3 versions each with individual citations (rates)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075" y="1291104"/>
            <a:ext cx="6051898" cy="3346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31"/>
          <p:cNvCxnSpPr/>
          <p:nvPr/>
        </p:nvCxnSpPr>
        <p:spPr>
          <a:xfrm rot="10800000">
            <a:off x="3887225" y="3167500"/>
            <a:ext cx="3167100" cy="14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1"/>
          <p:cNvCxnSpPr/>
          <p:nvPr/>
        </p:nvCxnSpPr>
        <p:spPr>
          <a:xfrm flipH="1">
            <a:off x="3900225" y="3324300"/>
            <a:ext cx="3141000" cy="34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1"/>
          <p:cNvCxnSpPr/>
          <p:nvPr/>
        </p:nvCxnSpPr>
        <p:spPr>
          <a:xfrm flipH="1">
            <a:off x="3782225" y="3337375"/>
            <a:ext cx="3272100" cy="82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41550" y="3325225"/>
            <a:ext cx="84609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what is asclepias?</a:t>
            </a:r>
            <a:endParaRPr b="1" sz="24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an infrastructure project funded by the Alfred P. Sloan Foundation to the AAS;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 collaboration of ADS (indexing), Zenodo (archiving), and AAS (publishing);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implementing the Force 11 software citation principles in these systems.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70" name="Google Shape;7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7575" y="1581900"/>
            <a:ext cx="1855468" cy="174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2925" y="1581900"/>
            <a:ext cx="4783156" cy="1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2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240" name="Google Shape;240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32"/>
          <p:cNvSpPr txBox="1"/>
          <p:nvPr/>
        </p:nvSpPr>
        <p:spPr>
          <a:xfrm>
            <a:off x="6585475" y="1291100"/>
            <a:ext cx="24321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Status: ADS (more in next talk)</a:t>
            </a:r>
            <a:endParaRPr b="1" sz="24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3 versions each with individual citations (rates)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BibTeX output with version; 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 b="0" l="3677" r="3686" t="0"/>
          <a:stretch/>
        </p:blipFill>
        <p:spPr>
          <a:xfrm>
            <a:off x="505075" y="1291104"/>
            <a:ext cx="6051901" cy="3346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2"/>
          <p:cNvCxnSpPr/>
          <p:nvPr/>
        </p:nvCxnSpPr>
        <p:spPr>
          <a:xfrm rot="10800000">
            <a:off x="2460450" y="3638675"/>
            <a:ext cx="4554600" cy="14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3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250" name="Google Shape;250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34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257" name="Google Shape;257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p34"/>
          <p:cNvSpPr txBox="1"/>
          <p:nvPr/>
        </p:nvSpPr>
        <p:spPr>
          <a:xfrm>
            <a:off x="505075" y="1090125"/>
            <a:ext cx="79104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AAS Publishing &amp; Developers: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1213" y="1678125"/>
            <a:ext cx="5521578" cy="316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5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266" name="Google Shape;266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35"/>
          <p:cNvSpPr txBox="1"/>
          <p:nvPr/>
        </p:nvSpPr>
        <p:spPr>
          <a:xfrm>
            <a:off x="505075" y="1090125"/>
            <a:ext cx="79104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AAS Publishing &amp; Developers: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1213" y="1678125"/>
            <a:ext cx="5521578" cy="31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3832075" y="3978699"/>
            <a:ext cx="2122800" cy="484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6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276" name="Google Shape;27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36"/>
          <p:cNvSpPr txBox="1"/>
          <p:nvPr/>
        </p:nvSpPr>
        <p:spPr>
          <a:xfrm>
            <a:off x="505075" y="1090125"/>
            <a:ext cx="79104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AAS Publishing &amp; Developers: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0175" y="1678125"/>
            <a:ext cx="3160575" cy="31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3250" y="1678125"/>
            <a:ext cx="3160575" cy="31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/>
          <p:nvPr/>
        </p:nvSpPr>
        <p:spPr>
          <a:xfrm>
            <a:off x="1020250" y="2491350"/>
            <a:ext cx="3340500" cy="963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7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287" name="Google Shape;287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37"/>
          <p:cNvSpPr txBox="1"/>
          <p:nvPr/>
        </p:nvSpPr>
        <p:spPr>
          <a:xfrm>
            <a:off x="505075" y="1090125"/>
            <a:ext cx="79104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AAS Publishing &amp; Developers: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0175" y="1678125"/>
            <a:ext cx="3160575" cy="31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3250" y="1678125"/>
            <a:ext cx="3160575" cy="316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37"/>
          <p:cNvCxnSpPr/>
          <p:nvPr/>
        </p:nvCxnSpPr>
        <p:spPr>
          <a:xfrm flipH="1">
            <a:off x="2107125" y="1387300"/>
            <a:ext cx="2486700" cy="151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7"/>
          <p:cNvCxnSpPr/>
          <p:nvPr/>
        </p:nvCxnSpPr>
        <p:spPr>
          <a:xfrm>
            <a:off x="4620000" y="1387300"/>
            <a:ext cx="288000" cy="238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38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299" name="Google Shape;299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3327050" y="1583975"/>
            <a:ext cx="5475300" cy="3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pieces and provocations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ADS indexing (Edwin. Henneken)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Zenodo Archiving (Lars Holm Nielsen)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asclepias broker software;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meet author research/bibliographic needs.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TNG: citation aggregation (by version or identifier)!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00" y="1681772"/>
            <a:ext cx="2847325" cy="29116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5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81" name="Google Shape;8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88" name="Google Shape;8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6"/>
          <p:cNvSpPr txBox="1"/>
          <p:nvPr/>
        </p:nvSpPr>
        <p:spPr>
          <a:xfrm>
            <a:off x="6585475" y="1291100"/>
            <a:ext cx="24321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Status: ADS (more in next talk)</a:t>
            </a:r>
            <a:endParaRPr b="1" sz="24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discover and index DOI based software citations;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emit software citation events for other services to ingest/use.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075" y="1291104"/>
            <a:ext cx="6051898" cy="334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97" name="Google Shape;9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7"/>
          <p:cNvSpPr txBox="1"/>
          <p:nvPr/>
        </p:nvSpPr>
        <p:spPr>
          <a:xfrm>
            <a:off x="505075" y="1291100"/>
            <a:ext cx="23481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Status: </a:t>
            </a: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Zenodo</a:t>
            </a:r>
            <a:endParaRPr b="1" sz="24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Adding citation counts from multiple sources (CrossRef, ADS);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Pings a “broker” to listen for new citation events, rebuild metadata, and format new citations into UI.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5">
            <a:alphaModFix/>
          </a:blip>
          <a:srcRect b="960" l="0" r="0" t="0"/>
          <a:stretch/>
        </p:blipFill>
        <p:spPr>
          <a:xfrm>
            <a:off x="3017925" y="666725"/>
            <a:ext cx="6051898" cy="440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2918575" y="3324300"/>
            <a:ext cx="1308900" cy="497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107" name="Google Shape;10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18"/>
          <p:cNvSpPr txBox="1"/>
          <p:nvPr/>
        </p:nvSpPr>
        <p:spPr>
          <a:xfrm>
            <a:off x="5098900" y="1178975"/>
            <a:ext cx="36567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Status: Asclepias Broker</a:t>
            </a:r>
            <a:endParaRPr b="1" sz="24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Can receive and store scholarly links through a REST API;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Exposes these scholarly links through a versatile REST API;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Can connect to a network of similar services and exchange links with them;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Builds/Rebuilds object metadata;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Provide platform for citation aggregation/curation.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5">
            <a:alphaModFix/>
          </a:blip>
          <a:srcRect b="0" l="2402" r="1866" t="1429"/>
          <a:stretch/>
        </p:blipFill>
        <p:spPr>
          <a:xfrm>
            <a:off x="1256425" y="942325"/>
            <a:ext cx="3350476" cy="40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9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116" name="Google Shape;116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9"/>
          <p:cNvSpPr txBox="1"/>
          <p:nvPr/>
        </p:nvSpPr>
        <p:spPr>
          <a:xfrm>
            <a:off x="505075" y="937725"/>
            <a:ext cx="79104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Asclepias Broker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https://github.com/asclepias</a:t>
            </a: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4326" y="1525616"/>
            <a:ext cx="6051899" cy="338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0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125" name="Google Shape;12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20"/>
          <p:cNvSpPr txBox="1"/>
          <p:nvPr/>
        </p:nvSpPr>
        <p:spPr>
          <a:xfrm>
            <a:off x="505075" y="1264925"/>
            <a:ext cx="41280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Status: AAS Publishing</a:t>
            </a:r>
            <a:endParaRPr b="1" sz="24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AAS BibTeX style file has supported “version” and “publisher” fields for ~18 months (</a:t>
            </a:r>
            <a:r>
              <a:rPr b="1" lang="en" sz="1800">
                <a:solidFill>
                  <a:srgbClr val="1A276D"/>
                </a:solidFill>
                <a:latin typeface="Consolas"/>
                <a:ea typeface="Consolas"/>
                <a:cs typeface="Consolas"/>
                <a:sym typeface="Consolas"/>
              </a:rPr>
              <a:t>aasjournal.bst</a:t>
            </a:r>
            <a:r>
              <a:rPr lang="en" sz="1800">
                <a:solidFill>
                  <a:srgbClr val="1A276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1A27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Use TeX tag  </a:t>
            </a:r>
            <a:r>
              <a:rPr b="1" lang="en" sz="1800">
                <a:solidFill>
                  <a:srgbClr val="1A276D"/>
                </a:solidFill>
                <a:latin typeface="Consolas"/>
                <a:ea typeface="Consolas"/>
                <a:cs typeface="Consolas"/>
                <a:sym typeface="Consolas"/>
              </a:rPr>
              <a:t>\software{}</a:t>
            </a:r>
            <a:r>
              <a:rPr lang="en" sz="1800">
                <a:solidFill>
                  <a:srgbClr val="1A276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to summarize and cite all the research code used for a paper;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276D"/>
              </a:buClr>
              <a:buSzPts val="1800"/>
              <a:buFont typeface="Calibri"/>
              <a:buChar char="➔"/>
            </a:pPr>
            <a:r>
              <a:rPr b="1"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Read the docs</a:t>
            </a: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 and use the ASCL to find a developer’s </a:t>
            </a:r>
            <a:r>
              <a:rPr b="1"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preferred citation</a:t>
            </a:r>
            <a:r>
              <a:rPr lang="en" sz="18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 method (paper, code, ASCL, aota)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5">
            <a:alphaModFix/>
          </a:blip>
          <a:srcRect b="2335" l="0" r="0" t="2335"/>
          <a:stretch/>
        </p:blipFill>
        <p:spPr>
          <a:xfrm>
            <a:off x="4633075" y="1264925"/>
            <a:ext cx="4128000" cy="33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1"/>
          <p:cNvGrpSpPr/>
          <p:nvPr/>
        </p:nvGrpSpPr>
        <p:grpSpPr>
          <a:xfrm>
            <a:off x="505075" y="0"/>
            <a:ext cx="5004647" cy="810462"/>
            <a:chOff x="505179" y="0"/>
            <a:chExt cx="8405521" cy="1299025"/>
          </a:xfrm>
        </p:grpSpPr>
        <p:pic>
          <p:nvPicPr>
            <p:cNvPr id="134" name="Google Shape;13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179" y="0"/>
              <a:ext cx="6449700" cy="12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600" y="21925"/>
              <a:ext cx="1277100" cy="127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21"/>
          <p:cNvSpPr txBox="1"/>
          <p:nvPr/>
        </p:nvSpPr>
        <p:spPr>
          <a:xfrm>
            <a:off x="505075" y="1090125"/>
            <a:ext cx="79104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Observations...</a:t>
            </a:r>
            <a:endParaRPr sz="18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05075" y="1678125"/>
            <a:ext cx="41541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b="1"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Policy shmolicy;</a:t>
            </a:r>
            <a:endParaRPr b="1"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People don’t follow directions;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Automated workflows are automated;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A276D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1A276D"/>
                </a:solidFill>
                <a:latin typeface="Calibri"/>
                <a:ea typeface="Calibri"/>
                <a:cs typeface="Calibri"/>
                <a:sym typeface="Calibri"/>
              </a:rPr>
              <a:t>If you give a mouse a cookie...</a:t>
            </a:r>
            <a:endParaRPr sz="2000">
              <a:solidFill>
                <a:srgbClr val="1A27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175" y="1678127"/>
            <a:ext cx="4048852" cy="18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