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8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3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76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21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58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1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4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7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9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5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24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D03A2-F621-44FD-9DFE-5CCE1890D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Arvores Binárias de Busca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60B6E-1831-404E-ADD7-FC5B36E74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Como adicionar e remover dados</a:t>
            </a:r>
          </a:p>
        </p:txBody>
      </p:sp>
    </p:spTree>
    <p:extLst>
      <p:ext uri="{BB962C8B-B14F-4D97-AF65-F5344CB8AC3E}">
        <p14:creationId xmlns:p14="http://schemas.microsoft.com/office/powerpoint/2010/main" val="273061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44620-99BA-49A4-BC1A-9D62825D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arvore binária de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66C4A-F2A2-4AFD-8BE4-2E0C4180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árvore binária de busca é uma estrutura abstrata de dados, onde todos os nós da </a:t>
            </a:r>
            <a:r>
              <a:rPr lang="pt-BR" dirty="0" err="1"/>
              <a:t>subárvore</a:t>
            </a:r>
            <a:r>
              <a:rPr lang="pt-BR" dirty="0"/>
              <a:t> esquerda possuem um valor numérico inferior ao nó raiz e todos os nós da </a:t>
            </a:r>
            <a:r>
              <a:rPr lang="pt-BR" dirty="0" err="1"/>
              <a:t>subárvore</a:t>
            </a:r>
            <a:r>
              <a:rPr lang="pt-BR" dirty="0"/>
              <a:t> direita possuem um valor </a:t>
            </a:r>
            <a:r>
              <a:rPr lang="pt-BR" dirty="0" err="1"/>
              <a:t>sup’or</a:t>
            </a:r>
            <a:r>
              <a:rPr lang="pt-BR" dirty="0"/>
              <a:t> ao nó raiz.  </a:t>
            </a:r>
          </a:p>
          <a:p>
            <a:pPr marL="0" indent="0">
              <a:buNone/>
            </a:pPr>
            <a:r>
              <a:rPr lang="pt-BR" dirty="0"/>
              <a:t>EX:</a:t>
            </a:r>
          </a:p>
        </p:txBody>
      </p:sp>
      <p:pic>
        <p:nvPicPr>
          <p:cNvPr id="1028" name="Picture 4" descr="http://ninjacode.com.br/wp-content/uploads/2015/07/BinaryTree_0.png">
            <a:extLst>
              <a:ext uri="{FF2B5EF4-FFF2-40B4-BE49-F238E27FC236}">
                <a16:creationId xmlns:a16="http://schemas.microsoft.com/office/drawing/2014/main" id="{D12448EB-D1BF-4462-B124-40474EC7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6" b="95618" l="6231" r="92835">
                        <a14:foregroundMark x1="31464" y1="29880" x2="23364" y2="27888"/>
                        <a14:foregroundMark x1="25234" y1="37052" x2="25234" y2="37052"/>
                        <a14:foregroundMark x1="46729" y1="15139" x2="46729" y2="15139"/>
                        <a14:foregroundMark x1="52960" y1="15936" x2="52960" y2="15936"/>
                        <a14:foregroundMark x1="70717" y1="29482" x2="69159" y2="36255"/>
                        <a14:foregroundMark x1="75078" y1="40239" x2="75078" y2="40239"/>
                        <a14:foregroundMark x1="71963" y1="38247" x2="71963" y2="38247"/>
                        <a14:foregroundMark x1="75389" y1="33068" x2="75389" y2="33068"/>
                        <a14:foregroundMark x1="88162" y1="60159" x2="88162" y2="60159"/>
                        <a14:foregroundMark x1="86293" y1="68924" x2="86293" y2="68924"/>
                        <a14:foregroundMark x1="92835" y1="66932" x2="92835" y2="66932"/>
                        <a14:foregroundMark x1="91277" y1="58566" x2="88162" y2="69323"/>
                        <a14:foregroundMark x1="72897" y1="85657" x2="72897" y2="85657"/>
                        <a14:foregroundMark x1="76324" y1="95618" x2="69782" y2="88446"/>
                        <a14:foregroundMark x1="57944" y1="93227" x2="50779" y2="88446"/>
                        <a14:foregroundMark x1="31776" y1="91235" x2="24922" y2="89243"/>
                        <a14:foregroundMark x1="46417" y1="67331" x2="38629" y2="61355"/>
                        <a14:foregroundMark x1="6542" y1="62550" x2="15888" y2="63745"/>
                        <a14:foregroundMark x1="47975" y1="5976" x2="50467" y2="15538"/>
                        <a14:backgroundMark x1="54206" y1="90040" x2="54206" y2="9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18" y="4242544"/>
            <a:ext cx="2293144" cy="17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25329C-47B8-4350-B379-FDAA9AA88D6C}"/>
              </a:ext>
            </a:extLst>
          </p:cNvPr>
          <p:cNvSpPr txBox="1"/>
          <p:nvPr/>
        </p:nvSpPr>
        <p:spPr>
          <a:xfrm>
            <a:off x="4270711" y="437127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+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598295-1CDB-4B95-9626-972BB323C60F}"/>
              </a:ext>
            </a:extLst>
          </p:cNvPr>
          <p:cNvSpPr txBox="1"/>
          <p:nvPr/>
        </p:nvSpPr>
        <p:spPr>
          <a:xfrm>
            <a:off x="3812308" y="43089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9021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046FE-428C-478A-84ED-05F8DC5A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inserção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2C747-6119-4D31-8C40-8FD8F966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Geral: - O algoritmo percorre a Arvore de forma progressiva até encontrar um local adequado para a inserção do elemento.</a:t>
            </a:r>
          </a:p>
          <a:p>
            <a:pPr marL="0" indent="0">
              <a:buNone/>
            </a:pPr>
            <a:r>
              <a:rPr lang="pt-BR" dirty="0"/>
              <a:t>EX: Inserindo o Elemento 7</a:t>
            </a:r>
          </a:p>
        </p:txBody>
      </p:sp>
      <p:pic>
        <p:nvPicPr>
          <p:cNvPr id="5" name="Picture 4" descr="http://ninjacode.com.br/wp-content/uploads/2015/07/BinaryTree_0.png">
            <a:extLst>
              <a:ext uri="{FF2B5EF4-FFF2-40B4-BE49-F238E27FC236}">
                <a16:creationId xmlns:a16="http://schemas.microsoft.com/office/drawing/2014/main" id="{26E1C29F-07C5-46B3-9380-AE35DFEB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6" b="95618" l="6231" r="92835">
                        <a14:foregroundMark x1="31464" y1="29880" x2="23364" y2="27888"/>
                        <a14:foregroundMark x1="25234" y1="37052" x2="25234" y2="37052"/>
                        <a14:foregroundMark x1="46729" y1="15139" x2="46729" y2="15139"/>
                        <a14:foregroundMark x1="52960" y1="15936" x2="52960" y2="15936"/>
                        <a14:foregroundMark x1="70717" y1="29482" x2="69159" y2="36255"/>
                        <a14:foregroundMark x1="75078" y1="40239" x2="75078" y2="40239"/>
                        <a14:foregroundMark x1="71963" y1="38247" x2="71963" y2="38247"/>
                        <a14:foregroundMark x1="75389" y1="33068" x2="75389" y2="33068"/>
                        <a14:foregroundMark x1="88162" y1="60159" x2="88162" y2="60159"/>
                        <a14:foregroundMark x1="86293" y1="68924" x2="86293" y2="68924"/>
                        <a14:foregroundMark x1="92835" y1="66932" x2="92835" y2="66932"/>
                        <a14:foregroundMark x1="91277" y1="58566" x2="88162" y2="69323"/>
                        <a14:foregroundMark x1="72897" y1="85657" x2="72897" y2="85657"/>
                        <a14:foregroundMark x1="76324" y1="95618" x2="69782" y2="88446"/>
                        <a14:foregroundMark x1="31776" y1="91235" x2="24922" y2="89243"/>
                        <a14:foregroundMark x1="46417" y1="67331" x2="38629" y2="61355"/>
                        <a14:foregroundMark x1="6542" y1="62550" x2="15888" y2="63745"/>
                        <a14:foregroundMark x1="47975" y1="5976" x2="50467" y2="15538"/>
                        <a14:backgroundMark x1="50156" y1="80478" x2="47040" y2="74104"/>
                        <a14:backgroundMark x1="45794" y1="71713" x2="47040" y2="72908"/>
                        <a14:backgroundMark x1="44548" y1="71315" x2="47975" y2="68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45" y="4446401"/>
            <a:ext cx="2293144" cy="17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ninjacode.com.br/wp-content/uploads/2015/07/BinaryTree_0.png">
            <a:extLst>
              <a:ext uri="{FF2B5EF4-FFF2-40B4-BE49-F238E27FC236}">
                <a16:creationId xmlns:a16="http://schemas.microsoft.com/office/drawing/2014/main" id="{6B6C8466-89AE-4DC8-A9FD-137D3A0D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6" b="95618" l="6231" r="92835">
                        <a14:foregroundMark x1="31464" y1="29880" x2="23364" y2="27888"/>
                        <a14:foregroundMark x1="25234" y1="37052" x2="25234" y2="37052"/>
                        <a14:foregroundMark x1="46729" y1="15139" x2="46729" y2="15139"/>
                        <a14:foregroundMark x1="52960" y1="15936" x2="52960" y2="15936"/>
                        <a14:foregroundMark x1="70717" y1="29482" x2="69159" y2="36255"/>
                        <a14:foregroundMark x1="75078" y1="40239" x2="75078" y2="40239"/>
                        <a14:foregroundMark x1="71963" y1="38247" x2="71963" y2="38247"/>
                        <a14:foregroundMark x1="75389" y1="33068" x2="75389" y2="33068"/>
                        <a14:foregroundMark x1="88162" y1="60159" x2="88162" y2="60159"/>
                        <a14:foregroundMark x1="86293" y1="68924" x2="86293" y2="68924"/>
                        <a14:foregroundMark x1="92835" y1="66932" x2="92835" y2="66932"/>
                        <a14:foregroundMark x1="91277" y1="58566" x2="88162" y2="69323"/>
                        <a14:foregroundMark x1="72897" y1="85657" x2="72897" y2="85657"/>
                        <a14:foregroundMark x1="76324" y1="95618" x2="69782" y2="88446"/>
                        <a14:foregroundMark x1="57944" y1="93227" x2="50779" y2="88446"/>
                        <a14:foregroundMark x1="31776" y1="91235" x2="24922" y2="89243"/>
                        <a14:foregroundMark x1="46417" y1="67331" x2="38629" y2="61355"/>
                        <a14:foregroundMark x1="6542" y1="62550" x2="15888" y2="63745"/>
                        <a14:foregroundMark x1="47975" y1="5976" x2="50467" y2="15538"/>
                        <a14:backgroundMark x1="54206" y1="90040" x2="54206" y2="9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255" y="4446401"/>
            <a:ext cx="2293144" cy="17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EA613A2-6239-48F3-AC79-A8E4152318CE}"/>
              </a:ext>
            </a:extLst>
          </p:cNvPr>
          <p:cNvSpPr/>
          <p:nvPr/>
        </p:nvSpPr>
        <p:spPr>
          <a:xfrm>
            <a:off x="4062842" y="4981944"/>
            <a:ext cx="870459" cy="5957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12960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046FE-428C-478A-84ED-05F8DC5A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inserção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2C747-6119-4D31-8C40-8FD8F966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544365"/>
            <a:ext cx="7629850" cy="2656286"/>
          </a:xfrm>
        </p:spPr>
        <p:txBody>
          <a:bodyPr/>
          <a:lstStyle/>
          <a:p>
            <a:r>
              <a:rPr lang="pt-BR" dirty="0"/>
              <a:t>Caso Particular: - Inserção de elemento repetido.</a:t>
            </a:r>
            <a:br>
              <a:rPr lang="pt-BR" dirty="0"/>
            </a:br>
            <a:r>
              <a:rPr lang="pt-BR" dirty="0"/>
              <a:t>Quando o elemento for igual a uma raiz escolhe-se um dos lados para inseri-lo</a:t>
            </a:r>
          </a:p>
          <a:p>
            <a:pPr marL="0" indent="0">
              <a:buNone/>
            </a:pPr>
            <a:r>
              <a:rPr lang="pt-BR" dirty="0"/>
              <a:t>EX: Inserindo o Elemento 8</a:t>
            </a:r>
          </a:p>
        </p:txBody>
      </p:sp>
      <p:pic>
        <p:nvPicPr>
          <p:cNvPr id="6" name="Picture 4" descr="http://ninjacode.com.br/wp-content/uploads/2015/07/BinaryTree_0.png">
            <a:extLst>
              <a:ext uri="{FF2B5EF4-FFF2-40B4-BE49-F238E27FC236}">
                <a16:creationId xmlns:a16="http://schemas.microsoft.com/office/drawing/2014/main" id="{6B6C8466-89AE-4DC8-A9FD-137D3A0D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6" b="95618" l="6231" r="92835">
                        <a14:foregroundMark x1="31464" y1="29880" x2="23364" y2="27888"/>
                        <a14:foregroundMark x1="25234" y1="37052" x2="25234" y2="37052"/>
                        <a14:foregroundMark x1="46729" y1="15139" x2="46729" y2="15139"/>
                        <a14:foregroundMark x1="52960" y1="15936" x2="52960" y2="15936"/>
                        <a14:foregroundMark x1="70717" y1="29482" x2="69159" y2="36255"/>
                        <a14:foregroundMark x1="75078" y1="40239" x2="75078" y2="40239"/>
                        <a14:foregroundMark x1="71963" y1="38247" x2="71963" y2="38247"/>
                        <a14:foregroundMark x1="75389" y1="33068" x2="75389" y2="33068"/>
                        <a14:foregroundMark x1="88162" y1="60159" x2="88162" y2="60159"/>
                        <a14:foregroundMark x1="86293" y1="68924" x2="86293" y2="68924"/>
                        <a14:foregroundMark x1="92835" y1="66932" x2="92835" y2="66932"/>
                        <a14:foregroundMark x1="91277" y1="58566" x2="88162" y2="69323"/>
                        <a14:foregroundMark x1="72897" y1="85657" x2="72897" y2="85657"/>
                        <a14:foregroundMark x1="76324" y1="95618" x2="69782" y2="88446"/>
                        <a14:foregroundMark x1="57944" y1="93227" x2="50779" y2="88446"/>
                        <a14:foregroundMark x1="31776" y1="91235" x2="24922" y2="89243"/>
                        <a14:foregroundMark x1="46417" y1="67331" x2="38629" y2="61355"/>
                        <a14:foregroundMark x1="6542" y1="62550" x2="15888" y2="63745"/>
                        <a14:foregroundMark x1="47975" y1="5976" x2="50467" y2="15538"/>
                        <a14:backgroundMark x1="54206" y1="90040" x2="54206" y2="9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09" y="4446401"/>
            <a:ext cx="2293144" cy="17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EA613A2-6239-48F3-AC79-A8E4152318CE}"/>
              </a:ext>
            </a:extLst>
          </p:cNvPr>
          <p:cNvSpPr/>
          <p:nvPr/>
        </p:nvSpPr>
        <p:spPr>
          <a:xfrm>
            <a:off x="3988951" y="4940380"/>
            <a:ext cx="870459" cy="5957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/>
          </a:p>
        </p:txBody>
      </p:sp>
      <p:pic>
        <p:nvPicPr>
          <p:cNvPr id="8" name="Picture 4" descr="http://ninjacode.com.br/wp-content/uploads/2015/07/BinaryTree_0.png">
            <a:extLst>
              <a:ext uri="{FF2B5EF4-FFF2-40B4-BE49-F238E27FC236}">
                <a16:creationId xmlns:a16="http://schemas.microsoft.com/office/drawing/2014/main" id="{207FEAA3-51AE-4291-AFF2-C7BBCE43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6" b="95618" l="6231" r="92835">
                        <a14:foregroundMark x1="31464" y1="29880" x2="23364" y2="27888"/>
                        <a14:foregroundMark x1="25234" y1="37052" x2="25234" y2="37052"/>
                        <a14:foregroundMark x1="46729" y1="15139" x2="46729" y2="15139"/>
                        <a14:foregroundMark x1="52960" y1="15936" x2="52960" y2="15936"/>
                        <a14:foregroundMark x1="70717" y1="29482" x2="69159" y2="36255"/>
                        <a14:foregroundMark x1="75078" y1="40239" x2="75078" y2="40239"/>
                        <a14:foregroundMark x1="71963" y1="38247" x2="71963" y2="38247"/>
                        <a14:foregroundMark x1="75389" y1="33068" x2="75389" y2="33068"/>
                        <a14:foregroundMark x1="88162" y1="60159" x2="88162" y2="60159"/>
                        <a14:foregroundMark x1="86293" y1="68924" x2="86293" y2="68924"/>
                        <a14:foregroundMark x1="92835" y1="66932" x2="92835" y2="66932"/>
                        <a14:foregroundMark x1="91277" y1="58566" x2="88162" y2="69323"/>
                        <a14:foregroundMark x1="72897" y1="85657" x2="72897" y2="85657"/>
                        <a14:foregroundMark x1="76324" y1="95618" x2="69782" y2="88446"/>
                        <a14:foregroundMark x1="57944" y1="93227" x2="50779" y2="88446"/>
                        <a14:foregroundMark x1="31776" y1="91235" x2="24922" y2="89243"/>
                        <a14:foregroundMark x1="46417" y1="67331" x2="38629" y2="61355"/>
                        <a14:foregroundMark x1="6542" y1="62550" x2="15888" y2="63745"/>
                        <a14:foregroundMark x1="47975" y1="5976" x2="50467" y2="15538"/>
                        <a14:backgroundMark x1="54206" y1="90040" x2="54206" y2="9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19" y="4471848"/>
            <a:ext cx="2293144" cy="17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ninjacode.com.br/wp-content/uploads/2015/07/BinaryTree_0.png">
            <a:extLst>
              <a:ext uri="{FF2B5EF4-FFF2-40B4-BE49-F238E27FC236}">
                <a16:creationId xmlns:a16="http://schemas.microsoft.com/office/drawing/2014/main" id="{321A86D3-60AD-42E0-A5ED-F0CDC72E8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6" b="95618" l="6231" r="92835">
                        <a14:foregroundMark x1="31464" y1="29880" x2="23364" y2="27888"/>
                        <a14:foregroundMark x1="25234" y1="37052" x2="25234" y2="37052"/>
                        <a14:foregroundMark x1="46729" y1="15139" x2="46729" y2="15139"/>
                        <a14:foregroundMark x1="52960" y1="15936" x2="52960" y2="15936"/>
                        <a14:foregroundMark x1="70717" y1="29482" x2="69159" y2="36255"/>
                        <a14:foregroundMark x1="75078" y1="40239" x2="75078" y2="40239"/>
                        <a14:foregroundMark x1="71963" y1="38247" x2="71963" y2="38247"/>
                        <a14:foregroundMark x1="75389" y1="33068" x2="75389" y2="33068"/>
                        <a14:foregroundMark x1="88162" y1="60159" x2="88162" y2="60159"/>
                        <a14:foregroundMark x1="86293" y1="68924" x2="86293" y2="68924"/>
                        <a14:foregroundMark x1="92835" y1="66932" x2="92835" y2="66932"/>
                        <a14:foregroundMark x1="91277" y1="58566" x2="88162" y2="69323"/>
                        <a14:foregroundMark x1="72897" y1="85657" x2="72897" y2="85657"/>
                        <a14:foregroundMark x1="76324" y1="95618" x2="69782" y2="88446"/>
                        <a14:foregroundMark x1="57944" y1="93227" x2="50779" y2="88446"/>
                        <a14:foregroundMark x1="31776" y1="91235" x2="24922" y2="89243"/>
                        <a14:foregroundMark x1="46417" y1="67331" x2="38629" y2="61355"/>
                        <a14:foregroundMark x1="6542" y1="62550" x2="15888" y2="63745"/>
                        <a14:foregroundMark x1="47975" y1="5976" x2="50467" y2="15538"/>
                        <a14:backgroundMark x1="54206" y1="90040" x2="54206" y2="90040"/>
                        <a14:backgroundMark x1="54517" y1="17928" x2="55763" y2="15538"/>
                        <a14:backgroundMark x1="43925" y1="17530" x2="42679" y2="15139"/>
                        <a14:backgroundMark x1="32087" y1="4382" x2="32087" y2="4382"/>
                        <a14:backgroundMark x1="56386" y1="17928" x2="55140" y2="16733"/>
                        <a14:backgroundMark x1="43614" y1="16335" x2="43925" y2="15936"/>
                        <a14:backgroundMark x1="44548" y1="18327" x2="43302" y2="1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954" t="2041" r="43453" b="80574"/>
          <a:stretch/>
        </p:blipFill>
        <p:spPr bwMode="auto">
          <a:xfrm>
            <a:off x="6324691" y="5317385"/>
            <a:ext cx="311727" cy="31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ninjacode.com.br/wp-content/uploads/2015/07/BinaryTree_0.png">
            <a:extLst>
              <a:ext uri="{FF2B5EF4-FFF2-40B4-BE49-F238E27FC236}">
                <a16:creationId xmlns:a16="http://schemas.microsoft.com/office/drawing/2014/main" id="{611CBD6B-5D1F-45DE-AB9B-42DFD51F1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6" b="95618" l="6231" r="92835">
                        <a14:foregroundMark x1="31464" y1="29880" x2="23364" y2="27888"/>
                        <a14:foregroundMark x1="25234" y1="37052" x2="25234" y2="37052"/>
                        <a14:foregroundMark x1="46729" y1="15139" x2="46729" y2="15139"/>
                        <a14:foregroundMark x1="52960" y1="15936" x2="52960" y2="15936"/>
                        <a14:foregroundMark x1="70717" y1="29482" x2="69159" y2="36255"/>
                        <a14:foregroundMark x1="75078" y1="40239" x2="75078" y2="40239"/>
                        <a14:foregroundMark x1="71963" y1="38247" x2="71963" y2="38247"/>
                        <a14:foregroundMark x1="75389" y1="33068" x2="75389" y2="33068"/>
                        <a14:foregroundMark x1="88162" y1="60159" x2="88162" y2="60159"/>
                        <a14:foregroundMark x1="86293" y1="68924" x2="86293" y2="68924"/>
                        <a14:foregroundMark x1="92835" y1="66932" x2="92835" y2="66932"/>
                        <a14:foregroundMark x1="91277" y1="58566" x2="88162" y2="69323"/>
                        <a14:foregroundMark x1="72897" y1="85657" x2="72897" y2="85657"/>
                        <a14:foregroundMark x1="76324" y1="95618" x2="69782" y2="88446"/>
                        <a14:foregroundMark x1="57944" y1="93227" x2="50779" y2="88446"/>
                        <a14:foregroundMark x1="31776" y1="91235" x2="24922" y2="89243"/>
                        <a14:foregroundMark x1="46417" y1="67331" x2="38629" y2="61355"/>
                        <a14:foregroundMark x1="6542" y1="62550" x2="15888" y2="63745"/>
                        <a14:foregroundMark x1="47975" y1="5976" x2="50467" y2="15538"/>
                        <a14:backgroundMark x1="54206" y1="90040" x2="54206" y2="9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39346" r="77006" b="43269"/>
          <a:stretch/>
        </p:blipFill>
        <p:spPr bwMode="auto">
          <a:xfrm>
            <a:off x="6539391" y="5047222"/>
            <a:ext cx="206618" cy="31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0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72A77-4808-4246-96B7-4A2C8019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20AA0-630D-4CB7-803B-54FAAFF3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particular 1: Remoção de uma raiz que é folha (ultimo nível da Arvore)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Remoção do elemento 7</a:t>
            </a:r>
          </a:p>
        </p:txBody>
      </p:sp>
      <p:pic>
        <p:nvPicPr>
          <p:cNvPr id="6" name="Picture 4" descr="http://ninjacode.com.br/wp-content/uploads/2015/07/BinaryTree_0.png">
            <a:extLst>
              <a:ext uri="{FF2B5EF4-FFF2-40B4-BE49-F238E27FC236}">
                <a16:creationId xmlns:a16="http://schemas.microsoft.com/office/drawing/2014/main" id="{4ECEED2D-610D-4503-90F4-73716491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6" b="95618" l="6231" r="92835">
                        <a14:foregroundMark x1="31464" y1="29880" x2="23364" y2="27888"/>
                        <a14:foregroundMark x1="25234" y1="37052" x2="25234" y2="37052"/>
                        <a14:foregroundMark x1="46729" y1="15139" x2="46729" y2="15139"/>
                        <a14:foregroundMark x1="52960" y1="15936" x2="52960" y2="15936"/>
                        <a14:foregroundMark x1="70717" y1="29482" x2="69159" y2="36255"/>
                        <a14:foregroundMark x1="75078" y1="40239" x2="75078" y2="40239"/>
                        <a14:foregroundMark x1="71963" y1="38247" x2="71963" y2="38247"/>
                        <a14:foregroundMark x1="75389" y1="33068" x2="75389" y2="33068"/>
                        <a14:foregroundMark x1="88162" y1="60159" x2="88162" y2="60159"/>
                        <a14:foregroundMark x1="86293" y1="68924" x2="86293" y2="68924"/>
                        <a14:foregroundMark x1="92835" y1="66932" x2="92835" y2="66932"/>
                        <a14:foregroundMark x1="91277" y1="58566" x2="88162" y2="69323"/>
                        <a14:foregroundMark x1="72897" y1="85657" x2="72897" y2="85657"/>
                        <a14:foregroundMark x1="76324" y1="95618" x2="69782" y2="88446"/>
                        <a14:foregroundMark x1="31776" y1="91235" x2="24922" y2="89243"/>
                        <a14:foregroundMark x1="46417" y1="67331" x2="38629" y2="61355"/>
                        <a14:foregroundMark x1="6542" y1="62550" x2="15888" y2="63745"/>
                        <a14:foregroundMark x1="47975" y1="5976" x2="50467" y2="15538"/>
                        <a14:backgroundMark x1="50156" y1="80478" x2="47040" y2="74104"/>
                        <a14:backgroundMark x1="45794" y1="71713" x2="47040" y2="72908"/>
                        <a14:backgroundMark x1="44548" y1="71315" x2="47975" y2="68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70" y="4501818"/>
            <a:ext cx="2293144" cy="17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ninjacode.com.br/wp-content/uploads/2015/07/BinaryTree_0.png">
            <a:extLst>
              <a:ext uri="{FF2B5EF4-FFF2-40B4-BE49-F238E27FC236}">
                <a16:creationId xmlns:a16="http://schemas.microsoft.com/office/drawing/2014/main" id="{C03B4BFF-13D4-499A-9113-322FB484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6" b="95618" l="6231" r="92835">
                        <a14:foregroundMark x1="31464" y1="29880" x2="23364" y2="27888"/>
                        <a14:foregroundMark x1="25234" y1="37052" x2="25234" y2="37052"/>
                        <a14:foregroundMark x1="46729" y1="15139" x2="46729" y2="15139"/>
                        <a14:foregroundMark x1="52960" y1="15936" x2="52960" y2="15936"/>
                        <a14:foregroundMark x1="70717" y1="29482" x2="69159" y2="36255"/>
                        <a14:foregroundMark x1="75078" y1="40239" x2="75078" y2="40239"/>
                        <a14:foregroundMark x1="71963" y1="38247" x2="71963" y2="38247"/>
                        <a14:foregroundMark x1="75389" y1="33068" x2="75389" y2="33068"/>
                        <a14:foregroundMark x1="88162" y1="60159" x2="88162" y2="60159"/>
                        <a14:foregroundMark x1="86293" y1="68924" x2="86293" y2="68924"/>
                        <a14:foregroundMark x1="92835" y1="66932" x2="92835" y2="66932"/>
                        <a14:foregroundMark x1="91277" y1="58566" x2="88162" y2="69323"/>
                        <a14:foregroundMark x1="72897" y1="85657" x2="72897" y2="85657"/>
                        <a14:foregroundMark x1="76324" y1="95618" x2="69782" y2="88446"/>
                        <a14:foregroundMark x1="57944" y1="93227" x2="50779" y2="88446"/>
                        <a14:foregroundMark x1="31776" y1="91235" x2="24922" y2="89243"/>
                        <a14:foregroundMark x1="46417" y1="67331" x2="38629" y2="61355"/>
                        <a14:foregroundMark x1="6542" y1="62550" x2="15888" y2="63745"/>
                        <a14:foregroundMark x1="47975" y1="5976" x2="50467" y2="15538"/>
                        <a14:backgroundMark x1="54206" y1="90040" x2="54206" y2="9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19" y="4501818"/>
            <a:ext cx="2293144" cy="17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AAF7BE75-E3C4-47A6-8FEB-D55DF596EA06}"/>
              </a:ext>
            </a:extLst>
          </p:cNvPr>
          <p:cNvSpPr/>
          <p:nvPr/>
        </p:nvSpPr>
        <p:spPr>
          <a:xfrm>
            <a:off x="4072078" y="5245178"/>
            <a:ext cx="870459" cy="5957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91248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72A77-4808-4246-96B7-4A2C8019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20AA0-630D-4CB7-803B-54FAAFF3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particular 2: Remoção de uma raiz com um único filho, neste caso o filho passa a ser a raiz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Remoção do elemento 14</a:t>
            </a:r>
          </a:p>
        </p:txBody>
      </p:sp>
      <p:pic>
        <p:nvPicPr>
          <p:cNvPr id="7" name="Picture 4" descr="http://ninjacode.com.br/wp-content/uploads/2015/07/BinaryTree_0.png">
            <a:extLst>
              <a:ext uri="{FF2B5EF4-FFF2-40B4-BE49-F238E27FC236}">
                <a16:creationId xmlns:a16="http://schemas.microsoft.com/office/drawing/2014/main" id="{C03B4BFF-13D4-499A-9113-322FB484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6" b="95618" l="6231" r="92835">
                        <a14:foregroundMark x1="31464" y1="29880" x2="23364" y2="27888"/>
                        <a14:foregroundMark x1="25234" y1="37052" x2="25234" y2="37052"/>
                        <a14:foregroundMark x1="46729" y1="15139" x2="46729" y2="15139"/>
                        <a14:foregroundMark x1="52960" y1="15936" x2="52960" y2="15936"/>
                        <a14:foregroundMark x1="70717" y1="29482" x2="69159" y2="36255"/>
                        <a14:foregroundMark x1="75078" y1="40239" x2="75078" y2="40239"/>
                        <a14:foregroundMark x1="71963" y1="38247" x2="71963" y2="38247"/>
                        <a14:foregroundMark x1="75389" y1="33068" x2="75389" y2="33068"/>
                        <a14:foregroundMark x1="88162" y1="60159" x2="88162" y2="60159"/>
                        <a14:foregroundMark x1="86293" y1="68924" x2="86293" y2="68924"/>
                        <a14:foregroundMark x1="92835" y1="66932" x2="92835" y2="66932"/>
                        <a14:foregroundMark x1="91277" y1="58566" x2="88162" y2="69323"/>
                        <a14:foregroundMark x1="72897" y1="85657" x2="72897" y2="85657"/>
                        <a14:foregroundMark x1="76324" y1="95618" x2="69782" y2="88446"/>
                        <a14:foregroundMark x1="57944" y1="93227" x2="50779" y2="88446"/>
                        <a14:foregroundMark x1="31776" y1="91235" x2="24922" y2="89243"/>
                        <a14:foregroundMark x1="46417" y1="67331" x2="38629" y2="61355"/>
                        <a14:foregroundMark x1="6542" y1="62550" x2="15888" y2="63745"/>
                        <a14:foregroundMark x1="47975" y1="5976" x2="50467" y2="15538"/>
                        <a14:backgroundMark x1="54206" y1="90040" x2="54206" y2="9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29" y="4446401"/>
            <a:ext cx="2293144" cy="17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AAF7BE75-E3C4-47A6-8FEB-D55DF596EA06}"/>
              </a:ext>
            </a:extLst>
          </p:cNvPr>
          <p:cNvSpPr/>
          <p:nvPr/>
        </p:nvSpPr>
        <p:spPr>
          <a:xfrm>
            <a:off x="3998188" y="5189761"/>
            <a:ext cx="870459" cy="5957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77C17D6-4CDC-475E-9693-2168540F25BB}"/>
              </a:ext>
            </a:extLst>
          </p:cNvPr>
          <p:cNvGrpSpPr/>
          <p:nvPr/>
        </p:nvGrpSpPr>
        <p:grpSpPr>
          <a:xfrm>
            <a:off x="5224861" y="4446401"/>
            <a:ext cx="2158851" cy="1793081"/>
            <a:chOff x="7052687" y="3848705"/>
            <a:chExt cx="2878468" cy="2390775"/>
          </a:xfrm>
        </p:grpSpPr>
        <p:pic>
          <p:nvPicPr>
            <p:cNvPr id="9" name="Picture 4" descr="http://ninjacode.com.br/wp-content/uploads/2015/07/BinaryTree_0.png">
              <a:extLst>
                <a:ext uri="{FF2B5EF4-FFF2-40B4-BE49-F238E27FC236}">
                  <a16:creationId xmlns:a16="http://schemas.microsoft.com/office/drawing/2014/main" id="{53715BD8-198F-456D-B040-F6038316D7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76" b="95618" l="6231" r="92835">
                          <a14:foregroundMark x1="31464" y1="29880" x2="23364" y2="27888"/>
                          <a14:foregroundMark x1="25234" y1="37052" x2="25234" y2="37052"/>
                          <a14:foregroundMark x1="46729" y1="15139" x2="46729" y2="15139"/>
                          <a14:foregroundMark x1="52960" y1="15936" x2="52960" y2="15936"/>
                          <a14:foregroundMark x1="70717" y1="29482" x2="69159" y2="36255"/>
                          <a14:foregroundMark x1="75078" y1="40239" x2="75078" y2="40239"/>
                          <a14:foregroundMark x1="71963" y1="38247" x2="71963" y2="38247"/>
                          <a14:foregroundMark x1="75389" y1="33068" x2="75389" y2="33068"/>
                          <a14:foregroundMark x1="88162" y1="60159" x2="88162" y2="60159"/>
                          <a14:foregroundMark x1="86293" y1="68924" x2="86293" y2="68924"/>
                          <a14:foregroundMark x1="92835" y1="66932" x2="92835" y2="66932"/>
                          <a14:foregroundMark x1="91277" y1="58566" x2="88162" y2="69323"/>
                          <a14:foregroundMark x1="72897" y1="85657" x2="72897" y2="85657"/>
                          <a14:foregroundMark x1="76324" y1="95618" x2="69782" y2="88446"/>
                          <a14:foregroundMark x1="31776" y1="91235" x2="24922" y2="89243"/>
                          <a14:foregroundMark x1="46417" y1="67331" x2="38629" y2="61355"/>
                          <a14:foregroundMark x1="6542" y1="62550" x2="15888" y2="63745"/>
                          <a14:foregroundMark x1="47975" y1="5976" x2="50467" y2="15538"/>
                          <a14:backgroundMark x1="50156" y1="80478" x2="47040" y2="74104"/>
                          <a14:backgroundMark x1="45794" y1="71713" x2="47040" y2="72908"/>
                          <a14:backgroundMark x1="44548" y1="71315" x2="47975" y2="689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13929" b="42826"/>
            <a:stretch/>
          </p:blipFill>
          <p:spPr bwMode="auto">
            <a:xfrm>
              <a:off x="7052687" y="3848705"/>
              <a:ext cx="2631641" cy="1366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ninjacode.com.br/wp-content/uploads/2015/07/BinaryTree_0.png">
              <a:extLst>
                <a:ext uri="{FF2B5EF4-FFF2-40B4-BE49-F238E27FC236}">
                  <a16:creationId xmlns:a16="http://schemas.microsoft.com/office/drawing/2014/main" id="{4F2A780F-4FAA-4D97-A5D0-BBC94811BE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76" b="95618" l="6231" r="92835">
                          <a14:foregroundMark x1="31464" y1="29880" x2="23364" y2="27888"/>
                          <a14:foregroundMark x1="25234" y1="37052" x2="25234" y2="37052"/>
                          <a14:foregroundMark x1="46729" y1="15139" x2="46729" y2="15139"/>
                          <a14:foregroundMark x1="52960" y1="15936" x2="52960" y2="15936"/>
                          <a14:foregroundMark x1="70717" y1="29482" x2="69159" y2="36255"/>
                          <a14:foregroundMark x1="75078" y1="40239" x2="75078" y2="40239"/>
                          <a14:foregroundMark x1="71963" y1="38247" x2="71963" y2="38247"/>
                          <a14:foregroundMark x1="75389" y1="33068" x2="75389" y2="33068"/>
                          <a14:foregroundMark x1="88162" y1="60159" x2="88162" y2="60159"/>
                          <a14:foregroundMark x1="86293" y1="68924" x2="86293" y2="68924"/>
                          <a14:foregroundMark x1="92835" y1="66932" x2="92835" y2="66932"/>
                          <a14:foregroundMark x1="91277" y1="58566" x2="88162" y2="69323"/>
                          <a14:foregroundMark x1="72897" y1="85657" x2="72897" y2="85657"/>
                          <a14:foregroundMark x1="76324" y1="95618" x2="69782" y2="88446"/>
                          <a14:foregroundMark x1="31776" y1="91235" x2="24922" y2="89243"/>
                          <a14:foregroundMark x1="46417" y1="67331" x2="38629" y2="61355"/>
                          <a14:foregroundMark x1="6542" y1="62550" x2="15888" y2="63745"/>
                          <a14:foregroundMark x1="47975" y1="5976" x2="50467" y2="15538"/>
                          <a14:backgroundMark x1="50156" y1="80478" x2="47040" y2="74104"/>
                          <a14:backgroundMark x1="45794" y1="71713" x2="47040" y2="72908"/>
                          <a14:backgroundMark x1="44548" y1="71315" x2="47975" y2="689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9"/>
            <a:stretch/>
          </p:blipFill>
          <p:spPr bwMode="auto">
            <a:xfrm>
              <a:off x="7052689" y="3848705"/>
              <a:ext cx="1523276" cy="239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://ninjacode.com.br/wp-content/uploads/2015/07/BinaryTree_0.png">
              <a:extLst>
                <a:ext uri="{FF2B5EF4-FFF2-40B4-BE49-F238E27FC236}">
                  <a16:creationId xmlns:a16="http://schemas.microsoft.com/office/drawing/2014/main" id="{CEDB8257-83AF-481B-A347-409A94766A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76" b="95618" l="6231" r="92835">
                          <a14:foregroundMark x1="31464" y1="29880" x2="23364" y2="27888"/>
                          <a14:foregroundMark x1="25234" y1="37052" x2="25234" y2="37052"/>
                          <a14:foregroundMark x1="46729" y1="15139" x2="46729" y2="15139"/>
                          <a14:foregroundMark x1="52960" y1="15936" x2="52960" y2="15936"/>
                          <a14:foregroundMark x1="70717" y1="29482" x2="69159" y2="36255"/>
                          <a14:foregroundMark x1="75078" y1="40239" x2="75078" y2="40239"/>
                          <a14:foregroundMark x1="71963" y1="38247" x2="71963" y2="38247"/>
                          <a14:foregroundMark x1="75389" y1="33068" x2="75389" y2="33068"/>
                          <a14:foregroundMark x1="88162" y1="60159" x2="88162" y2="60159"/>
                          <a14:foregroundMark x1="86293" y1="68924" x2="86293" y2="68924"/>
                          <a14:foregroundMark x1="92835" y1="66932" x2="92835" y2="66932"/>
                          <a14:foregroundMark x1="91277" y1="58566" x2="88162" y2="69323"/>
                          <a14:foregroundMark x1="72897" y1="85657" x2="72897" y2="85657"/>
                          <a14:foregroundMark x1="76324" y1="95618" x2="69782" y2="88446"/>
                          <a14:foregroundMark x1="31776" y1="91235" x2="24922" y2="89243"/>
                          <a14:foregroundMark x1="46417" y1="67331" x2="38629" y2="61355"/>
                          <a14:foregroundMark x1="6542" y1="62550" x2="15888" y2="63745"/>
                          <a14:foregroundMark x1="47975" y1="5976" x2="50467" y2="15538"/>
                          <a14:backgroundMark x1="50156" y1="80478" x2="47040" y2="74104"/>
                          <a14:backgroundMark x1="45794" y1="71713" x2="47040" y2="72908"/>
                          <a14:backgroundMark x1="44548" y1="71315" x2="47975" y2="689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57" t="82061" r="20314" b="992"/>
            <a:stretch/>
          </p:blipFill>
          <p:spPr bwMode="auto">
            <a:xfrm>
              <a:off x="9514467" y="5161594"/>
              <a:ext cx="416688" cy="40517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867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72A77-4808-4246-96B7-4A2C8019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20AA0-630D-4CB7-803B-54FAAFF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r>
              <a:rPr lang="pt-BR" dirty="0"/>
              <a:t>Caso particular 3a: Remoção de uma raiz com dois filhos, neste caso devemos substituir o elemento retirado com seu subsequente (menor a direita)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Remoção do elemento 8</a:t>
            </a:r>
          </a:p>
        </p:txBody>
      </p:sp>
      <p:pic>
        <p:nvPicPr>
          <p:cNvPr id="7" name="Picture 4" descr="http://ninjacode.com.br/wp-content/uploads/2015/07/BinaryTree_0.png">
            <a:extLst>
              <a:ext uri="{FF2B5EF4-FFF2-40B4-BE49-F238E27FC236}">
                <a16:creationId xmlns:a16="http://schemas.microsoft.com/office/drawing/2014/main" id="{C03B4BFF-13D4-499A-9113-322FB484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6" b="95618" l="6231" r="92835">
                        <a14:foregroundMark x1="31464" y1="29880" x2="23364" y2="27888"/>
                        <a14:foregroundMark x1="25234" y1="37052" x2="25234" y2="37052"/>
                        <a14:foregroundMark x1="46729" y1="15139" x2="46729" y2="15139"/>
                        <a14:foregroundMark x1="52960" y1="15936" x2="52960" y2="15936"/>
                        <a14:foregroundMark x1="70717" y1="29482" x2="69159" y2="36255"/>
                        <a14:foregroundMark x1="75078" y1="40239" x2="75078" y2="40239"/>
                        <a14:foregroundMark x1="71963" y1="38247" x2="71963" y2="38247"/>
                        <a14:foregroundMark x1="75389" y1="33068" x2="75389" y2="33068"/>
                        <a14:foregroundMark x1="88162" y1="60159" x2="88162" y2="60159"/>
                        <a14:foregroundMark x1="86293" y1="68924" x2="86293" y2="68924"/>
                        <a14:foregroundMark x1="92835" y1="66932" x2="92835" y2="66932"/>
                        <a14:foregroundMark x1="91277" y1="58566" x2="88162" y2="69323"/>
                        <a14:foregroundMark x1="72897" y1="85657" x2="72897" y2="85657"/>
                        <a14:foregroundMark x1="76324" y1="95618" x2="69782" y2="88446"/>
                        <a14:foregroundMark x1="57944" y1="93227" x2="50779" y2="88446"/>
                        <a14:foregroundMark x1="31776" y1="91235" x2="24922" y2="89243"/>
                        <a14:foregroundMark x1="46417" y1="67331" x2="38629" y2="61355"/>
                        <a14:foregroundMark x1="6542" y1="62550" x2="15888" y2="63745"/>
                        <a14:foregroundMark x1="47975" y1="5976" x2="50467" y2="15538"/>
                        <a14:backgroundMark x1="54206" y1="90040" x2="54206" y2="9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92" y="4444346"/>
            <a:ext cx="2293144" cy="17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AAF7BE75-E3C4-47A6-8FEB-D55DF596EA06}"/>
              </a:ext>
            </a:extLst>
          </p:cNvPr>
          <p:cNvSpPr/>
          <p:nvPr/>
        </p:nvSpPr>
        <p:spPr>
          <a:xfrm>
            <a:off x="4090551" y="5187706"/>
            <a:ext cx="870459" cy="5957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482F482-5C9D-46A8-8F12-F3B3860B21A8}"/>
              </a:ext>
            </a:extLst>
          </p:cNvPr>
          <p:cNvGrpSpPr/>
          <p:nvPr/>
        </p:nvGrpSpPr>
        <p:grpSpPr>
          <a:xfrm>
            <a:off x="5180557" y="4444346"/>
            <a:ext cx="2293143" cy="1795136"/>
            <a:chOff x="6694973" y="3657768"/>
            <a:chExt cx="3057524" cy="2393514"/>
          </a:xfrm>
        </p:grpSpPr>
        <p:pic>
          <p:nvPicPr>
            <p:cNvPr id="14" name="Picture 4" descr="http://ninjacode.com.br/wp-content/uploads/2015/07/BinaryTree_0.png">
              <a:extLst>
                <a:ext uri="{FF2B5EF4-FFF2-40B4-BE49-F238E27FC236}">
                  <a16:creationId xmlns:a16="http://schemas.microsoft.com/office/drawing/2014/main" id="{8E9C02F1-8D2A-45F3-83A2-F84C9DC43A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76" b="95618" l="6231" r="92835">
                          <a14:foregroundMark x1="31464" y1="29880" x2="23364" y2="27888"/>
                          <a14:foregroundMark x1="25234" y1="37052" x2="25234" y2="37052"/>
                          <a14:foregroundMark x1="46729" y1="15139" x2="46729" y2="15139"/>
                          <a14:foregroundMark x1="52960" y1="15936" x2="52960" y2="15936"/>
                          <a14:foregroundMark x1="70717" y1="29482" x2="69159" y2="36255"/>
                          <a14:foregroundMark x1="75078" y1="40239" x2="75078" y2="40239"/>
                          <a14:foregroundMark x1="71963" y1="38247" x2="71963" y2="38247"/>
                          <a14:foregroundMark x1="75389" y1="33068" x2="75389" y2="33068"/>
                          <a14:foregroundMark x1="88162" y1="60159" x2="88162" y2="60159"/>
                          <a14:foregroundMark x1="86293" y1="68924" x2="86293" y2="68924"/>
                          <a14:foregroundMark x1="92835" y1="66932" x2="92835" y2="66932"/>
                          <a14:foregroundMark x1="91277" y1="58566" x2="88162" y2="69323"/>
                          <a14:foregroundMark x1="72897" y1="85657" x2="72897" y2="85657"/>
                          <a14:foregroundMark x1="76324" y1="95618" x2="69782" y2="88446"/>
                          <a14:foregroundMark x1="57944" y1="93227" x2="50779" y2="88446"/>
                          <a14:foregroundMark x1="31776" y1="91235" x2="24922" y2="89243"/>
                          <a14:foregroundMark x1="46417" y1="67331" x2="38629" y2="61355"/>
                          <a14:foregroundMark x1="6542" y1="62550" x2="15888" y2="63745"/>
                          <a14:foregroundMark x1="47975" y1="5976" x2="50467" y2="15538"/>
                          <a14:backgroundMark x1="54206" y1="90040" x2="54206" y2="900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249"/>
            <a:stretch/>
          </p:blipFill>
          <p:spPr bwMode="auto">
            <a:xfrm>
              <a:off x="6694973" y="3657768"/>
              <a:ext cx="3057524" cy="1571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ninjacode.com.br/wp-content/uploads/2015/07/BinaryTree_0.png">
              <a:extLst>
                <a:ext uri="{FF2B5EF4-FFF2-40B4-BE49-F238E27FC236}">
                  <a16:creationId xmlns:a16="http://schemas.microsoft.com/office/drawing/2014/main" id="{94D056E0-FB11-4366-9C8E-6EC0ECA65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76" b="95618" l="6231" r="92835">
                          <a14:foregroundMark x1="31464" y1="29880" x2="23364" y2="27888"/>
                          <a14:foregroundMark x1="25234" y1="37052" x2="25234" y2="37052"/>
                          <a14:foregroundMark x1="46729" y1="15139" x2="46729" y2="15139"/>
                          <a14:foregroundMark x1="52960" y1="15936" x2="52960" y2="15936"/>
                          <a14:foregroundMark x1="70717" y1="29482" x2="69159" y2="36255"/>
                          <a14:foregroundMark x1="75078" y1="40239" x2="75078" y2="40239"/>
                          <a14:foregroundMark x1="71963" y1="38247" x2="71963" y2="38247"/>
                          <a14:foregroundMark x1="75389" y1="33068" x2="75389" y2="33068"/>
                          <a14:foregroundMark x1="88162" y1="60159" x2="88162" y2="60159"/>
                          <a14:foregroundMark x1="86293" y1="68924" x2="86293" y2="68924"/>
                          <a14:foregroundMark x1="92835" y1="66932" x2="92835" y2="66932"/>
                          <a14:foregroundMark x1="91277" y1="58566" x2="88162" y2="69323"/>
                          <a14:foregroundMark x1="72897" y1="85657" x2="72897" y2="85657"/>
                          <a14:foregroundMark x1="76324" y1="95618" x2="69782" y2="88446"/>
                          <a14:foregroundMark x1="57944" y1="93227" x2="50779" y2="88446"/>
                          <a14:foregroundMark x1="31776" y1="91235" x2="24922" y2="89243"/>
                          <a14:foregroundMark x1="46417" y1="67331" x2="38629" y2="61355"/>
                          <a14:foregroundMark x1="6542" y1="62550" x2="15888" y2="63745"/>
                          <a14:foregroundMark x1="47975" y1="5976" x2="50467" y2="15538"/>
                          <a14:backgroundMark x1="54206" y1="90040" x2="54206" y2="900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23759" r="38677" b="-120"/>
            <a:stretch/>
          </p:blipFill>
          <p:spPr bwMode="auto">
            <a:xfrm>
              <a:off x="6698601" y="4227825"/>
              <a:ext cx="1872744" cy="18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ninjacode.com.br/wp-content/uploads/2015/07/BinaryTree_0.png">
              <a:extLst>
                <a:ext uri="{FF2B5EF4-FFF2-40B4-BE49-F238E27FC236}">
                  <a16:creationId xmlns:a16="http://schemas.microsoft.com/office/drawing/2014/main" id="{6FB6B8E6-C717-431F-B84A-A6A6349852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76" b="95618" l="6231" r="92835">
                          <a14:foregroundMark x1="31464" y1="29880" x2="23364" y2="27888"/>
                          <a14:foregroundMark x1="25234" y1="37052" x2="25234" y2="37052"/>
                          <a14:foregroundMark x1="46729" y1="15139" x2="46729" y2="15139"/>
                          <a14:foregroundMark x1="52960" y1="15936" x2="52960" y2="15936"/>
                          <a14:foregroundMark x1="70717" y1="29482" x2="69159" y2="36255"/>
                          <a14:foregroundMark x1="75078" y1="40239" x2="75078" y2="40239"/>
                          <a14:foregroundMark x1="71963" y1="38247" x2="71963" y2="38247"/>
                          <a14:foregroundMark x1="75389" y1="33068" x2="75389" y2="33068"/>
                          <a14:foregroundMark x1="88162" y1="60159" x2="88162" y2="60159"/>
                          <a14:foregroundMark x1="86293" y1="68924" x2="86293" y2="68924"/>
                          <a14:foregroundMark x1="92835" y1="66932" x2="92835" y2="66932"/>
                          <a14:foregroundMark x1="91277" y1="58566" x2="88162" y2="69323"/>
                          <a14:foregroundMark x1="72897" y1="85657" x2="72897" y2="85657"/>
                          <a14:foregroundMark x1="76324" y1="95618" x2="69782" y2="88446"/>
                          <a14:foregroundMark x1="57944" y1="93227" x2="50779" y2="88446"/>
                          <a14:foregroundMark x1="31776" y1="91235" x2="24922" y2="89243"/>
                          <a14:foregroundMark x1="46417" y1="67331" x2="38629" y2="61355"/>
                          <a14:foregroundMark x1="6542" y1="62550" x2="15888" y2="63745"/>
                          <a14:foregroundMark x1="47975" y1="5976" x2="50467" y2="15538"/>
                          <a14:backgroundMark x1="54206" y1="90040" x2="54206" y2="900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92" t="24506" r="20517" b="58481"/>
            <a:stretch/>
          </p:blipFill>
          <p:spPr bwMode="auto">
            <a:xfrm>
              <a:off x="8006018" y="3719479"/>
              <a:ext cx="406400" cy="40677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://ninjacode.com.br/wp-content/uploads/2015/07/BinaryTree_0.png">
              <a:extLst>
                <a:ext uri="{FF2B5EF4-FFF2-40B4-BE49-F238E27FC236}">
                  <a16:creationId xmlns:a16="http://schemas.microsoft.com/office/drawing/2014/main" id="{6AF8D06B-818B-44F9-A5BF-E8F6653F4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76" b="95618" l="6231" r="92835">
                          <a14:foregroundMark x1="31464" y1="29880" x2="23364" y2="27888"/>
                          <a14:foregroundMark x1="25234" y1="37052" x2="25234" y2="37052"/>
                          <a14:foregroundMark x1="46729" y1="15139" x2="46729" y2="15139"/>
                          <a14:foregroundMark x1="52960" y1="15936" x2="52960" y2="15936"/>
                          <a14:foregroundMark x1="70717" y1="29482" x2="69159" y2="36255"/>
                          <a14:foregroundMark x1="75078" y1="40239" x2="75078" y2="40239"/>
                          <a14:foregroundMark x1="71963" y1="38247" x2="71963" y2="38247"/>
                          <a14:foregroundMark x1="75389" y1="33068" x2="75389" y2="33068"/>
                          <a14:foregroundMark x1="88162" y1="60159" x2="88162" y2="60159"/>
                          <a14:foregroundMark x1="86293" y1="68924" x2="86293" y2="68924"/>
                          <a14:foregroundMark x1="92835" y1="66932" x2="92835" y2="66932"/>
                          <a14:foregroundMark x1="91277" y1="58566" x2="88162" y2="69323"/>
                          <a14:foregroundMark x1="72897" y1="85657" x2="72897" y2="85657"/>
                          <a14:foregroundMark x1="76324" y1="95618" x2="69782" y2="88446"/>
                          <a14:foregroundMark x1="57944" y1="93227" x2="50779" y2="88446"/>
                          <a14:foregroundMark x1="31776" y1="91235" x2="24922" y2="89243"/>
                          <a14:foregroundMark x1="46417" y1="67331" x2="38629" y2="61355"/>
                          <a14:foregroundMark x1="6542" y1="62550" x2="15888" y2="63745"/>
                          <a14:foregroundMark x1="47975" y1="5976" x2="50467" y2="15538"/>
                          <a14:backgroundMark x1="54206" y1="90040" x2="54206" y2="900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28" t="54531" r="5334" b="28668"/>
            <a:stretch/>
          </p:blipFill>
          <p:spPr bwMode="auto">
            <a:xfrm>
              <a:off x="8730745" y="4247185"/>
              <a:ext cx="380288" cy="40165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ttp://ninjacode.com.br/wp-content/uploads/2015/07/BinaryTree_0.png">
              <a:extLst>
                <a:ext uri="{FF2B5EF4-FFF2-40B4-BE49-F238E27FC236}">
                  <a16:creationId xmlns:a16="http://schemas.microsoft.com/office/drawing/2014/main" id="{3B9640C4-ADE0-454C-8FCC-12F3F5263E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76" b="95618" l="6231" r="92835">
                          <a14:foregroundMark x1="31464" y1="29880" x2="23364" y2="27888"/>
                          <a14:foregroundMark x1="25234" y1="37052" x2="25234" y2="37052"/>
                          <a14:foregroundMark x1="46729" y1="15139" x2="46729" y2="15139"/>
                          <a14:foregroundMark x1="52960" y1="15936" x2="52960" y2="15936"/>
                          <a14:foregroundMark x1="70717" y1="29482" x2="69159" y2="36255"/>
                          <a14:foregroundMark x1="75078" y1="40239" x2="75078" y2="40239"/>
                          <a14:foregroundMark x1="71963" y1="38247" x2="71963" y2="38247"/>
                          <a14:foregroundMark x1="75389" y1="33068" x2="75389" y2="33068"/>
                          <a14:foregroundMark x1="88162" y1="60159" x2="88162" y2="60159"/>
                          <a14:foregroundMark x1="86293" y1="68924" x2="86293" y2="68924"/>
                          <a14:foregroundMark x1="92835" y1="66932" x2="92835" y2="66932"/>
                          <a14:foregroundMark x1="91277" y1="58566" x2="88162" y2="69323"/>
                          <a14:foregroundMark x1="72897" y1="85657" x2="72897" y2="85657"/>
                          <a14:foregroundMark x1="76324" y1="95618" x2="69782" y2="88446"/>
                          <a14:foregroundMark x1="57944" y1="93227" x2="50779" y2="88446"/>
                          <a14:foregroundMark x1="31776" y1="91235" x2="24922" y2="89243"/>
                          <a14:foregroundMark x1="46417" y1="67331" x2="38629" y2="61355"/>
                          <a14:foregroundMark x1="6542" y1="62550" x2="15888" y2="63745"/>
                          <a14:foregroundMark x1="47975" y1="5976" x2="50467" y2="15538"/>
                          <a14:backgroundMark x1="54206" y1="90040" x2="54206" y2="900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58" t="82258" r="20402" b="551"/>
            <a:stretch/>
          </p:blipFill>
          <p:spPr bwMode="auto">
            <a:xfrm>
              <a:off x="9202175" y="4958827"/>
              <a:ext cx="404802" cy="41096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443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72A77-4808-4246-96B7-4A2C8019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20AA0-630D-4CB7-803B-54FAAFF3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particular 3b: Remoção de uma raiz com dois filhos, neste caso devemos substituir o elemento retirado com seu subsequente (maior a esquerda)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Remoção do elemento 8</a:t>
            </a:r>
          </a:p>
        </p:txBody>
      </p:sp>
      <p:pic>
        <p:nvPicPr>
          <p:cNvPr id="7" name="Picture 4" descr="http://ninjacode.com.br/wp-content/uploads/2015/07/BinaryTree_0.png">
            <a:extLst>
              <a:ext uri="{FF2B5EF4-FFF2-40B4-BE49-F238E27FC236}">
                <a16:creationId xmlns:a16="http://schemas.microsoft.com/office/drawing/2014/main" id="{C03B4BFF-13D4-499A-9113-322FB484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6" b="95618" l="6231" r="92835">
                        <a14:foregroundMark x1="31464" y1="29880" x2="23364" y2="27888"/>
                        <a14:foregroundMark x1="25234" y1="37052" x2="25234" y2="37052"/>
                        <a14:foregroundMark x1="46729" y1="15139" x2="46729" y2="15139"/>
                        <a14:foregroundMark x1="52960" y1="15936" x2="52960" y2="15936"/>
                        <a14:foregroundMark x1="70717" y1="29482" x2="69159" y2="36255"/>
                        <a14:foregroundMark x1="75078" y1="40239" x2="75078" y2="40239"/>
                        <a14:foregroundMark x1="71963" y1="38247" x2="71963" y2="38247"/>
                        <a14:foregroundMark x1="75389" y1="33068" x2="75389" y2="33068"/>
                        <a14:foregroundMark x1="88162" y1="60159" x2="88162" y2="60159"/>
                        <a14:foregroundMark x1="86293" y1="68924" x2="86293" y2="68924"/>
                        <a14:foregroundMark x1="92835" y1="66932" x2="92835" y2="66932"/>
                        <a14:foregroundMark x1="91277" y1="58566" x2="88162" y2="69323"/>
                        <a14:foregroundMark x1="72897" y1="85657" x2="72897" y2="85657"/>
                        <a14:foregroundMark x1="76324" y1="95618" x2="69782" y2="88446"/>
                        <a14:foregroundMark x1="57944" y1="93227" x2="50779" y2="88446"/>
                        <a14:foregroundMark x1="31776" y1="91235" x2="24922" y2="89243"/>
                        <a14:foregroundMark x1="46417" y1="67331" x2="38629" y2="61355"/>
                        <a14:foregroundMark x1="6542" y1="62550" x2="15888" y2="63745"/>
                        <a14:foregroundMark x1="47975" y1="5976" x2="50467" y2="15538"/>
                        <a14:backgroundMark x1="54206" y1="90040" x2="54206" y2="9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83" y="4446401"/>
            <a:ext cx="2293144" cy="17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AAF7BE75-E3C4-47A6-8FEB-D55DF596EA06}"/>
              </a:ext>
            </a:extLst>
          </p:cNvPr>
          <p:cNvSpPr/>
          <p:nvPr/>
        </p:nvSpPr>
        <p:spPr>
          <a:xfrm>
            <a:off x="3961242" y="5189761"/>
            <a:ext cx="870459" cy="5957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D55E581-BF3F-4BE1-8D37-9A967569B1FE}"/>
              </a:ext>
            </a:extLst>
          </p:cNvPr>
          <p:cNvGrpSpPr/>
          <p:nvPr/>
        </p:nvGrpSpPr>
        <p:grpSpPr>
          <a:xfrm>
            <a:off x="5090934" y="4446400"/>
            <a:ext cx="2441002" cy="1793082"/>
            <a:chOff x="7052687" y="3848703"/>
            <a:chExt cx="3254669" cy="2390776"/>
          </a:xfrm>
        </p:grpSpPr>
        <p:pic>
          <p:nvPicPr>
            <p:cNvPr id="21" name="Picture 4" descr="http://ninjacode.com.br/wp-content/uploads/2015/07/BinaryTree_0.png">
              <a:extLst>
                <a:ext uri="{FF2B5EF4-FFF2-40B4-BE49-F238E27FC236}">
                  <a16:creationId xmlns:a16="http://schemas.microsoft.com/office/drawing/2014/main" id="{575740AF-F85B-4FB1-9316-3D329A9A5F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76" b="95618" l="6231" r="92835">
                          <a14:foregroundMark x1="31464" y1="29880" x2="23364" y2="27888"/>
                          <a14:foregroundMark x1="25234" y1="37052" x2="25234" y2="37052"/>
                          <a14:foregroundMark x1="46729" y1="15139" x2="46729" y2="15139"/>
                          <a14:foregroundMark x1="52960" y1="15936" x2="52960" y2="15936"/>
                          <a14:foregroundMark x1="70717" y1="29482" x2="69159" y2="36255"/>
                          <a14:foregroundMark x1="75078" y1="40239" x2="75078" y2="40239"/>
                          <a14:foregroundMark x1="71963" y1="38247" x2="71963" y2="38247"/>
                          <a14:foregroundMark x1="75389" y1="33068" x2="75389" y2="33068"/>
                          <a14:foregroundMark x1="88162" y1="60159" x2="88162" y2="60159"/>
                          <a14:foregroundMark x1="86293" y1="68924" x2="86293" y2="68924"/>
                          <a14:foregroundMark x1="92835" y1="66932" x2="92835" y2="66932"/>
                          <a14:foregroundMark x1="91277" y1="58566" x2="88162" y2="69323"/>
                          <a14:foregroundMark x1="72897" y1="85657" x2="72897" y2="85657"/>
                          <a14:foregroundMark x1="76324" y1="95618" x2="69782" y2="88446"/>
                          <a14:foregroundMark x1="57944" y1="93227" x2="50779" y2="88446"/>
                          <a14:foregroundMark x1="31776" y1="91235" x2="24922" y2="89243"/>
                          <a14:foregroundMark x1="46417" y1="67331" x2="38629" y2="61355"/>
                          <a14:foregroundMark x1="6542" y1="62550" x2="15888" y2="63745"/>
                          <a14:foregroundMark x1="47975" y1="5976" x2="50467" y2="155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54"/>
            <a:stretch/>
          </p:blipFill>
          <p:spPr bwMode="auto">
            <a:xfrm>
              <a:off x="7052687" y="3848703"/>
              <a:ext cx="3057525" cy="1674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://ninjacode.com.br/wp-content/uploads/2015/07/BinaryTree_0.png">
              <a:extLst>
                <a:ext uri="{FF2B5EF4-FFF2-40B4-BE49-F238E27FC236}">
                  <a16:creationId xmlns:a16="http://schemas.microsoft.com/office/drawing/2014/main" id="{EE45D079-35AD-4DDB-A6E9-78F8B51ADC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76" b="95618" l="6231" r="92835">
                          <a14:foregroundMark x1="31464" y1="29880" x2="23364" y2="27888"/>
                          <a14:foregroundMark x1="25234" y1="37052" x2="25234" y2="37052"/>
                          <a14:foregroundMark x1="46729" y1="15139" x2="46729" y2="15139"/>
                          <a14:foregroundMark x1="52960" y1="15936" x2="52960" y2="15936"/>
                          <a14:foregroundMark x1="70717" y1="29482" x2="69159" y2="36255"/>
                          <a14:foregroundMark x1="75078" y1="40239" x2="75078" y2="40239"/>
                          <a14:foregroundMark x1="71963" y1="38247" x2="71963" y2="38247"/>
                          <a14:foregroundMark x1="75389" y1="33068" x2="75389" y2="33068"/>
                          <a14:foregroundMark x1="88162" y1="60159" x2="88162" y2="60159"/>
                          <a14:foregroundMark x1="86293" y1="68924" x2="86293" y2="68924"/>
                          <a14:foregroundMark x1="92835" y1="66932" x2="92835" y2="66932"/>
                          <a14:foregroundMark x1="91277" y1="58566" x2="88162" y2="69323"/>
                          <a14:foregroundMark x1="72897" y1="85657" x2="72897" y2="85657"/>
                          <a14:foregroundMark x1="76324" y1="95618" x2="69782" y2="88446"/>
                          <a14:foregroundMark x1="57944" y1="93227" x2="50779" y2="88446"/>
                          <a14:foregroundMark x1="31776" y1="91235" x2="24922" y2="89243"/>
                          <a14:foregroundMark x1="46417" y1="67331" x2="38629" y2="61355"/>
                          <a14:foregroundMark x1="6542" y1="62550" x2="15888" y2="63745"/>
                          <a14:foregroundMark x1="47975" y1="5976" x2="50467" y2="155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01"/>
            <a:stretch/>
          </p:blipFill>
          <p:spPr bwMode="auto">
            <a:xfrm>
              <a:off x="7052687" y="3848704"/>
              <a:ext cx="1320800" cy="239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ninjacode.com.br/wp-content/uploads/2015/07/BinaryTree_0.png">
              <a:extLst>
                <a:ext uri="{FF2B5EF4-FFF2-40B4-BE49-F238E27FC236}">
                  <a16:creationId xmlns:a16="http://schemas.microsoft.com/office/drawing/2014/main" id="{610F8010-A5A7-49A4-8D3D-333C64EBAD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76" b="95618" l="6231" r="92835">
                          <a14:foregroundMark x1="31464" y1="29880" x2="23364" y2="27888"/>
                          <a14:foregroundMark x1="25234" y1="37052" x2="25234" y2="37052"/>
                          <a14:foregroundMark x1="46729" y1="15139" x2="46729" y2="15139"/>
                          <a14:foregroundMark x1="52960" y1="15936" x2="52960" y2="15936"/>
                          <a14:foregroundMark x1="70717" y1="29482" x2="69159" y2="36255"/>
                          <a14:foregroundMark x1="75078" y1="40239" x2="75078" y2="40239"/>
                          <a14:foregroundMark x1="71963" y1="38247" x2="71963" y2="38247"/>
                          <a14:foregroundMark x1="75389" y1="33068" x2="75389" y2="33068"/>
                          <a14:foregroundMark x1="88162" y1="60159" x2="88162" y2="60159"/>
                          <a14:foregroundMark x1="86293" y1="68924" x2="86293" y2="68924"/>
                          <a14:foregroundMark x1="92835" y1="66932" x2="92835" y2="66932"/>
                          <a14:foregroundMark x1="91277" y1="58566" x2="88162" y2="69323"/>
                          <a14:foregroundMark x1="72897" y1="85657" x2="72897" y2="85657"/>
                          <a14:foregroundMark x1="76324" y1="95618" x2="69782" y2="88446"/>
                          <a14:foregroundMark x1="57944" y1="93227" x2="50779" y2="88446"/>
                          <a14:foregroundMark x1="31776" y1="91235" x2="24922" y2="89243"/>
                          <a14:foregroundMark x1="46417" y1="67331" x2="38629" y2="61355"/>
                          <a14:foregroundMark x1="6542" y1="62550" x2="15888" y2="63745"/>
                          <a14:foregroundMark x1="47975" y1="5976" x2="50467" y2="155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29" t="85268" r="41926" b="3531"/>
            <a:stretch/>
          </p:blipFill>
          <p:spPr bwMode="auto">
            <a:xfrm>
              <a:off x="8421513" y="3977516"/>
              <a:ext cx="261257" cy="267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http://ninjacode.com.br/wp-content/uploads/2015/07/BinaryTree_0.png">
              <a:extLst>
                <a:ext uri="{FF2B5EF4-FFF2-40B4-BE49-F238E27FC236}">
                  <a16:creationId xmlns:a16="http://schemas.microsoft.com/office/drawing/2014/main" id="{D76727F2-AF43-4710-B7B5-0BB801D29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76" b="95618" l="6231" r="92835">
                          <a14:foregroundMark x1="31464" y1="29880" x2="23364" y2="27888"/>
                          <a14:foregroundMark x1="25234" y1="37052" x2="25234" y2="37052"/>
                          <a14:foregroundMark x1="46729" y1="15139" x2="46729" y2="15139"/>
                          <a14:foregroundMark x1="52960" y1="15936" x2="52960" y2="15936"/>
                          <a14:foregroundMark x1="70717" y1="29482" x2="69159" y2="36255"/>
                          <a14:foregroundMark x1="75078" y1="40239" x2="75078" y2="40239"/>
                          <a14:foregroundMark x1="71963" y1="38247" x2="71963" y2="38247"/>
                          <a14:foregroundMark x1="75389" y1="33068" x2="75389" y2="33068"/>
                          <a14:foregroundMark x1="88162" y1="60159" x2="88162" y2="60159"/>
                          <a14:foregroundMark x1="86293" y1="68924" x2="86293" y2="68924"/>
                          <a14:foregroundMark x1="92835" y1="66932" x2="92835" y2="66932"/>
                          <a14:foregroundMark x1="91277" y1="58566" x2="88162" y2="69323"/>
                          <a14:foregroundMark x1="72897" y1="85657" x2="72897" y2="85657"/>
                          <a14:foregroundMark x1="76324" y1="95618" x2="69782" y2="88446"/>
                          <a14:foregroundMark x1="57944" y1="93227" x2="50779" y2="88446"/>
                          <a14:foregroundMark x1="31776" y1="91235" x2="24922" y2="89243"/>
                          <a14:foregroundMark x1="46417" y1="67331" x2="38629" y2="61355"/>
                          <a14:foregroundMark x1="6542" y1="62550" x2="15888" y2="63745"/>
                          <a14:foregroundMark x1="47975" y1="5976" x2="50467" y2="155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58" r="-5857"/>
            <a:stretch/>
          </p:blipFill>
          <p:spPr bwMode="auto">
            <a:xfrm>
              <a:off x="8986556" y="3848703"/>
              <a:ext cx="1320800" cy="239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3515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114</TotalTime>
  <Words>236</Words>
  <Application>Microsoft Office PowerPoint</Application>
  <PresentationFormat>Apresentação na tela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Arvores Binárias de Busca</vt:lpstr>
      <vt:lpstr>O que é uma arvore binária de Busca</vt:lpstr>
      <vt:lpstr>Algoritmo de inserção</vt:lpstr>
      <vt:lpstr>Algoritmo de inserção</vt:lpstr>
      <vt:lpstr>Algoritmo de remoção</vt:lpstr>
      <vt:lpstr>Algoritmo de remoção</vt:lpstr>
      <vt:lpstr>Algoritmo de remoção</vt:lpstr>
      <vt:lpstr>Algoritmo de remoção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Arvores Binárias de Busca</dc:title>
  <dc:creator>Eric Augustin</dc:creator>
  <cp:lastModifiedBy>Eric Augustin</cp:lastModifiedBy>
  <cp:revision>10</cp:revision>
  <cp:lastPrinted>2019-04-09T13:05:44Z</cp:lastPrinted>
  <dcterms:created xsi:type="dcterms:W3CDTF">2019-04-09T11:21:45Z</dcterms:created>
  <dcterms:modified xsi:type="dcterms:W3CDTF">2019-04-09T13:16:03Z</dcterms:modified>
</cp:coreProperties>
</file>