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2" autoAdjust="0"/>
    <p:restoredTop sz="94660"/>
  </p:normalViewPr>
  <p:slideViewPr>
    <p:cSldViewPr snapToGrid="0">
      <p:cViewPr varScale="1">
        <p:scale>
          <a:sx n="70" d="100"/>
          <a:sy n="70" d="100"/>
        </p:scale>
        <p:origin x="66"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4/25/2021</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45325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4/25/2021</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19233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4/25/2021</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88475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4/25/2021</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59178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4/25/2021</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120237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4/25/2021</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7139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4/25/2021</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94386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4/25/2021</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22004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4/25/2021</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73112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4/25/2021</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39910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4/25/2021</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892465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4/25/2021</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09660378"/>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mailto:augustinasnaina@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augustinasnaina@gmail.com" TargetMode="External"/><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hyperlink" Target="https://www.github.com/augustinasn/" TargetMode="External"/><Relationship Id="rId4" Type="http://schemas.openxmlformats.org/officeDocument/2006/relationships/hyperlink" Target="https://www.linkedin.com/in/augustinas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Background pattern&#10;&#10;Description automatically generated">
            <a:extLst>
              <a:ext uri="{FF2B5EF4-FFF2-40B4-BE49-F238E27FC236}">
                <a16:creationId xmlns:a16="http://schemas.microsoft.com/office/drawing/2014/main" id="{B86BB6EB-0FFA-4740-8F92-D2BC2EA17BC6}"/>
              </a:ext>
            </a:extLst>
          </p:cNvPr>
          <p:cNvPicPr>
            <a:picLocks noChangeAspect="1"/>
          </p:cNvPicPr>
          <p:nvPr/>
        </p:nvPicPr>
        <p:blipFill rotWithShape="1">
          <a:blip r:embed="rId2">
            <a:alphaModFix amt="40000"/>
          </a:blip>
          <a:srcRect l="1071" r="10062"/>
          <a:stretch/>
        </p:blipFill>
        <p:spPr>
          <a:xfrm>
            <a:off x="1525" y="10"/>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3BC6D04-953A-49BE-8410-6FF689FD796B}"/>
              </a:ext>
            </a:extLst>
          </p:cNvPr>
          <p:cNvSpPr>
            <a:spLocks noGrp="1"/>
          </p:cNvSpPr>
          <p:nvPr>
            <p:ph type="ctrTitle"/>
          </p:nvPr>
        </p:nvSpPr>
        <p:spPr>
          <a:xfrm>
            <a:off x="2562606" y="1122363"/>
            <a:ext cx="7063739" cy="2387600"/>
          </a:xfrm>
        </p:spPr>
        <p:txBody>
          <a:bodyPr>
            <a:normAutofit/>
          </a:bodyPr>
          <a:lstStyle/>
          <a:p>
            <a:r>
              <a:rPr lang="en-GB" dirty="0">
                <a:solidFill>
                  <a:srgbClr val="FFFFFF"/>
                </a:solidFill>
              </a:rPr>
              <a:t>Fake News Radar</a:t>
            </a:r>
          </a:p>
        </p:txBody>
      </p:sp>
      <p:sp>
        <p:nvSpPr>
          <p:cNvPr id="3" name="Subtitle 2">
            <a:extLst>
              <a:ext uri="{FF2B5EF4-FFF2-40B4-BE49-F238E27FC236}">
                <a16:creationId xmlns:a16="http://schemas.microsoft.com/office/drawing/2014/main" id="{E19253D0-9D15-4345-B7DD-283E8207ECD9}"/>
              </a:ext>
            </a:extLst>
          </p:cNvPr>
          <p:cNvSpPr>
            <a:spLocks noGrp="1"/>
          </p:cNvSpPr>
          <p:nvPr>
            <p:ph type="subTitle" idx="1"/>
          </p:nvPr>
        </p:nvSpPr>
        <p:spPr>
          <a:xfrm>
            <a:off x="1897040" y="3602038"/>
            <a:ext cx="8511247" cy="1655762"/>
          </a:xfrm>
        </p:spPr>
        <p:txBody>
          <a:bodyPr>
            <a:normAutofit/>
          </a:bodyPr>
          <a:lstStyle/>
          <a:p>
            <a:r>
              <a:rPr lang="en-GB" dirty="0">
                <a:solidFill>
                  <a:srgbClr val="FFFFFF"/>
                </a:solidFill>
              </a:rPr>
              <a:t>Submission by Team BPI to “</a:t>
            </a:r>
            <a:r>
              <a:rPr lang="en-GB" dirty="0" err="1">
                <a:solidFill>
                  <a:srgbClr val="FFFFFF"/>
                </a:solidFill>
              </a:rPr>
              <a:t>Rockit</a:t>
            </a:r>
            <a:r>
              <a:rPr lang="en-GB" dirty="0">
                <a:solidFill>
                  <a:srgbClr val="FFFFFF"/>
                </a:solidFill>
              </a:rPr>
              <a:t>: Lost in Identity” hackathon</a:t>
            </a:r>
          </a:p>
        </p:txBody>
      </p:sp>
    </p:spTree>
    <p:extLst>
      <p:ext uri="{BB962C8B-B14F-4D97-AF65-F5344CB8AC3E}">
        <p14:creationId xmlns:p14="http://schemas.microsoft.com/office/powerpoint/2010/main" val="1541660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3D864-E370-4017-9E19-34E05903EE12}"/>
              </a:ext>
            </a:extLst>
          </p:cNvPr>
          <p:cNvSpPr>
            <a:spLocks noGrp="1"/>
          </p:cNvSpPr>
          <p:nvPr>
            <p:ph type="title"/>
          </p:nvPr>
        </p:nvSpPr>
        <p:spPr/>
        <p:txBody>
          <a:bodyPr/>
          <a:lstStyle/>
          <a:p>
            <a:r>
              <a:rPr lang="en-GB" dirty="0"/>
              <a:t>Team BPI:</a:t>
            </a:r>
          </a:p>
        </p:txBody>
      </p:sp>
      <p:sp>
        <p:nvSpPr>
          <p:cNvPr id="3" name="Content Placeholder 2">
            <a:extLst>
              <a:ext uri="{FF2B5EF4-FFF2-40B4-BE49-F238E27FC236}">
                <a16:creationId xmlns:a16="http://schemas.microsoft.com/office/drawing/2014/main" id="{7FA6C057-1772-4F7F-9981-914F40CDF7AB}"/>
              </a:ext>
            </a:extLst>
          </p:cNvPr>
          <p:cNvSpPr>
            <a:spLocks noGrp="1"/>
          </p:cNvSpPr>
          <p:nvPr>
            <p:ph idx="1"/>
          </p:nvPr>
        </p:nvSpPr>
        <p:spPr/>
        <p:txBody>
          <a:bodyPr/>
          <a:lstStyle/>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r>
              <a:rPr lang="en-GB" b="1" dirty="0"/>
              <a:t>Augustinas Naina </a:t>
            </a:r>
            <a:r>
              <a:rPr lang="en-GB" dirty="0"/>
              <a:t>(</a:t>
            </a:r>
            <a:r>
              <a:rPr lang="en-GB" dirty="0">
                <a:hlinkClick r:id="rId2"/>
              </a:rPr>
              <a:t>augustinasnaina@gmail.com</a:t>
            </a:r>
            <a:r>
              <a:rPr lang="en-GB" dirty="0"/>
              <a:t>) - Data Engineer during regular hours </a:t>
            </a:r>
          </a:p>
        </p:txBody>
      </p:sp>
      <p:pic>
        <p:nvPicPr>
          <p:cNvPr id="5" name="Picture 4" descr="A person in a suit&#10;&#10;Description automatically generated with medium confidence">
            <a:extLst>
              <a:ext uri="{FF2B5EF4-FFF2-40B4-BE49-F238E27FC236}">
                <a16:creationId xmlns:a16="http://schemas.microsoft.com/office/drawing/2014/main" id="{61A04023-D932-4243-9E19-4C678FB68D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500" y="1825625"/>
            <a:ext cx="1905000" cy="1905000"/>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032339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A52E0-1085-4CFF-9CB4-9D543204D5A2}"/>
              </a:ext>
            </a:extLst>
          </p:cNvPr>
          <p:cNvSpPr>
            <a:spLocks noGrp="1"/>
          </p:cNvSpPr>
          <p:nvPr>
            <p:ph type="title"/>
          </p:nvPr>
        </p:nvSpPr>
        <p:spPr/>
        <p:txBody>
          <a:bodyPr/>
          <a:lstStyle/>
          <a:p>
            <a:r>
              <a:rPr lang="en-GB" dirty="0"/>
              <a:t>Problem product solves:</a:t>
            </a:r>
          </a:p>
        </p:txBody>
      </p:sp>
      <p:sp>
        <p:nvSpPr>
          <p:cNvPr id="3" name="Content Placeholder 2">
            <a:extLst>
              <a:ext uri="{FF2B5EF4-FFF2-40B4-BE49-F238E27FC236}">
                <a16:creationId xmlns:a16="http://schemas.microsoft.com/office/drawing/2014/main" id="{6142E24E-CF3A-4731-AFC9-D093BD63AFC4}"/>
              </a:ext>
            </a:extLst>
          </p:cNvPr>
          <p:cNvSpPr>
            <a:spLocks noGrp="1"/>
          </p:cNvSpPr>
          <p:nvPr>
            <p:ph idx="1"/>
          </p:nvPr>
        </p:nvSpPr>
        <p:spPr/>
        <p:txBody>
          <a:bodyPr>
            <a:normAutofit fontScale="92500" lnSpcReduction="10000"/>
          </a:bodyPr>
          <a:lstStyle/>
          <a:p>
            <a:r>
              <a:rPr lang="en-GB" b="1" dirty="0"/>
              <a:t>Battles misinformation on internet;</a:t>
            </a:r>
          </a:p>
          <a:p>
            <a:r>
              <a:rPr lang="en-GB" b="1" dirty="0"/>
              <a:t>Helps finding the source of fake news;</a:t>
            </a:r>
          </a:p>
          <a:p>
            <a:pPr marL="0" indent="0">
              <a:buNone/>
            </a:pPr>
            <a:endParaRPr lang="en-GB" dirty="0"/>
          </a:p>
          <a:p>
            <a:r>
              <a:rPr lang="en-GB" dirty="0"/>
              <a:t>Full description by NRD CS:</a:t>
            </a:r>
            <a:br>
              <a:rPr lang="en-GB" dirty="0"/>
            </a:br>
            <a:br>
              <a:rPr lang="en-GB" dirty="0"/>
            </a:br>
            <a:r>
              <a:rPr lang="en-US" i="1" dirty="0"/>
              <a:t>Disinformation, misinformation, fake news, unreliable sources, Troll farms, deep fakes, and many more phenomena are evident in today's theatre of information warfare. Governments worldwide encounter new types of challenges and threats; analysts are working with new sets of indicators and hypotheses; people are bombarded with information while not always knowing how to evaluate it critically. Our challenge to you is to create a solution that would allow users to check whether a piece of information (an article, a tweet, social media post, etc.) has indicators of being potentially misleading, belonging to unreliable sources being used to spread fake news. The ideal solution would not only help with identifying such indicators but also with finding the origins of such information as well as explaining the context in which this piece of information exists (e.g., finding similar tweets and identifying the ways they spread, identifying other sources with equivalent information or a narrative, checking the reliability of the source, and so on).</a:t>
            </a:r>
            <a:endParaRPr lang="en-GB" i="1" dirty="0"/>
          </a:p>
        </p:txBody>
      </p:sp>
    </p:spTree>
    <p:extLst>
      <p:ext uri="{BB962C8B-B14F-4D97-AF65-F5344CB8AC3E}">
        <p14:creationId xmlns:p14="http://schemas.microsoft.com/office/powerpoint/2010/main" val="147789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AD7B4-F938-4833-8CFA-AB8A7A619B18}"/>
              </a:ext>
            </a:extLst>
          </p:cNvPr>
          <p:cNvSpPr>
            <a:spLocks noGrp="1"/>
          </p:cNvSpPr>
          <p:nvPr>
            <p:ph type="title"/>
          </p:nvPr>
        </p:nvSpPr>
        <p:spPr/>
        <p:txBody>
          <a:bodyPr>
            <a:normAutofit/>
          </a:bodyPr>
          <a:lstStyle/>
          <a:p>
            <a:r>
              <a:rPr lang="en-GB" dirty="0"/>
              <a:t>Solution I bring to the table:</a:t>
            </a:r>
          </a:p>
        </p:txBody>
      </p:sp>
      <p:sp>
        <p:nvSpPr>
          <p:cNvPr id="3" name="Content Placeholder 2">
            <a:extLst>
              <a:ext uri="{FF2B5EF4-FFF2-40B4-BE49-F238E27FC236}">
                <a16:creationId xmlns:a16="http://schemas.microsoft.com/office/drawing/2014/main" id="{1B540169-A4B6-4069-BAB0-6D90E4E58E0D}"/>
              </a:ext>
            </a:extLst>
          </p:cNvPr>
          <p:cNvSpPr>
            <a:spLocks noGrp="1"/>
          </p:cNvSpPr>
          <p:nvPr>
            <p:ph idx="1"/>
          </p:nvPr>
        </p:nvSpPr>
        <p:spPr/>
        <p:txBody>
          <a:bodyPr>
            <a:normAutofit/>
          </a:bodyPr>
          <a:lstStyle/>
          <a:p>
            <a:r>
              <a:rPr lang="en-GB" sz="2800" b="1" dirty="0"/>
              <a:t>Browser integration</a:t>
            </a:r>
            <a:r>
              <a:rPr lang="en-GB" sz="2800" dirty="0"/>
              <a:t> using which a user can </a:t>
            </a:r>
            <a:r>
              <a:rPr lang="en-GB" sz="2800" b="1" dirty="0"/>
              <a:t>query</a:t>
            </a:r>
            <a:r>
              <a:rPr lang="en-GB" sz="2800" dirty="0"/>
              <a:t> any piece of </a:t>
            </a:r>
            <a:r>
              <a:rPr lang="en-GB" sz="2800" b="1" dirty="0"/>
              <a:t>text</a:t>
            </a:r>
            <a:r>
              <a:rPr lang="en-GB" sz="2800" dirty="0"/>
              <a:t> to our server application in the cloud and receive a </a:t>
            </a:r>
            <a:r>
              <a:rPr lang="en-GB" sz="2800" b="1" dirty="0"/>
              <a:t>truthiness score</a:t>
            </a:r>
            <a:r>
              <a:rPr lang="en-GB" sz="2800" dirty="0"/>
              <a:t> (%) (probability that given text is real news as opposed to fake news) along side a list of </a:t>
            </a:r>
            <a:r>
              <a:rPr lang="en-GB" sz="2800" b="1" dirty="0"/>
              <a:t>similar articles</a:t>
            </a:r>
            <a:r>
              <a:rPr lang="en-GB" sz="2800" dirty="0"/>
              <a:t> in case user wants to follow a thread of misinformation;</a:t>
            </a:r>
          </a:p>
          <a:p>
            <a:r>
              <a:rPr lang="en-GB" sz="2800" dirty="0"/>
              <a:t>Server-side web application with two statistical models pre-trained on ~45 thousand articles from 2017:</a:t>
            </a:r>
          </a:p>
          <a:p>
            <a:pPr lvl="1"/>
            <a:r>
              <a:rPr lang="en-GB" sz="2400" dirty="0"/>
              <a:t>LSTM text classifier to determine how truthful a piece of text is;</a:t>
            </a:r>
          </a:p>
          <a:p>
            <a:pPr lvl="1"/>
            <a:r>
              <a:rPr lang="en-GB" sz="2400" dirty="0"/>
              <a:t>LDA topic modeler in tandem with Jensen–Shannon divergence to calculate distances between text nodes in vector space, i.e. – to find similarities between different articles;</a:t>
            </a:r>
          </a:p>
        </p:txBody>
      </p:sp>
    </p:spTree>
    <p:extLst>
      <p:ext uri="{BB962C8B-B14F-4D97-AF65-F5344CB8AC3E}">
        <p14:creationId xmlns:p14="http://schemas.microsoft.com/office/powerpoint/2010/main" val="1676145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BD09D-6011-4794-9326-4AFEBC6A6A9B}"/>
              </a:ext>
            </a:extLst>
          </p:cNvPr>
          <p:cNvSpPr>
            <a:spLocks noGrp="1"/>
          </p:cNvSpPr>
          <p:nvPr>
            <p:ph type="title"/>
          </p:nvPr>
        </p:nvSpPr>
        <p:spPr/>
        <p:txBody>
          <a:bodyPr/>
          <a:lstStyle/>
          <a:p>
            <a:r>
              <a:rPr lang="en-GB" dirty="0"/>
              <a:t>What I’ve done so far:</a:t>
            </a:r>
          </a:p>
        </p:txBody>
      </p:sp>
      <p:sp>
        <p:nvSpPr>
          <p:cNvPr id="3" name="Content Placeholder 2">
            <a:extLst>
              <a:ext uri="{FF2B5EF4-FFF2-40B4-BE49-F238E27FC236}">
                <a16:creationId xmlns:a16="http://schemas.microsoft.com/office/drawing/2014/main" id="{03C274DF-E6D9-48A0-A244-8FCF80F6D56D}"/>
              </a:ext>
            </a:extLst>
          </p:cNvPr>
          <p:cNvSpPr>
            <a:spLocks noGrp="1"/>
          </p:cNvSpPr>
          <p:nvPr>
            <p:ph idx="1"/>
          </p:nvPr>
        </p:nvSpPr>
        <p:spPr/>
        <p:txBody>
          <a:bodyPr anchor="ctr">
            <a:normAutofit/>
          </a:bodyPr>
          <a:lstStyle/>
          <a:p>
            <a:pPr marL="0" indent="0" algn="ctr">
              <a:buNone/>
            </a:pPr>
            <a:r>
              <a:rPr lang="en-GB" sz="4400" i="1" dirty="0"/>
              <a:t>[ Video Pitch ]</a:t>
            </a:r>
          </a:p>
        </p:txBody>
      </p:sp>
    </p:spTree>
    <p:extLst>
      <p:ext uri="{BB962C8B-B14F-4D97-AF65-F5344CB8AC3E}">
        <p14:creationId xmlns:p14="http://schemas.microsoft.com/office/powerpoint/2010/main" val="3953834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6AA21-DEBE-49A1-83A9-44FE1860EA9F}"/>
              </a:ext>
            </a:extLst>
          </p:cNvPr>
          <p:cNvSpPr>
            <a:spLocks noGrp="1"/>
          </p:cNvSpPr>
          <p:nvPr>
            <p:ph type="title"/>
          </p:nvPr>
        </p:nvSpPr>
        <p:spPr/>
        <p:txBody>
          <a:bodyPr/>
          <a:lstStyle/>
          <a:p>
            <a:r>
              <a:rPr lang="en-GB" dirty="0"/>
              <a:t>Impact on society:</a:t>
            </a:r>
          </a:p>
        </p:txBody>
      </p:sp>
      <p:sp>
        <p:nvSpPr>
          <p:cNvPr id="3" name="Content Placeholder 2">
            <a:extLst>
              <a:ext uri="{FF2B5EF4-FFF2-40B4-BE49-F238E27FC236}">
                <a16:creationId xmlns:a16="http://schemas.microsoft.com/office/drawing/2014/main" id="{38D91CEA-B720-492E-93F7-E38F35E7BBDC}"/>
              </a:ext>
            </a:extLst>
          </p:cNvPr>
          <p:cNvSpPr>
            <a:spLocks noGrp="1"/>
          </p:cNvSpPr>
          <p:nvPr>
            <p:ph idx="1"/>
          </p:nvPr>
        </p:nvSpPr>
        <p:spPr/>
        <p:txBody>
          <a:bodyPr>
            <a:normAutofit/>
          </a:bodyPr>
          <a:lstStyle/>
          <a:p>
            <a:r>
              <a:rPr lang="en-GB" sz="3200" dirty="0"/>
              <a:t>Society becomes more robust to misinformation;</a:t>
            </a:r>
          </a:p>
          <a:p>
            <a:r>
              <a:rPr lang="en-GB" sz="3200" dirty="0"/>
              <a:t>Fake information spreads are easier to localize;</a:t>
            </a:r>
          </a:p>
          <a:p>
            <a:r>
              <a:rPr lang="en-GB" sz="3200" dirty="0"/>
              <a:t>Fake information spreaders can be caught more easily </a:t>
            </a:r>
          </a:p>
        </p:txBody>
      </p:sp>
    </p:spTree>
    <p:extLst>
      <p:ext uri="{BB962C8B-B14F-4D97-AF65-F5344CB8AC3E}">
        <p14:creationId xmlns:p14="http://schemas.microsoft.com/office/powerpoint/2010/main" val="3623317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D7A7-E31E-43BD-94F3-68A036F29851}"/>
              </a:ext>
            </a:extLst>
          </p:cNvPr>
          <p:cNvSpPr>
            <a:spLocks noGrp="1"/>
          </p:cNvSpPr>
          <p:nvPr>
            <p:ph type="title"/>
          </p:nvPr>
        </p:nvSpPr>
        <p:spPr/>
        <p:txBody>
          <a:bodyPr/>
          <a:lstStyle/>
          <a:p>
            <a:r>
              <a:rPr lang="en-GB" dirty="0"/>
              <a:t>Go to market strategy:</a:t>
            </a:r>
          </a:p>
        </p:txBody>
      </p:sp>
      <p:sp>
        <p:nvSpPr>
          <p:cNvPr id="3" name="Content Placeholder 2">
            <a:extLst>
              <a:ext uri="{FF2B5EF4-FFF2-40B4-BE49-F238E27FC236}">
                <a16:creationId xmlns:a16="http://schemas.microsoft.com/office/drawing/2014/main" id="{CE04548B-D796-4F44-9546-B313F77A8FC7}"/>
              </a:ext>
            </a:extLst>
          </p:cNvPr>
          <p:cNvSpPr>
            <a:spLocks noGrp="1"/>
          </p:cNvSpPr>
          <p:nvPr>
            <p:ph idx="1"/>
          </p:nvPr>
        </p:nvSpPr>
        <p:spPr/>
        <p:txBody>
          <a:bodyPr>
            <a:normAutofit/>
          </a:bodyPr>
          <a:lstStyle/>
          <a:p>
            <a:r>
              <a:rPr lang="en-GB" sz="3200" dirty="0"/>
              <a:t>Application should be free and available to use for everyone on most popular browsing devices;</a:t>
            </a:r>
          </a:p>
          <a:p>
            <a:r>
              <a:rPr lang="en-GB" sz="3200" dirty="0"/>
              <a:t>Ideal candidate to pitch this idea to is government institutions / authorities responsible for identifying fake news;</a:t>
            </a:r>
          </a:p>
          <a:p>
            <a:r>
              <a:rPr lang="en-GB" sz="3200" dirty="0"/>
              <a:t>With governmental funding it would be easier to do marketing and increase user base as well as to acquire and label new data.</a:t>
            </a:r>
          </a:p>
        </p:txBody>
      </p:sp>
    </p:spTree>
    <p:extLst>
      <p:ext uri="{BB962C8B-B14F-4D97-AF65-F5344CB8AC3E}">
        <p14:creationId xmlns:p14="http://schemas.microsoft.com/office/powerpoint/2010/main" val="809057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7641D-D628-4CE9-B59E-75DE6FDBB4B6}"/>
              </a:ext>
            </a:extLst>
          </p:cNvPr>
          <p:cNvSpPr>
            <a:spLocks noGrp="1"/>
          </p:cNvSpPr>
          <p:nvPr>
            <p:ph type="title"/>
          </p:nvPr>
        </p:nvSpPr>
        <p:spPr/>
        <p:txBody>
          <a:bodyPr/>
          <a:lstStyle/>
          <a:p>
            <a:r>
              <a:rPr lang="en-GB" dirty="0"/>
              <a:t>Necessities to continue:</a:t>
            </a:r>
          </a:p>
        </p:txBody>
      </p:sp>
      <p:sp>
        <p:nvSpPr>
          <p:cNvPr id="3" name="Content Placeholder 2">
            <a:extLst>
              <a:ext uri="{FF2B5EF4-FFF2-40B4-BE49-F238E27FC236}">
                <a16:creationId xmlns:a16="http://schemas.microsoft.com/office/drawing/2014/main" id="{82912CCF-7613-429E-987A-9C5799966BD1}"/>
              </a:ext>
            </a:extLst>
          </p:cNvPr>
          <p:cNvSpPr>
            <a:spLocks noGrp="1"/>
          </p:cNvSpPr>
          <p:nvPr>
            <p:ph idx="1"/>
          </p:nvPr>
        </p:nvSpPr>
        <p:spPr/>
        <p:txBody>
          <a:bodyPr/>
          <a:lstStyle/>
          <a:p>
            <a:r>
              <a:rPr lang="en-GB" dirty="0"/>
              <a:t>Lots of labelled data;</a:t>
            </a:r>
          </a:p>
          <a:p>
            <a:r>
              <a:rPr lang="en-GB" dirty="0"/>
              <a:t>Good marketing strategy;</a:t>
            </a:r>
          </a:p>
        </p:txBody>
      </p:sp>
    </p:spTree>
    <p:extLst>
      <p:ext uri="{BB962C8B-B14F-4D97-AF65-F5344CB8AC3E}">
        <p14:creationId xmlns:p14="http://schemas.microsoft.com/office/powerpoint/2010/main" val="991500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F0AF3-BAEC-4679-B2FC-070B730141AA}"/>
              </a:ext>
            </a:extLst>
          </p:cNvPr>
          <p:cNvSpPr>
            <a:spLocks noGrp="1"/>
          </p:cNvSpPr>
          <p:nvPr>
            <p:ph type="title"/>
          </p:nvPr>
        </p:nvSpPr>
        <p:spPr/>
        <p:txBody>
          <a:bodyPr/>
          <a:lstStyle/>
          <a:p>
            <a:r>
              <a:rPr lang="en-GB" dirty="0"/>
              <a:t>End of presentation.</a:t>
            </a:r>
          </a:p>
        </p:txBody>
      </p:sp>
      <p:sp>
        <p:nvSpPr>
          <p:cNvPr id="3" name="Content Placeholder 2">
            <a:extLst>
              <a:ext uri="{FF2B5EF4-FFF2-40B4-BE49-F238E27FC236}">
                <a16:creationId xmlns:a16="http://schemas.microsoft.com/office/drawing/2014/main" id="{CA5ACD7C-EE3C-448B-BD84-0E440759755E}"/>
              </a:ext>
            </a:extLst>
          </p:cNvPr>
          <p:cNvSpPr>
            <a:spLocks noGrp="1"/>
          </p:cNvSpPr>
          <p:nvPr>
            <p:ph idx="1"/>
          </p:nvPr>
        </p:nvSpPr>
        <p:spPr/>
        <p:txBody>
          <a:bodyPr/>
          <a:lstStyle/>
          <a:p>
            <a:pPr marL="0" indent="0">
              <a:buNone/>
            </a:pPr>
            <a:r>
              <a:rPr lang="en-GB" dirty="0"/>
              <a:t>For questions please refer to:</a:t>
            </a:r>
          </a:p>
          <a:p>
            <a:endParaRPr lang="en-GB" dirty="0"/>
          </a:p>
          <a:p>
            <a:endParaRPr lang="en-GB" dirty="0"/>
          </a:p>
        </p:txBody>
      </p:sp>
      <p:pic>
        <p:nvPicPr>
          <p:cNvPr id="4" name="Picture 3" descr="A person in a suit&#10;&#10;Description automatically generated with medium confidence">
            <a:extLst>
              <a:ext uri="{FF2B5EF4-FFF2-40B4-BE49-F238E27FC236}">
                <a16:creationId xmlns:a16="http://schemas.microsoft.com/office/drawing/2014/main" id="{9BB1DF31-8BDB-4CE6-81DD-307B0FA19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 y="3010252"/>
            <a:ext cx="1905000" cy="1905000"/>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61F6A7B0-7588-406F-80A2-77B631F293A9}"/>
              </a:ext>
            </a:extLst>
          </p:cNvPr>
          <p:cNvSpPr txBox="1"/>
          <p:nvPr/>
        </p:nvSpPr>
        <p:spPr>
          <a:xfrm>
            <a:off x="2895031" y="3124131"/>
            <a:ext cx="4648200" cy="1754326"/>
          </a:xfrm>
          <a:prstGeom prst="rect">
            <a:avLst/>
          </a:prstGeom>
          <a:noFill/>
        </p:spPr>
        <p:txBody>
          <a:bodyPr wrap="square" rtlCol="0">
            <a:spAutoFit/>
          </a:bodyPr>
          <a:lstStyle/>
          <a:p>
            <a:r>
              <a:rPr lang="en-GB" dirty="0"/>
              <a:t>Augustinas Naina</a:t>
            </a:r>
          </a:p>
          <a:p>
            <a:r>
              <a:rPr lang="en-GB" dirty="0">
                <a:hlinkClick r:id="rId3"/>
              </a:rPr>
              <a:t>augustinasnaina@gmail.com</a:t>
            </a:r>
            <a:endParaRPr lang="en-GB" dirty="0"/>
          </a:p>
          <a:p>
            <a:br>
              <a:rPr lang="en-GB" dirty="0"/>
            </a:br>
            <a:r>
              <a:rPr lang="en-GB" dirty="0">
                <a:hlinkClick r:id="rId4"/>
              </a:rPr>
              <a:t>https://www.linkedin.com/in/augustinasn/</a:t>
            </a:r>
            <a:endParaRPr lang="en-GB" dirty="0"/>
          </a:p>
          <a:p>
            <a:r>
              <a:rPr lang="en-GB" dirty="0">
                <a:hlinkClick r:id="rId5"/>
              </a:rPr>
              <a:t>https://www.github.com/augustinasn/</a:t>
            </a:r>
            <a:endParaRPr lang="en-GB" dirty="0"/>
          </a:p>
          <a:p>
            <a:endParaRPr lang="en-GB" dirty="0"/>
          </a:p>
        </p:txBody>
      </p:sp>
    </p:spTree>
    <p:extLst>
      <p:ext uri="{BB962C8B-B14F-4D97-AF65-F5344CB8AC3E}">
        <p14:creationId xmlns:p14="http://schemas.microsoft.com/office/powerpoint/2010/main" val="2219547811"/>
      </p:ext>
    </p:extLst>
  </p:cSld>
  <p:clrMapOvr>
    <a:masterClrMapping/>
  </p:clrMapOvr>
</p:sld>
</file>

<file path=ppt/theme/theme1.xml><?xml version="1.0" encoding="utf-8"?>
<a:theme xmlns:a="http://schemas.openxmlformats.org/drawingml/2006/main" name="ConfettiVTI">
  <a:themeElements>
    <a:clrScheme name="AnalogousFromLightSeed_2SEEDS">
      <a:dk1>
        <a:srgbClr val="000000"/>
      </a:dk1>
      <a:lt1>
        <a:srgbClr val="FFFFFF"/>
      </a:lt1>
      <a:dk2>
        <a:srgbClr val="41242A"/>
      </a:dk2>
      <a:lt2>
        <a:srgbClr val="E2E8E4"/>
      </a:lt2>
      <a:accent1>
        <a:srgbClr val="BA7FA3"/>
      </a:accent1>
      <a:accent2>
        <a:srgbClr val="C392C4"/>
      </a:accent2>
      <a:accent3>
        <a:srgbClr val="C6969F"/>
      </a:accent3>
      <a:accent4>
        <a:srgbClr val="77AE8D"/>
      </a:accent4>
      <a:accent5>
        <a:srgbClr val="82ACA4"/>
      </a:accent5>
      <a:accent6>
        <a:srgbClr val="7AA9B7"/>
      </a:accent6>
      <a:hlink>
        <a:srgbClr val="558D6B"/>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emplate>TM03457491[[fn=Metropolitan]]</Template>
  <TotalTime>84</TotalTime>
  <Words>522</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Gill Sans Nova</vt:lpstr>
      <vt:lpstr>ConfettiVTI</vt:lpstr>
      <vt:lpstr>Fake News Radar</vt:lpstr>
      <vt:lpstr>Team BPI:</vt:lpstr>
      <vt:lpstr>Problem product solves:</vt:lpstr>
      <vt:lpstr>Solution I bring to the table:</vt:lpstr>
      <vt:lpstr>What I’ve done so far:</vt:lpstr>
      <vt:lpstr>Impact on society:</vt:lpstr>
      <vt:lpstr>Go to market strategy:</vt:lpstr>
      <vt:lpstr>Necessities to continue:</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Rockit Fake News Radar</dc:title>
  <dc:creator>Augustinas Naina</dc:creator>
  <cp:lastModifiedBy>Augustinas Naina</cp:lastModifiedBy>
  <cp:revision>6</cp:revision>
  <dcterms:created xsi:type="dcterms:W3CDTF">2021-04-25T09:33:50Z</dcterms:created>
  <dcterms:modified xsi:type="dcterms:W3CDTF">2021-04-25T10:58:11Z</dcterms:modified>
</cp:coreProperties>
</file>