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5"/>
  </p:normalViewPr>
  <p:slideViewPr>
    <p:cSldViewPr snapToGrid="0">
      <p:cViewPr varScale="1">
        <p:scale>
          <a:sx n="95" d="100"/>
          <a:sy n="95" d="100"/>
        </p:scale>
        <p:origin x="1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578F-9386-48D7-8E95-1225AF63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F3EEF-03C4-8EBB-0CCC-2DEB78E7B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BED14-2BB5-7D2C-954A-26FE8201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280A0-FE0D-079A-3D7A-80205FC1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EE8D4-19DC-8692-A1E9-6E92CC57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06D6-6F91-AE35-25FB-6A2B2CC3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357A1-280A-F949-54C6-B46E4EEA4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63876-5E3A-0868-3371-760C7CFE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3EDB-BE60-DD27-5773-5323F8DC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06BFC-2DCF-EEFC-4839-38D62F46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4D30A-4DE8-D765-4570-DAA24069E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7176A-EACE-86B6-9BAE-B41B535E2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A8C-711B-7075-B6EF-94AD21A0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D5A38-E448-20D9-3B86-0D31D882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F4B85-54EF-849D-3C2C-9B237082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1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611B-6C01-18F8-4C0C-A047F299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80D9C-36CF-A542-3667-5FFF389EF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7F01E-AABA-6CE5-A4AF-174B38A3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09CF9-DED0-FFC2-03FB-98B8AEBA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E82A-7255-AA1F-B247-6A65899A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8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88FD-CF02-A618-88EE-DC11E566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887FB-0BE3-60CF-E98F-66012B931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D0E4-0E90-441E-EF9C-10CC599D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5BD1B-85FB-6313-FE2C-1490C9AB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72C96-02F5-8010-F14C-1D434143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6047-AA0C-821B-A0B1-BD8046BD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2675B-56A1-3E8A-122E-7CAFF1189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6879D-D85F-0896-2359-E74446422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8561-35FD-9C85-6F75-F2F7E343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4082D-2881-AE4E-CECF-78A9DFB1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4B1B5-0C43-2DBD-55B0-347321CA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2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0C44-DD9C-1510-4B02-289C0884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96AF9-C007-68D1-889F-155E9BE57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C9A2D-DE35-211D-C0EF-530595D9A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2FE88-A7F6-014E-5742-0CC1A2D7B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976A1-2DEF-3535-FCF5-0E329EA05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696FF-4110-55DA-1652-BACD8863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2/21/25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ACAC4-FE9A-E15F-72E6-30646CAD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F5164-174C-199A-DC72-EB122B7F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6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1CC5-9681-876E-579E-3370229C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2AC78-70CB-E0E0-EEF5-5689BB67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2/21/25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6C4FF-F088-B5D3-3BCA-0566883F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28E32-6447-E2A8-B317-F76285A5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6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CFAE3-2666-1CA3-4410-32BA451C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2/21/25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EC5CB-E8B8-8CEF-496B-31A865FA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9F4B8-11D4-29F8-03DF-097D9162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18B2-A354-8B92-F712-6F965E5F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0920-1F96-9CEA-BB71-22E5ACCFB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3E99F-6812-D5B2-CB45-729E50F27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519A5-29D9-8728-8F6C-76788610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E890D-4A1B-9604-E6EB-BCC35152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D5C38-84EA-543A-C3CF-6F05AC4D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CE28-894F-7FC2-ED7C-0DEAE9850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BF8A8-1A7A-9BAC-FE60-016839FEC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03E42-F10D-1CBF-A790-329312157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18E57-4F5B-80B8-FA33-1C808F7C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30AFC-889C-F98F-FFB1-BD1D2DC6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57E4-9A2C-A5E1-33F7-13CBA039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1D9AF-BF01-CB2B-9A06-604FE6E4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15C72-F96C-DE89-4EFA-2158090A5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F1FF-2E83-4291-2591-1E7EA449B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97E3A-7EAE-AE47-B84C-E0DE5DFF029A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6B59-F225-335F-E3CA-9DA35932D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14D88-4AE5-7D01-5639-6FF926C0D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1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DAD63B-EF87-5288-3233-1420C41CD62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15714"/>
            <a:ext cx="11184866" cy="5059943"/>
            <a:chOff x="0" y="546021"/>
            <a:chExt cx="10180868" cy="42410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1D87D9-5A2C-41E6-676D-878C86BD63EC}"/>
                </a:ext>
              </a:extLst>
            </p:cNvPr>
            <p:cNvGrpSpPr/>
            <p:nvPr/>
          </p:nvGrpSpPr>
          <p:grpSpPr>
            <a:xfrm>
              <a:off x="0" y="546021"/>
              <a:ext cx="7457517" cy="4241093"/>
              <a:chOff x="-2" y="546021"/>
              <a:chExt cx="12936253" cy="618955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angle : coins arrondis 4">
                    <a:extLst>
                      <a:ext uri="{FF2B5EF4-FFF2-40B4-BE49-F238E27FC236}">
                        <a16:creationId xmlns:a16="http://schemas.microsoft.com/office/drawing/2014/main" id="{82F563C9-8A5E-3E0E-E6D4-849F7FFB68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046008" y="5980356"/>
                    <a:ext cx="3890243" cy="755216"/>
                  </a:xfrm>
                  <a:prstGeom prst="roundRect">
                    <a:avLst/>
                  </a:prstGeom>
                  <a:solidFill>
                    <a:schemeClr val="accent1">
                      <a:alpha val="50196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sz="2800" b="1" noProof="0" dirty="0">
                        <a:latin typeface="Avenir Next LT Pro" panose="020B0504020202020204" pitchFamily="34" charset="77"/>
                      </a:rPr>
                      <a:t>Body mass </a:t>
                    </a:r>
                    <a14:m>
                      <m:oMath xmlns:m="http://schemas.openxmlformats.org/officeDocument/2006/math">
                        <m:r>
                          <a:rPr lang="en-CA" sz="2800" b="1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↗</m:t>
                        </m:r>
                      </m:oMath>
                    </a14:m>
                    <a:endParaRPr lang="en-CA" sz="2800" b="1" noProof="0" dirty="0"/>
                  </a:p>
                </p:txBody>
              </p:sp>
            </mc:Choice>
            <mc:Fallback>
              <p:sp>
                <p:nvSpPr>
                  <p:cNvPr id="15" name="Rectangle : coins arrondis 4">
                    <a:extLst>
                      <a:ext uri="{FF2B5EF4-FFF2-40B4-BE49-F238E27FC236}">
                        <a16:creationId xmlns:a16="http://schemas.microsoft.com/office/drawing/2014/main" id="{82F563C9-8A5E-3E0E-E6D4-849F7FFB68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6008" y="5980356"/>
                    <a:ext cx="3890243" cy="755216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 l="-2020" t="-1923" b="-15385"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Explosion 1 15">
                <a:extLst>
                  <a:ext uri="{FF2B5EF4-FFF2-40B4-BE49-F238E27FC236}">
                    <a16:creationId xmlns:a16="http://schemas.microsoft.com/office/drawing/2014/main" id="{0C8EC76E-35F0-F425-4C22-CFBEDD4BCB3A}"/>
                  </a:ext>
                </a:extLst>
              </p:cNvPr>
              <p:cNvSpPr/>
              <p:nvPr/>
            </p:nvSpPr>
            <p:spPr>
              <a:xfrm>
                <a:off x="-2" y="546021"/>
                <a:ext cx="5775165" cy="2124000"/>
              </a:xfrm>
              <a:prstGeom prst="irregularSeal1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300" b="1" noProof="0" dirty="0">
                    <a:latin typeface="Avenir Next LT Pro" panose="020B0504020202020204" pitchFamily="34" charset="77"/>
                  </a:rPr>
                  <a:t>Climate change</a:t>
                </a:r>
              </a:p>
            </p:txBody>
          </p:sp>
          <p:sp>
            <p:nvSpPr>
              <p:cNvPr id="17" name="Rectangle : coins arrondis 22">
                <a:extLst>
                  <a:ext uri="{FF2B5EF4-FFF2-40B4-BE49-F238E27FC236}">
                    <a16:creationId xmlns:a16="http://schemas.microsoft.com/office/drawing/2014/main" id="{47BE88A2-87AB-99C6-699A-9AC29A7A24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00019" y="4287059"/>
                <a:ext cx="2904404" cy="755212"/>
              </a:xfrm>
              <a:prstGeom prst="roundRect">
                <a:avLst/>
              </a:prstGeom>
              <a:solidFill>
                <a:schemeClr val="accent1">
                  <a:alpha val="50196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noProof="0" dirty="0">
                    <a:latin typeface="Avenir Next LT Pro" panose="020B0504020202020204" pitchFamily="34" charset="77"/>
                  </a:rPr>
                  <a:t>Plasticity</a:t>
                </a:r>
                <a:endParaRPr lang="en-CA" sz="2800" b="1" noProof="0" dirty="0"/>
              </a:p>
            </p:txBody>
          </p:sp>
          <p:sp>
            <p:nvSpPr>
              <p:cNvPr id="18" name="Rectangle : coins arrondis 23">
                <a:extLst>
                  <a:ext uri="{FF2B5EF4-FFF2-40B4-BE49-F238E27FC236}">
                    <a16:creationId xmlns:a16="http://schemas.microsoft.com/office/drawing/2014/main" id="{6641AEB3-A431-CB7E-163B-82583EFE9F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30019" y="5550735"/>
                <a:ext cx="2996105" cy="767800"/>
              </a:xfrm>
              <a:prstGeom prst="roundRect">
                <a:avLst/>
              </a:prstGeom>
              <a:solidFill>
                <a:schemeClr val="accent1">
                  <a:alpha val="50196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noProof="0" dirty="0">
                    <a:latin typeface="Avenir Next LT Pro" panose="020B0504020202020204" pitchFamily="34" charset="77"/>
                  </a:rPr>
                  <a:t>Evolution</a:t>
                </a:r>
                <a:endParaRPr lang="en-CA" b="1" noProof="0" dirty="0"/>
              </a:p>
            </p:txBody>
          </p:sp>
          <p:sp>
            <p:nvSpPr>
              <p:cNvPr id="19" name="Forme libre 26">
                <a:extLst>
                  <a:ext uri="{FF2B5EF4-FFF2-40B4-BE49-F238E27FC236}">
                    <a16:creationId xmlns:a16="http://schemas.microsoft.com/office/drawing/2014/main" id="{9355D58B-D0F8-111F-9D39-013C3D8BD966}"/>
                  </a:ext>
                </a:extLst>
              </p:cNvPr>
              <p:cNvSpPr/>
              <p:nvPr/>
            </p:nvSpPr>
            <p:spPr>
              <a:xfrm>
                <a:off x="11008426" y="5045346"/>
                <a:ext cx="72188" cy="875474"/>
              </a:xfrm>
              <a:custGeom>
                <a:avLst/>
                <a:gdLst>
                  <a:gd name="connsiteX0" fmla="*/ 0 w 573206"/>
                  <a:gd name="connsiteY0" fmla="*/ 0 h 887105"/>
                  <a:gd name="connsiteX1" fmla="*/ 477671 w 573206"/>
                  <a:gd name="connsiteY1" fmla="*/ 368490 h 887105"/>
                  <a:gd name="connsiteX2" fmla="*/ 573206 w 573206"/>
                  <a:gd name="connsiteY2" fmla="*/ 887105 h 88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3206" h="887105">
                    <a:moveTo>
                      <a:pt x="0" y="0"/>
                    </a:moveTo>
                    <a:cubicBezTo>
                      <a:pt x="191068" y="110319"/>
                      <a:pt x="382137" y="220639"/>
                      <a:pt x="477671" y="368490"/>
                    </a:cubicBezTo>
                    <a:cubicBezTo>
                      <a:pt x="573205" y="516341"/>
                      <a:pt x="573205" y="701723"/>
                      <a:pt x="573206" y="887105"/>
                    </a:cubicBezTo>
                  </a:path>
                </a:pathLst>
              </a:custGeom>
              <a:noFill/>
              <a:ln w="76200">
                <a:solidFill>
                  <a:schemeClr val="accent1"/>
                </a:solidFill>
                <a:headEnd type="none" w="med" len="med"/>
                <a:tailEnd type="triangl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73206"/>
                          <a:gd name="connsiteY0" fmla="*/ 0 h 887105"/>
                          <a:gd name="connsiteX1" fmla="*/ 477671 w 573206"/>
                          <a:gd name="connsiteY1" fmla="*/ 368490 h 887105"/>
                          <a:gd name="connsiteX2" fmla="*/ 573206 w 573206"/>
                          <a:gd name="connsiteY2" fmla="*/ 887105 h 8871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573206" h="887105" extrusionOk="0">
                            <a:moveTo>
                              <a:pt x="0" y="0"/>
                            </a:moveTo>
                            <a:cubicBezTo>
                              <a:pt x="166656" y="95261"/>
                              <a:pt x="363541" y="227618"/>
                              <a:pt x="477671" y="368490"/>
                            </a:cubicBezTo>
                            <a:cubicBezTo>
                              <a:pt x="586088" y="519053"/>
                              <a:pt x="553187" y="702360"/>
                              <a:pt x="573206" y="887105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  <p:sp>
            <p:nvSpPr>
              <p:cNvPr id="20" name="Forme libre 27">
                <a:extLst>
                  <a:ext uri="{FF2B5EF4-FFF2-40B4-BE49-F238E27FC236}">
                    <a16:creationId xmlns:a16="http://schemas.microsoft.com/office/drawing/2014/main" id="{55517D63-1775-8966-DBAE-F0D814E7B374}"/>
                  </a:ext>
                </a:extLst>
              </p:cNvPr>
              <p:cNvSpPr/>
              <p:nvPr/>
            </p:nvSpPr>
            <p:spPr>
              <a:xfrm>
                <a:off x="7991866" y="6219987"/>
                <a:ext cx="1054137" cy="181604"/>
              </a:xfrm>
              <a:custGeom>
                <a:avLst/>
                <a:gdLst>
                  <a:gd name="connsiteX0" fmla="*/ 0 w 1487606"/>
                  <a:gd name="connsiteY0" fmla="*/ 0 h 437519"/>
                  <a:gd name="connsiteX1" fmla="*/ 518615 w 1487606"/>
                  <a:gd name="connsiteY1" fmla="*/ 368489 h 437519"/>
                  <a:gd name="connsiteX2" fmla="*/ 1487606 w 1487606"/>
                  <a:gd name="connsiteY2" fmla="*/ 436728 h 437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7606" h="437519">
                    <a:moveTo>
                      <a:pt x="0" y="0"/>
                    </a:moveTo>
                    <a:cubicBezTo>
                      <a:pt x="135340" y="147850"/>
                      <a:pt x="270681" y="295701"/>
                      <a:pt x="518615" y="368489"/>
                    </a:cubicBezTo>
                    <a:cubicBezTo>
                      <a:pt x="766549" y="441277"/>
                      <a:pt x="1127077" y="439002"/>
                      <a:pt x="1487606" y="436728"/>
                    </a:cubicBezTo>
                  </a:path>
                </a:pathLst>
              </a:custGeom>
              <a:noFill/>
              <a:ln w="76200">
                <a:solidFill>
                  <a:schemeClr val="accent1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  <p:sp>
            <p:nvSpPr>
              <p:cNvPr id="21" name="Forme libre 7">
                <a:extLst>
                  <a:ext uri="{FF2B5EF4-FFF2-40B4-BE49-F238E27FC236}">
                    <a16:creationId xmlns:a16="http://schemas.microsoft.com/office/drawing/2014/main" id="{691B760D-9072-A4DB-8279-C9631FC90EE5}"/>
                  </a:ext>
                </a:extLst>
              </p:cNvPr>
              <p:cNvSpPr/>
              <p:nvPr/>
            </p:nvSpPr>
            <p:spPr>
              <a:xfrm>
                <a:off x="314132" y="2265428"/>
                <a:ext cx="908963" cy="2776842"/>
              </a:xfrm>
              <a:custGeom>
                <a:avLst/>
                <a:gdLst>
                  <a:gd name="connsiteX0" fmla="*/ 463790 w 463790"/>
                  <a:gd name="connsiteY0" fmla="*/ 0 h 846162"/>
                  <a:gd name="connsiteX1" fmla="*/ 40710 w 463790"/>
                  <a:gd name="connsiteY1" fmla="*/ 286603 h 846162"/>
                  <a:gd name="connsiteX2" fmla="*/ 40710 w 463790"/>
                  <a:gd name="connsiteY2" fmla="*/ 846162 h 846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3790" h="846162">
                    <a:moveTo>
                      <a:pt x="463790" y="0"/>
                    </a:moveTo>
                    <a:cubicBezTo>
                      <a:pt x="287506" y="72788"/>
                      <a:pt x="111223" y="145576"/>
                      <a:pt x="40710" y="286603"/>
                    </a:cubicBezTo>
                    <a:cubicBezTo>
                      <a:pt x="-29803" y="427630"/>
                      <a:pt x="5453" y="636896"/>
                      <a:pt x="40710" y="846162"/>
                    </a:cubicBezTo>
                  </a:path>
                </a:pathLst>
              </a:custGeom>
              <a:noFill/>
              <a:ln w="38100">
                <a:solidFill>
                  <a:schemeClr val="accent6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  <p:sp>
            <p:nvSpPr>
              <p:cNvPr id="22" name="Rectangle : coins arrondis 10">
                <a:extLst>
                  <a:ext uri="{FF2B5EF4-FFF2-40B4-BE49-F238E27FC236}">
                    <a16:creationId xmlns:a16="http://schemas.microsoft.com/office/drawing/2014/main" id="{09EB3B32-0082-FAC9-B9E5-BBC1B83EF2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944" y="5093193"/>
                <a:ext cx="3765468" cy="916448"/>
              </a:xfrm>
              <a:prstGeom prst="roundRect">
                <a:avLst/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000" b="1" noProof="0" dirty="0">
                    <a:latin typeface="Avenir Next LT Pro" panose="020B0504020202020204" pitchFamily="34" charset="77"/>
                  </a:rPr>
                  <a:t>Growing season conditions</a:t>
                </a:r>
                <a:endParaRPr lang="en-CA" sz="2000" b="1" noProof="0" dirty="0">
                  <a:latin typeface="Avenir Next LT Pro" panose="020B0504020202020204" pitchFamily="34" charset="77"/>
                  <a:ea typeface="Cambria Math" panose="02040503050406030204" pitchFamily="18" charset="0"/>
                </a:endParaRPr>
              </a:p>
            </p:txBody>
          </p:sp>
          <p:sp>
            <p:nvSpPr>
              <p:cNvPr id="23" name="Rectangle : coins arrondis 13">
                <a:extLst>
                  <a:ext uri="{FF2B5EF4-FFF2-40B4-BE49-F238E27FC236}">
                    <a16:creationId xmlns:a16="http://schemas.microsoft.com/office/drawing/2014/main" id="{D5396BB3-0E30-B2B4-DA2E-CD561CBCF7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9240" y="3653897"/>
                <a:ext cx="4172979" cy="824207"/>
              </a:xfrm>
              <a:prstGeom prst="roundRect">
                <a:avLst/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000" b="1" noProof="0" dirty="0">
                    <a:latin typeface="Avenir Next LT Pro" panose="020B0504020202020204" pitchFamily="34" charset="77"/>
                  </a:rPr>
                  <a:t>Hibernation season conditions</a:t>
                </a:r>
                <a:endParaRPr lang="en-CA" sz="2000" b="1" noProof="0" dirty="0">
                  <a:latin typeface="Avenir Next LT Pro" panose="020B0504020202020204" pitchFamily="34" charset="77"/>
                  <a:ea typeface="Cambria Math" panose="02040503050406030204" pitchFamily="18" charset="0"/>
                </a:endParaRPr>
              </a:p>
            </p:txBody>
          </p:sp>
          <p:sp>
            <p:nvSpPr>
              <p:cNvPr id="24" name="Forme libre 14">
                <a:extLst>
                  <a:ext uri="{FF2B5EF4-FFF2-40B4-BE49-F238E27FC236}">
                    <a16:creationId xmlns:a16="http://schemas.microsoft.com/office/drawing/2014/main" id="{2FED85DE-992B-C7E4-F2ED-F33D6F68F7B5}"/>
                  </a:ext>
                </a:extLst>
              </p:cNvPr>
              <p:cNvSpPr/>
              <p:nvPr/>
            </p:nvSpPr>
            <p:spPr>
              <a:xfrm>
                <a:off x="2255034" y="2644844"/>
                <a:ext cx="240225" cy="1009054"/>
              </a:xfrm>
              <a:custGeom>
                <a:avLst/>
                <a:gdLst>
                  <a:gd name="connsiteX0" fmla="*/ 17416 w 686157"/>
                  <a:gd name="connsiteY0" fmla="*/ 0 h 1542197"/>
                  <a:gd name="connsiteX1" fmla="*/ 85655 w 686157"/>
                  <a:gd name="connsiteY1" fmla="*/ 900753 h 1542197"/>
                  <a:gd name="connsiteX2" fmla="*/ 686157 w 686157"/>
                  <a:gd name="connsiteY2" fmla="*/ 1542197 h 154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6157" h="1542197">
                    <a:moveTo>
                      <a:pt x="17416" y="0"/>
                    </a:moveTo>
                    <a:cubicBezTo>
                      <a:pt x="-4193" y="321860"/>
                      <a:pt x="-25802" y="643720"/>
                      <a:pt x="85655" y="900753"/>
                    </a:cubicBezTo>
                    <a:cubicBezTo>
                      <a:pt x="197112" y="1157786"/>
                      <a:pt x="441634" y="1349991"/>
                      <a:pt x="686157" y="1542197"/>
                    </a:cubicBezTo>
                  </a:path>
                </a:pathLst>
              </a:custGeom>
              <a:noFill/>
              <a:ln w="38100">
                <a:solidFill>
                  <a:schemeClr val="accent6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  <p:sp>
            <p:nvSpPr>
              <p:cNvPr id="25" name="Rectangle : coins arrondis 15">
                <a:extLst>
                  <a:ext uri="{FF2B5EF4-FFF2-40B4-BE49-F238E27FC236}">
                    <a16:creationId xmlns:a16="http://schemas.microsoft.com/office/drawing/2014/main" id="{80A07401-D8B2-8633-5217-914E3BE96E4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19703" y="3239015"/>
                <a:ext cx="3129933" cy="813536"/>
              </a:xfrm>
              <a:prstGeom prst="roundRect">
                <a:avLst/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000" b="1" noProof="0" dirty="0">
                    <a:latin typeface="Avenir Next LT Pro" panose="020B0504020202020204" pitchFamily="34" charset="77"/>
                  </a:rPr>
                  <a:t>Seasons length</a:t>
                </a:r>
                <a:endParaRPr lang="en-CA" sz="2000" b="1" noProof="0" dirty="0">
                  <a:latin typeface="Avenir Next LT Pro" panose="020B0504020202020204" pitchFamily="34" charset="77"/>
                  <a:ea typeface="Cambria Math" panose="02040503050406030204" pitchFamily="18" charset="0"/>
                </a:endParaRPr>
              </a:p>
            </p:txBody>
          </p:sp>
          <p:sp>
            <p:nvSpPr>
              <p:cNvPr id="26" name="Forme libre 16">
                <a:extLst>
                  <a:ext uri="{FF2B5EF4-FFF2-40B4-BE49-F238E27FC236}">
                    <a16:creationId xmlns:a16="http://schemas.microsoft.com/office/drawing/2014/main" id="{07525C8F-E751-8AD3-2E6E-A6E43DF888D0}"/>
                  </a:ext>
                </a:extLst>
              </p:cNvPr>
              <p:cNvSpPr/>
              <p:nvPr/>
            </p:nvSpPr>
            <p:spPr>
              <a:xfrm flipH="1">
                <a:off x="6610485" y="2213310"/>
                <a:ext cx="1868362" cy="1024293"/>
              </a:xfrm>
              <a:custGeom>
                <a:avLst/>
                <a:gdLst>
                  <a:gd name="connsiteX0" fmla="*/ 0 w 2606722"/>
                  <a:gd name="connsiteY0" fmla="*/ 0 h 1173707"/>
                  <a:gd name="connsiteX1" fmla="*/ 982639 w 2606722"/>
                  <a:gd name="connsiteY1" fmla="*/ 272955 h 1173707"/>
                  <a:gd name="connsiteX2" fmla="*/ 2279176 w 2606722"/>
                  <a:gd name="connsiteY2" fmla="*/ 818865 h 1173707"/>
                  <a:gd name="connsiteX3" fmla="*/ 2606722 w 2606722"/>
                  <a:gd name="connsiteY3" fmla="*/ 1173707 h 1173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6722" h="1173707">
                    <a:moveTo>
                      <a:pt x="0" y="0"/>
                    </a:moveTo>
                    <a:cubicBezTo>
                      <a:pt x="301388" y="68239"/>
                      <a:pt x="602776" y="136478"/>
                      <a:pt x="982639" y="272955"/>
                    </a:cubicBezTo>
                    <a:cubicBezTo>
                      <a:pt x="1362502" y="409432"/>
                      <a:pt x="2008496" y="668740"/>
                      <a:pt x="2279176" y="818865"/>
                    </a:cubicBezTo>
                    <a:cubicBezTo>
                      <a:pt x="2549856" y="968990"/>
                      <a:pt x="2578289" y="1071348"/>
                      <a:pt x="2606722" y="1173707"/>
                    </a:cubicBezTo>
                  </a:path>
                </a:pathLst>
              </a:custGeom>
              <a:noFill/>
              <a:ln w="38100">
                <a:solidFill>
                  <a:schemeClr val="accent6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  <p:grpSp>
            <p:nvGrpSpPr>
              <p:cNvPr id="27" name="Groupe 12">
                <a:extLst>
                  <a:ext uri="{FF2B5EF4-FFF2-40B4-BE49-F238E27FC236}">
                    <a16:creationId xmlns:a16="http://schemas.microsoft.com/office/drawing/2014/main" id="{FDDBDE3A-0298-489F-C867-B6FBCDC8D115}"/>
                  </a:ext>
                </a:extLst>
              </p:cNvPr>
              <p:cNvGrpSpPr/>
              <p:nvPr/>
            </p:nvGrpSpPr>
            <p:grpSpPr>
              <a:xfrm>
                <a:off x="6858001" y="577476"/>
                <a:ext cx="4667216" cy="2092545"/>
                <a:chOff x="5079593" y="481424"/>
                <a:chExt cx="4667216" cy="2092545"/>
              </a:xfrm>
            </p:grpSpPr>
            <p:sp>
              <p:nvSpPr>
                <p:cNvPr id="30" name="Rectangle : coins arrondis 6">
                  <a:extLst>
                    <a:ext uri="{FF2B5EF4-FFF2-40B4-BE49-F238E27FC236}">
                      <a16:creationId xmlns:a16="http://schemas.microsoft.com/office/drawing/2014/main" id="{8BFB9A3D-2E29-861A-A1E9-FB58DD25C11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079593" y="481424"/>
                  <a:ext cx="1953372" cy="657967"/>
                </a:xfrm>
                <a:prstGeom prst="roundRect">
                  <a:avLst/>
                </a:prstGeom>
                <a:solidFill>
                  <a:schemeClr val="accent1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b="1" noProof="0" dirty="0">
                      <a:latin typeface="Avenir Next LT Pro" panose="020B0504020202020204" pitchFamily="34" charset="77"/>
                    </a:rPr>
                    <a:t>Active season ➚</a:t>
                  </a:r>
                  <a:endParaRPr lang="en-CA" b="1" noProof="0" dirty="0">
                    <a:latin typeface="Avenir Next LT Pro" panose="020B0504020202020204" pitchFamily="34" charset="77"/>
                    <a:ea typeface="Cambria Math" panose="02040503050406030204" pitchFamily="18" charset="0"/>
                  </a:endParaRPr>
                </a:p>
              </p:txBody>
            </p:sp>
            <p:pic>
              <p:nvPicPr>
                <p:cNvPr id="31" name="Image 9" descr="Une image contenant dessin, croquis, noir, art&#10;&#10;Description générée automatiquement">
                  <a:extLst>
                    <a:ext uri="{FF2B5EF4-FFF2-40B4-BE49-F238E27FC236}">
                      <a16:creationId xmlns:a16="http://schemas.microsoft.com/office/drawing/2014/main" id="{6B93EB6B-662E-60E9-CDBA-F808195AF7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7815" t="63021" r="18034"/>
                <a:stretch/>
              </p:blipFill>
              <p:spPr>
                <a:xfrm>
                  <a:off x="5615771" y="927275"/>
                  <a:ext cx="2856704" cy="1646694"/>
                </a:xfrm>
                <a:prstGeom prst="rect">
                  <a:avLst/>
                </a:prstGeom>
              </p:spPr>
            </p:pic>
            <p:sp>
              <p:nvSpPr>
                <p:cNvPr id="32" name="Rectangle : coins arrondis 11">
                  <a:extLst>
                    <a:ext uri="{FF2B5EF4-FFF2-40B4-BE49-F238E27FC236}">
                      <a16:creationId xmlns:a16="http://schemas.microsoft.com/office/drawing/2014/main" id="{6A432B48-6E06-D9C6-381E-6570DAE5DFC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190194" y="810407"/>
                  <a:ext cx="2556615" cy="652982"/>
                </a:xfrm>
                <a:prstGeom prst="roundRect">
                  <a:avLst/>
                </a:prstGeom>
                <a:solidFill>
                  <a:schemeClr val="accent1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b="1" noProof="0" dirty="0">
                      <a:latin typeface="Avenir Next LT Pro" panose="020B0504020202020204" pitchFamily="34" charset="77"/>
                    </a:rPr>
                    <a:t>Hibernation➘</a:t>
                  </a:r>
                  <a:endParaRPr lang="en-CA" b="1" noProof="0" dirty="0">
                    <a:latin typeface="Avenir Next LT Pro" panose="020B0504020202020204" pitchFamily="34" charset="77"/>
                    <a:ea typeface="Cambria Math" panose="02040503050406030204" pitchFamily="18" charset="0"/>
                  </a:endParaRPr>
                </a:p>
              </p:txBody>
            </p:sp>
          </p:grpSp>
          <p:cxnSp>
            <p:nvCxnSpPr>
              <p:cNvPr id="28" name="Connecteur en arc 18">
                <a:extLst>
                  <a:ext uri="{FF2B5EF4-FFF2-40B4-BE49-F238E27FC236}">
                    <a16:creationId xmlns:a16="http://schemas.microsoft.com/office/drawing/2014/main" id="{EBF00321-1E7D-558F-D030-021FD8728CC7}"/>
                  </a:ext>
                </a:extLst>
              </p:cNvPr>
              <p:cNvCxnSpPr>
                <a:cxnSpLocks/>
                <a:stCxn id="16" idx="3"/>
                <a:endCxn id="30" idx="1"/>
              </p:cNvCxnSpPr>
              <p:nvPr/>
            </p:nvCxnSpPr>
            <p:spPr>
              <a:xfrm flipV="1">
                <a:off x="5775163" y="906460"/>
                <a:ext cx="1082837" cy="946411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Forme libre 28">
                <a:extLst>
                  <a:ext uri="{FF2B5EF4-FFF2-40B4-BE49-F238E27FC236}">
                    <a16:creationId xmlns:a16="http://schemas.microsoft.com/office/drawing/2014/main" id="{47FB8152-90C0-7399-E564-58117D61466D}"/>
                  </a:ext>
                </a:extLst>
              </p:cNvPr>
              <p:cNvSpPr/>
              <p:nvPr/>
            </p:nvSpPr>
            <p:spPr>
              <a:xfrm>
                <a:off x="10097867" y="2008253"/>
                <a:ext cx="936709" cy="2278806"/>
              </a:xfrm>
              <a:custGeom>
                <a:avLst/>
                <a:gdLst>
                  <a:gd name="connsiteX0" fmla="*/ 0 w 573206"/>
                  <a:gd name="connsiteY0" fmla="*/ 0 h 887105"/>
                  <a:gd name="connsiteX1" fmla="*/ 477671 w 573206"/>
                  <a:gd name="connsiteY1" fmla="*/ 368490 h 887105"/>
                  <a:gd name="connsiteX2" fmla="*/ 573206 w 573206"/>
                  <a:gd name="connsiteY2" fmla="*/ 887105 h 88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3206" h="887105">
                    <a:moveTo>
                      <a:pt x="0" y="0"/>
                    </a:moveTo>
                    <a:cubicBezTo>
                      <a:pt x="191068" y="110319"/>
                      <a:pt x="382137" y="220639"/>
                      <a:pt x="477671" y="368490"/>
                    </a:cubicBezTo>
                    <a:cubicBezTo>
                      <a:pt x="573205" y="516341"/>
                      <a:pt x="573205" y="701723"/>
                      <a:pt x="573206" y="88710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 w="med" len="med"/>
                <a:tailEnd type="triangl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73206"/>
                          <a:gd name="connsiteY0" fmla="*/ 0 h 887105"/>
                          <a:gd name="connsiteX1" fmla="*/ 477671 w 573206"/>
                          <a:gd name="connsiteY1" fmla="*/ 368490 h 887105"/>
                          <a:gd name="connsiteX2" fmla="*/ 573206 w 573206"/>
                          <a:gd name="connsiteY2" fmla="*/ 887105 h 8871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573206" h="887105" extrusionOk="0">
                            <a:moveTo>
                              <a:pt x="0" y="0"/>
                            </a:moveTo>
                            <a:cubicBezTo>
                              <a:pt x="166656" y="95261"/>
                              <a:pt x="363541" y="227618"/>
                              <a:pt x="477671" y="368490"/>
                            </a:cubicBezTo>
                            <a:cubicBezTo>
                              <a:pt x="586088" y="519053"/>
                              <a:pt x="553187" y="702360"/>
                              <a:pt x="573206" y="887105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A736590-8667-16C4-5AE2-DE147603A56E}"/>
                </a:ext>
              </a:extLst>
            </p:cNvPr>
            <p:cNvSpPr/>
            <p:nvPr/>
          </p:nvSpPr>
          <p:spPr>
            <a:xfrm>
              <a:off x="917999" y="4286896"/>
              <a:ext cx="1988348" cy="110932"/>
            </a:xfrm>
            <a:custGeom>
              <a:avLst/>
              <a:gdLst>
                <a:gd name="connsiteX0" fmla="*/ 0 w 2423886"/>
                <a:gd name="connsiteY0" fmla="*/ 0 h 386975"/>
                <a:gd name="connsiteX1" fmla="*/ 406400 w 2423886"/>
                <a:gd name="connsiteY1" fmla="*/ 348343 h 386975"/>
                <a:gd name="connsiteX2" fmla="*/ 2423886 w 2423886"/>
                <a:gd name="connsiteY2" fmla="*/ 362857 h 3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886" h="386975">
                  <a:moveTo>
                    <a:pt x="0" y="0"/>
                  </a:moveTo>
                  <a:cubicBezTo>
                    <a:pt x="1209" y="143933"/>
                    <a:pt x="2419" y="287867"/>
                    <a:pt x="406400" y="348343"/>
                  </a:cubicBezTo>
                  <a:cubicBezTo>
                    <a:pt x="810381" y="408819"/>
                    <a:pt x="1617133" y="385838"/>
                    <a:pt x="2423886" y="362857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noProof="0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722136F-74C4-5EE4-377D-D0F94C23696F}"/>
                </a:ext>
              </a:extLst>
            </p:cNvPr>
            <p:cNvSpPr/>
            <p:nvPr/>
          </p:nvSpPr>
          <p:spPr>
            <a:xfrm>
              <a:off x="1878469" y="3240294"/>
              <a:ext cx="1048083" cy="798550"/>
            </a:xfrm>
            <a:custGeom>
              <a:avLst/>
              <a:gdLst>
                <a:gd name="connsiteX0" fmla="*/ 0 w 1727200"/>
                <a:gd name="connsiteY0" fmla="*/ 0 h 783771"/>
                <a:gd name="connsiteX1" fmla="*/ 333829 w 1727200"/>
                <a:gd name="connsiteY1" fmla="*/ 290286 h 783771"/>
                <a:gd name="connsiteX2" fmla="*/ 1161143 w 1727200"/>
                <a:gd name="connsiteY2" fmla="*/ 638628 h 783771"/>
                <a:gd name="connsiteX3" fmla="*/ 1727200 w 1727200"/>
                <a:gd name="connsiteY3" fmla="*/ 783771 h 78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783771">
                  <a:moveTo>
                    <a:pt x="0" y="0"/>
                  </a:moveTo>
                  <a:cubicBezTo>
                    <a:pt x="70152" y="91924"/>
                    <a:pt x="140305" y="183848"/>
                    <a:pt x="333829" y="290286"/>
                  </a:cubicBezTo>
                  <a:cubicBezTo>
                    <a:pt x="527353" y="396724"/>
                    <a:pt x="928915" y="556381"/>
                    <a:pt x="1161143" y="638628"/>
                  </a:cubicBezTo>
                  <a:cubicBezTo>
                    <a:pt x="1393371" y="720875"/>
                    <a:pt x="1560285" y="752323"/>
                    <a:pt x="1727200" y="783771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B10ABCE-F8BA-4AA0-217A-8E1E11AE880D}"/>
                </a:ext>
              </a:extLst>
            </p:cNvPr>
            <p:cNvSpPr/>
            <p:nvPr/>
          </p:nvSpPr>
          <p:spPr>
            <a:xfrm>
              <a:off x="3763604" y="2948702"/>
              <a:ext cx="189911" cy="1014280"/>
            </a:xfrm>
            <a:custGeom>
              <a:avLst/>
              <a:gdLst>
                <a:gd name="connsiteX0" fmla="*/ 0 w 783772"/>
                <a:gd name="connsiteY0" fmla="*/ 0 h 899886"/>
                <a:gd name="connsiteX1" fmla="*/ 203200 w 783772"/>
                <a:gd name="connsiteY1" fmla="*/ 159657 h 899886"/>
                <a:gd name="connsiteX2" fmla="*/ 551543 w 783772"/>
                <a:gd name="connsiteY2" fmla="*/ 493486 h 899886"/>
                <a:gd name="connsiteX3" fmla="*/ 783772 w 783772"/>
                <a:gd name="connsiteY3" fmla="*/ 899886 h 899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772" h="899886">
                  <a:moveTo>
                    <a:pt x="0" y="0"/>
                  </a:moveTo>
                  <a:cubicBezTo>
                    <a:pt x="55638" y="38704"/>
                    <a:pt x="111276" y="77409"/>
                    <a:pt x="203200" y="159657"/>
                  </a:cubicBezTo>
                  <a:cubicBezTo>
                    <a:pt x="295124" y="241905"/>
                    <a:pt x="454781" y="370115"/>
                    <a:pt x="551543" y="493486"/>
                  </a:cubicBezTo>
                  <a:cubicBezTo>
                    <a:pt x="648305" y="616857"/>
                    <a:pt x="716038" y="758371"/>
                    <a:pt x="783772" y="89988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894C5A-6128-5CE0-58BC-13D1D4E68207}"/>
                </a:ext>
              </a:extLst>
            </p:cNvPr>
            <p:cNvSpPr/>
            <p:nvPr/>
          </p:nvSpPr>
          <p:spPr>
            <a:xfrm>
              <a:off x="7457516" y="4501359"/>
              <a:ext cx="1361676" cy="38320"/>
            </a:xfrm>
            <a:custGeom>
              <a:avLst/>
              <a:gdLst>
                <a:gd name="connsiteX0" fmla="*/ 0 w 2583542"/>
                <a:gd name="connsiteY0" fmla="*/ 58057 h 58057"/>
                <a:gd name="connsiteX1" fmla="*/ 1930400 w 2583542"/>
                <a:gd name="connsiteY1" fmla="*/ 14515 h 58057"/>
                <a:gd name="connsiteX2" fmla="*/ 2583542 w 2583542"/>
                <a:gd name="connsiteY2" fmla="*/ 0 h 58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3542" h="58057">
                  <a:moveTo>
                    <a:pt x="0" y="58057"/>
                  </a:moveTo>
                  <a:lnTo>
                    <a:pt x="1930400" y="14515"/>
                  </a:lnTo>
                  <a:lnTo>
                    <a:pt x="2583542" y="0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noProof="0" dirty="0"/>
            </a:p>
          </p:txBody>
        </p:sp>
        <p:sp>
          <p:nvSpPr>
            <p:cNvPr id="12" name="Rectangle : coins arrondis 23">
              <a:extLst>
                <a:ext uri="{FF2B5EF4-FFF2-40B4-BE49-F238E27FC236}">
                  <a16:creationId xmlns:a16="http://schemas.microsoft.com/office/drawing/2014/main" id="{C17886B6-A62B-E340-6BE5-B2D0363B1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19191" y="4341116"/>
              <a:ext cx="1361677" cy="314875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b="1" noProof="0" dirty="0">
                  <a:latin typeface="Avenir Next LT Pro" panose="020B0504020202020204" pitchFamily="34" charset="77"/>
                </a:rPr>
                <a:t>Behavior</a:t>
              </a:r>
              <a:endParaRPr lang="en-CA" sz="1600" b="1" noProof="0" dirty="0"/>
            </a:p>
          </p:txBody>
        </p:sp>
      </p:grpSp>
      <p:sp>
        <p:nvSpPr>
          <p:cNvPr id="33" name="Rectangle : coins arrondis 13">
            <a:extLst>
              <a:ext uri="{FF2B5EF4-FFF2-40B4-BE49-F238E27FC236}">
                <a16:creationId xmlns:a16="http://schemas.microsoft.com/office/drawing/2014/main" id="{36A74A9C-CDCE-4F4E-4D03-9BF81118A3F3}"/>
              </a:ext>
            </a:extLst>
          </p:cNvPr>
          <p:cNvSpPr>
            <a:spLocks/>
          </p:cNvSpPr>
          <p:nvPr/>
        </p:nvSpPr>
        <p:spPr>
          <a:xfrm>
            <a:off x="3861317" y="6073418"/>
            <a:ext cx="3023354" cy="748419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Mass at the beginning of the active season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B5ABF14-4E69-918C-FCC7-C1EDFF58E354}"/>
              </a:ext>
            </a:extLst>
          </p:cNvPr>
          <p:cNvSpPr/>
          <p:nvPr/>
        </p:nvSpPr>
        <p:spPr>
          <a:xfrm>
            <a:off x="6055269" y="5196408"/>
            <a:ext cx="530884" cy="871541"/>
          </a:xfrm>
          <a:custGeom>
            <a:avLst/>
            <a:gdLst>
              <a:gd name="connsiteX0" fmla="*/ 70039 w 890654"/>
              <a:gd name="connsiteY0" fmla="*/ 890954 h 890954"/>
              <a:gd name="connsiteX1" fmla="*/ 81762 w 890654"/>
              <a:gd name="connsiteY1" fmla="*/ 550985 h 890954"/>
              <a:gd name="connsiteX2" fmla="*/ 890654 w 890654"/>
              <a:gd name="connsiteY2" fmla="*/ 0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654" h="890954">
                <a:moveTo>
                  <a:pt x="70039" y="890954"/>
                </a:moveTo>
                <a:cubicBezTo>
                  <a:pt x="7516" y="795215"/>
                  <a:pt x="-55007" y="699477"/>
                  <a:pt x="81762" y="550985"/>
                </a:cubicBezTo>
                <a:cubicBezTo>
                  <a:pt x="218531" y="402493"/>
                  <a:pt x="554592" y="201246"/>
                  <a:pt x="890654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25C9C9E-1531-EC26-7B51-B33776C95D69}"/>
              </a:ext>
            </a:extLst>
          </p:cNvPr>
          <p:cNvSpPr/>
          <p:nvPr/>
        </p:nvSpPr>
        <p:spPr>
          <a:xfrm>
            <a:off x="7319556" y="5183985"/>
            <a:ext cx="610988" cy="871540"/>
          </a:xfrm>
          <a:custGeom>
            <a:avLst/>
            <a:gdLst>
              <a:gd name="connsiteX0" fmla="*/ 574430 w 750159"/>
              <a:gd name="connsiteY0" fmla="*/ 879230 h 879230"/>
              <a:gd name="connsiteX1" fmla="*/ 715107 w 750159"/>
              <a:gd name="connsiteY1" fmla="*/ 621323 h 879230"/>
              <a:gd name="connsiteX2" fmla="*/ 0 w 750159"/>
              <a:gd name="connsiteY2" fmla="*/ 0 h 87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159" h="879230">
                <a:moveTo>
                  <a:pt x="574430" y="879230"/>
                </a:moveTo>
                <a:cubicBezTo>
                  <a:pt x="692637" y="823545"/>
                  <a:pt x="810845" y="767861"/>
                  <a:pt x="715107" y="621323"/>
                </a:cubicBezTo>
                <a:cubicBezTo>
                  <a:pt x="619369" y="474785"/>
                  <a:pt x="309684" y="23739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B4237E-2F01-8647-E618-FE3510516C78}"/>
              </a:ext>
            </a:extLst>
          </p:cNvPr>
          <p:cNvSpPr txBox="1"/>
          <p:nvPr/>
        </p:nvSpPr>
        <p:spPr>
          <a:xfrm>
            <a:off x="102186" y="5087820"/>
            <a:ext cx="1776448" cy="5847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chemeClr val="accent6"/>
                </a:solidFill>
                <a:latin typeface="Avenir Next LT Pro" panose="020B0504020202020204" pitchFamily="34" charset="77"/>
              </a:rPr>
              <a:t>Triggers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0ADC51-B15C-2ED8-4CDD-432B57F5FD81}"/>
              </a:ext>
            </a:extLst>
          </p:cNvPr>
          <p:cNvSpPr txBox="1"/>
          <p:nvPr/>
        </p:nvSpPr>
        <p:spPr>
          <a:xfrm>
            <a:off x="3346069" y="5367780"/>
            <a:ext cx="1975797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rgbClr val="7030A0"/>
                </a:solidFill>
                <a:latin typeface="Avenir Next LT Pro" panose="020B0504020202020204" pitchFamily="34" charset="77"/>
              </a:rPr>
              <a:t>Structure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19F2AA-1FD6-D2E3-E742-51B5049A2DAE}"/>
              </a:ext>
            </a:extLst>
          </p:cNvPr>
          <p:cNvSpPr txBox="1"/>
          <p:nvPr/>
        </p:nvSpPr>
        <p:spPr>
          <a:xfrm>
            <a:off x="8443336" y="3950843"/>
            <a:ext cx="260597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rgbClr val="FF0000"/>
                </a:solidFill>
                <a:latin typeface="Avenir Next LT Pro" panose="020B0504020202020204" pitchFamily="34" charset="77"/>
              </a:rPr>
              <a:t>Implications</a:t>
            </a:r>
          </a:p>
        </p:txBody>
      </p:sp>
      <p:sp>
        <p:nvSpPr>
          <p:cNvPr id="44" name="Rectangle : coins arrondis 13">
            <a:extLst>
              <a:ext uri="{FF2B5EF4-FFF2-40B4-BE49-F238E27FC236}">
                <a16:creationId xmlns:a16="http://schemas.microsoft.com/office/drawing/2014/main" id="{7C97DBB1-4DA8-4D9D-7D1D-1FF2E645612D}"/>
              </a:ext>
            </a:extLst>
          </p:cNvPr>
          <p:cNvSpPr>
            <a:spLocks/>
          </p:cNvSpPr>
          <p:nvPr/>
        </p:nvSpPr>
        <p:spPr>
          <a:xfrm>
            <a:off x="6928221" y="6068974"/>
            <a:ext cx="2592296" cy="748419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Mass at the end of the active season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6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22">
            <a:extLst>
              <a:ext uri="{FF2B5EF4-FFF2-40B4-BE49-F238E27FC236}">
                <a16:creationId xmlns:a16="http://schemas.microsoft.com/office/drawing/2014/main" id="{9AA222AC-3C8F-456B-40E3-7447456DAB83}"/>
              </a:ext>
            </a:extLst>
          </p:cNvPr>
          <p:cNvSpPr>
            <a:spLocks noChangeAspect="1"/>
          </p:cNvSpPr>
          <p:nvPr/>
        </p:nvSpPr>
        <p:spPr>
          <a:xfrm>
            <a:off x="8981895" y="4287059"/>
            <a:ext cx="2160000" cy="755212"/>
          </a:xfrm>
          <a:prstGeom prst="round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atin typeface="Avenir Next LT Pro" panose="020B0504020202020204" pitchFamily="34" charset="77"/>
              </a:rPr>
              <a:t>Plasticity</a:t>
            </a:r>
            <a:endParaRPr lang="fr-FR" sz="3200" b="1" dirty="0"/>
          </a:p>
        </p:txBody>
      </p:sp>
      <p:sp>
        <p:nvSpPr>
          <p:cNvPr id="5" name="Rectangle : coins arrondis 23">
            <a:extLst>
              <a:ext uri="{FF2B5EF4-FFF2-40B4-BE49-F238E27FC236}">
                <a16:creationId xmlns:a16="http://schemas.microsoft.com/office/drawing/2014/main" id="{68F6F59C-4665-D518-7A00-4463FBEBEF4C}"/>
              </a:ext>
            </a:extLst>
          </p:cNvPr>
          <p:cNvSpPr>
            <a:spLocks noChangeAspect="1"/>
          </p:cNvSpPr>
          <p:nvPr/>
        </p:nvSpPr>
        <p:spPr>
          <a:xfrm>
            <a:off x="5274286" y="5356395"/>
            <a:ext cx="2751836" cy="962139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atin typeface="Avenir Next LT Pro" panose="020B0504020202020204" pitchFamily="34" charset="77"/>
              </a:rPr>
              <a:t>Evolution</a:t>
            </a:r>
            <a:endParaRPr lang="fr-FR" sz="3200" b="1" dirty="0"/>
          </a:p>
        </p:txBody>
      </p:sp>
      <p:sp>
        <p:nvSpPr>
          <p:cNvPr id="6" name="Forme libre 28">
            <a:extLst>
              <a:ext uri="{FF2B5EF4-FFF2-40B4-BE49-F238E27FC236}">
                <a16:creationId xmlns:a16="http://schemas.microsoft.com/office/drawing/2014/main" id="{003B848A-2294-4BA1-EAFA-66CD7AF93346}"/>
              </a:ext>
            </a:extLst>
          </p:cNvPr>
          <p:cNvSpPr/>
          <p:nvPr/>
        </p:nvSpPr>
        <p:spPr>
          <a:xfrm>
            <a:off x="9135338" y="2008253"/>
            <a:ext cx="936709" cy="2278806"/>
          </a:xfrm>
          <a:custGeom>
            <a:avLst/>
            <a:gdLst>
              <a:gd name="connsiteX0" fmla="*/ 0 w 573206"/>
              <a:gd name="connsiteY0" fmla="*/ 0 h 887105"/>
              <a:gd name="connsiteX1" fmla="*/ 477671 w 573206"/>
              <a:gd name="connsiteY1" fmla="*/ 368490 h 887105"/>
              <a:gd name="connsiteX2" fmla="*/ 573206 w 573206"/>
              <a:gd name="connsiteY2" fmla="*/ 887105 h 8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206" h="887105">
                <a:moveTo>
                  <a:pt x="0" y="0"/>
                </a:moveTo>
                <a:cubicBezTo>
                  <a:pt x="191068" y="110319"/>
                  <a:pt x="382137" y="220639"/>
                  <a:pt x="477671" y="368490"/>
                </a:cubicBezTo>
                <a:cubicBezTo>
                  <a:pt x="573205" y="516341"/>
                  <a:pt x="573205" y="701723"/>
                  <a:pt x="573206" y="887105"/>
                </a:cubicBezTo>
              </a:path>
            </a:pathLst>
          </a:custGeom>
          <a:noFill/>
          <a:ln w="76200">
            <a:solidFill>
              <a:schemeClr val="accent1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3206"/>
                      <a:gd name="connsiteY0" fmla="*/ 0 h 887105"/>
                      <a:gd name="connsiteX1" fmla="*/ 477671 w 573206"/>
                      <a:gd name="connsiteY1" fmla="*/ 368490 h 887105"/>
                      <a:gd name="connsiteX2" fmla="*/ 573206 w 573206"/>
                      <a:gd name="connsiteY2" fmla="*/ 887105 h 887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3206" h="887105" extrusionOk="0">
                        <a:moveTo>
                          <a:pt x="0" y="0"/>
                        </a:moveTo>
                        <a:cubicBezTo>
                          <a:pt x="166656" y="95261"/>
                          <a:pt x="363541" y="227618"/>
                          <a:pt x="477671" y="368490"/>
                        </a:cubicBezTo>
                        <a:cubicBezTo>
                          <a:pt x="586088" y="519053"/>
                          <a:pt x="553187" y="702360"/>
                          <a:pt x="573206" y="88710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12">
            <a:extLst>
              <a:ext uri="{FF2B5EF4-FFF2-40B4-BE49-F238E27FC236}">
                <a16:creationId xmlns:a16="http://schemas.microsoft.com/office/drawing/2014/main" id="{F7F52F74-B36B-D6E5-7015-3F0BC820D2EE}"/>
              </a:ext>
            </a:extLst>
          </p:cNvPr>
          <p:cNvGrpSpPr/>
          <p:nvPr/>
        </p:nvGrpSpPr>
        <p:grpSpPr>
          <a:xfrm>
            <a:off x="6096000" y="546021"/>
            <a:ext cx="3949700" cy="2122506"/>
            <a:chOff x="4317592" y="449969"/>
            <a:chExt cx="3949700" cy="2122506"/>
          </a:xfrm>
        </p:grpSpPr>
        <p:sp>
          <p:nvSpPr>
            <p:cNvPr id="8" name="Rectangle : coins arrondis 6">
              <a:extLst>
                <a:ext uri="{FF2B5EF4-FFF2-40B4-BE49-F238E27FC236}">
                  <a16:creationId xmlns:a16="http://schemas.microsoft.com/office/drawing/2014/main" id="{202AA8C8-D9E7-B930-4AC2-0F20B7614638}"/>
                </a:ext>
              </a:extLst>
            </p:cNvPr>
            <p:cNvSpPr>
              <a:spLocks/>
            </p:cNvSpPr>
            <p:nvPr/>
          </p:nvSpPr>
          <p:spPr>
            <a:xfrm>
              <a:off x="4317592" y="449969"/>
              <a:ext cx="1764000" cy="689421"/>
            </a:xfrm>
            <a:prstGeom prst="round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noProof="1">
                  <a:latin typeface="Avenir Next LT Pro" panose="020B0504020202020204" pitchFamily="34" charset="77"/>
                </a:rPr>
                <a:t>Active season ➚</a:t>
              </a:r>
            </a:p>
          </p:txBody>
        </p:sp>
        <p:pic>
          <p:nvPicPr>
            <p:cNvPr id="9" name="Image 9" descr="Une image contenant dessin, croquis, noir, art&#10;&#10;Description générée automatiquement">
              <a:extLst>
                <a:ext uri="{FF2B5EF4-FFF2-40B4-BE49-F238E27FC236}">
                  <a16:creationId xmlns:a16="http://schemas.microsoft.com/office/drawing/2014/main" id="{EDD4E79C-3250-0C10-D4BA-07D393A17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815" t="63021" r="18034"/>
            <a:stretch/>
          </p:blipFill>
          <p:spPr>
            <a:xfrm>
              <a:off x="4653242" y="927275"/>
              <a:ext cx="2854109" cy="1645200"/>
            </a:xfrm>
            <a:prstGeom prst="rect">
              <a:avLst/>
            </a:prstGeom>
          </p:spPr>
        </p:pic>
        <p:sp>
          <p:nvSpPr>
            <p:cNvPr id="10" name="Rectangle : coins arrondis 11">
              <a:extLst>
                <a:ext uri="{FF2B5EF4-FFF2-40B4-BE49-F238E27FC236}">
                  <a16:creationId xmlns:a16="http://schemas.microsoft.com/office/drawing/2014/main" id="{BDE60926-E968-58F1-FA4E-139FAAC81C90}"/>
                </a:ext>
              </a:extLst>
            </p:cNvPr>
            <p:cNvSpPr>
              <a:spLocks/>
            </p:cNvSpPr>
            <p:nvPr/>
          </p:nvSpPr>
          <p:spPr>
            <a:xfrm>
              <a:off x="6247714" y="773969"/>
              <a:ext cx="2019578" cy="689421"/>
            </a:xfrm>
            <a:prstGeom prst="round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noProof="1">
                  <a:latin typeface="Avenir Next LT Pro" panose="020B0504020202020204" pitchFamily="34" charset="77"/>
                </a:rPr>
                <a:t>Hibernation ➘</a:t>
              </a:r>
              <a:endParaRPr lang="en-CA" sz="2400" b="1" noProof="1">
                <a:latin typeface="Avenir Next LT Pro" panose="020B0504020202020204" pitchFamily="34" charset="77"/>
                <a:ea typeface="Cambria Math" panose="02040503050406030204" pitchFamily="18" charset="0"/>
              </a:endParaRPr>
            </a:p>
          </p:txBody>
        </p:sp>
      </p:grpSp>
      <p:cxnSp>
        <p:nvCxnSpPr>
          <p:cNvPr id="11" name="Connecteur en arc 18">
            <a:extLst>
              <a:ext uri="{FF2B5EF4-FFF2-40B4-BE49-F238E27FC236}">
                <a16:creationId xmlns:a16="http://schemas.microsoft.com/office/drawing/2014/main" id="{E2C44577-C861-6989-A1EA-9DB9071A3B0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3759200" y="890732"/>
            <a:ext cx="2336800" cy="96213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xplosion 1 11">
            <a:extLst>
              <a:ext uri="{FF2B5EF4-FFF2-40B4-BE49-F238E27FC236}">
                <a16:creationId xmlns:a16="http://schemas.microsoft.com/office/drawing/2014/main" id="{97C84B8D-8B73-399F-73BF-137AA8584478}"/>
              </a:ext>
            </a:extLst>
          </p:cNvPr>
          <p:cNvSpPr/>
          <p:nvPr/>
        </p:nvSpPr>
        <p:spPr>
          <a:xfrm>
            <a:off x="0" y="546021"/>
            <a:ext cx="3759200" cy="2124000"/>
          </a:xfrm>
          <a:prstGeom prst="irregularSeal1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Avenir Next LT Pro" panose="020B0504020202020204" pitchFamily="34" charset="77"/>
              </a:rPr>
              <a:t>Climate change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8409908-0F8D-7847-8769-9ABBD41FA528}"/>
              </a:ext>
            </a:extLst>
          </p:cNvPr>
          <p:cNvSpPr/>
          <p:nvPr/>
        </p:nvSpPr>
        <p:spPr>
          <a:xfrm rot="21131818">
            <a:off x="8073556" y="5688305"/>
            <a:ext cx="968470" cy="471488"/>
          </a:xfrm>
          <a:custGeom>
            <a:avLst/>
            <a:gdLst>
              <a:gd name="connsiteX0" fmla="*/ 0 w 1243012"/>
              <a:gd name="connsiteY0" fmla="*/ 0 h 471488"/>
              <a:gd name="connsiteX1" fmla="*/ 300037 w 1243012"/>
              <a:gd name="connsiteY1" fmla="*/ 228600 h 471488"/>
              <a:gd name="connsiteX2" fmla="*/ 1243012 w 1243012"/>
              <a:gd name="connsiteY2" fmla="*/ 471488 h 47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012" h="471488">
                <a:moveTo>
                  <a:pt x="0" y="0"/>
                </a:moveTo>
                <a:cubicBezTo>
                  <a:pt x="46434" y="75009"/>
                  <a:pt x="92868" y="150019"/>
                  <a:pt x="300037" y="228600"/>
                </a:cubicBezTo>
                <a:cubicBezTo>
                  <a:pt x="507206" y="307181"/>
                  <a:pt x="875109" y="389334"/>
                  <a:pt x="1243012" y="471488"/>
                </a:cubicBezTo>
              </a:path>
            </a:pathLst>
          </a:custGeom>
          <a:noFill/>
          <a:ln w="762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4" name="Forme libre 26">
            <a:extLst>
              <a:ext uri="{FF2B5EF4-FFF2-40B4-BE49-F238E27FC236}">
                <a16:creationId xmlns:a16="http://schemas.microsoft.com/office/drawing/2014/main" id="{FADA8EF3-3F24-897F-BF17-BE15757B7B9C}"/>
              </a:ext>
            </a:extLst>
          </p:cNvPr>
          <p:cNvSpPr/>
          <p:nvPr/>
        </p:nvSpPr>
        <p:spPr>
          <a:xfrm>
            <a:off x="10599534" y="5042272"/>
            <a:ext cx="63984" cy="582472"/>
          </a:xfrm>
          <a:custGeom>
            <a:avLst/>
            <a:gdLst>
              <a:gd name="connsiteX0" fmla="*/ 0 w 573206"/>
              <a:gd name="connsiteY0" fmla="*/ 0 h 887105"/>
              <a:gd name="connsiteX1" fmla="*/ 477671 w 573206"/>
              <a:gd name="connsiteY1" fmla="*/ 368490 h 887105"/>
              <a:gd name="connsiteX2" fmla="*/ 573206 w 573206"/>
              <a:gd name="connsiteY2" fmla="*/ 887105 h 8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206" h="887105">
                <a:moveTo>
                  <a:pt x="0" y="0"/>
                </a:moveTo>
                <a:cubicBezTo>
                  <a:pt x="191068" y="110319"/>
                  <a:pt x="382137" y="220639"/>
                  <a:pt x="477671" y="368490"/>
                </a:cubicBezTo>
                <a:cubicBezTo>
                  <a:pt x="573205" y="516341"/>
                  <a:pt x="573205" y="701723"/>
                  <a:pt x="573206" y="887105"/>
                </a:cubicBezTo>
              </a:path>
            </a:pathLst>
          </a:custGeom>
          <a:noFill/>
          <a:ln w="76200">
            <a:solidFill>
              <a:schemeClr val="accent1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3206"/>
                      <a:gd name="connsiteY0" fmla="*/ 0 h 887105"/>
                      <a:gd name="connsiteX1" fmla="*/ 477671 w 573206"/>
                      <a:gd name="connsiteY1" fmla="*/ 368490 h 887105"/>
                      <a:gd name="connsiteX2" fmla="*/ 573206 w 573206"/>
                      <a:gd name="connsiteY2" fmla="*/ 887105 h 887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3206" h="887105" extrusionOk="0">
                        <a:moveTo>
                          <a:pt x="0" y="0"/>
                        </a:moveTo>
                        <a:cubicBezTo>
                          <a:pt x="166656" y="95261"/>
                          <a:pt x="363541" y="227618"/>
                          <a:pt x="477671" y="368490"/>
                        </a:cubicBezTo>
                        <a:cubicBezTo>
                          <a:pt x="586088" y="519053"/>
                          <a:pt x="553187" y="702360"/>
                          <a:pt x="573206" y="88710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4">
            <a:extLst>
              <a:ext uri="{FF2B5EF4-FFF2-40B4-BE49-F238E27FC236}">
                <a16:creationId xmlns:a16="http://schemas.microsoft.com/office/drawing/2014/main" id="{F04B6DC7-CE39-E927-8883-8C7689CC4678}"/>
              </a:ext>
            </a:extLst>
          </p:cNvPr>
          <p:cNvSpPr>
            <a:spLocks noChangeAspect="1"/>
          </p:cNvSpPr>
          <p:nvPr/>
        </p:nvSpPr>
        <p:spPr>
          <a:xfrm>
            <a:off x="9035911" y="5624744"/>
            <a:ext cx="2513395" cy="751522"/>
          </a:xfrm>
          <a:prstGeom prst="roundRect">
            <a:avLst/>
          </a:prstGeom>
          <a:solidFill>
            <a:schemeClr val="accent1">
              <a:alpha val="50196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Avenir Next LT Pro" panose="020B0504020202020204" pitchFamily="34" charset="77"/>
              </a:rPr>
              <a:t>Body mass ➚</a:t>
            </a:r>
            <a:endParaRPr lang="fr-FR" sz="2800" b="1" dirty="0"/>
          </a:p>
        </p:txBody>
      </p:sp>
      <p:sp>
        <p:nvSpPr>
          <p:cNvPr id="16" name="Rectangle : coins arrondis 11">
            <a:extLst>
              <a:ext uri="{FF2B5EF4-FFF2-40B4-BE49-F238E27FC236}">
                <a16:creationId xmlns:a16="http://schemas.microsoft.com/office/drawing/2014/main" id="{2716449E-10E1-B391-B3C1-EEF9DC80E805}"/>
              </a:ext>
            </a:extLst>
          </p:cNvPr>
          <p:cNvSpPr>
            <a:spLocks/>
          </p:cNvSpPr>
          <p:nvPr/>
        </p:nvSpPr>
        <p:spPr>
          <a:xfrm>
            <a:off x="5763915" y="3458922"/>
            <a:ext cx="2096085" cy="828138"/>
          </a:xfrm>
          <a:prstGeom prst="roundRect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Avenir Next LT Pro" panose="020B0504020202020204" pitchFamily="34" charset="77"/>
              </a:rPr>
              <a:t>Selective pressure </a:t>
            </a:r>
            <a:r>
              <a:rPr lang="fr-FR" sz="2800" b="1" dirty="0">
                <a:latin typeface="Avenir Next LT Pro" panose="020B0504020202020204" pitchFamily="34" charset="77"/>
              </a:rPr>
              <a:t>➘</a:t>
            </a:r>
            <a:endParaRPr lang="fr-FR" sz="2400" b="1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16011B3-A93B-8144-D863-16074840B393}"/>
              </a:ext>
            </a:extLst>
          </p:cNvPr>
          <p:cNvSpPr/>
          <p:nvPr/>
        </p:nvSpPr>
        <p:spPr>
          <a:xfrm>
            <a:off x="7686675" y="2028825"/>
            <a:ext cx="985838" cy="1428750"/>
          </a:xfrm>
          <a:custGeom>
            <a:avLst/>
            <a:gdLst>
              <a:gd name="connsiteX0" fmla="*/ 985838 w 985838"/>
              <a:gd name="connsiteY0" fmla="*/ 0 h 1428750"/>
              <a:gd name="connsiteX1" fmla="*/ 628650 w 985838"/>
              <a:gd name="connsiteY1" fmla="*/ 571500 h 1428750"/>
              <a:gd name="connsiteX2" fmla="*/ 0 w 985838"/>
              <a:gd name="connsiteY2" fmla="*/ 142875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838" h="1428750">
                <a:moveTo>
                  <a:pt x="985838" y="0"/>
                </a:moveTo>
                <a:cubicBezTo>
                  <a:pt x="889397" y="166687"/>
                  <a:pt x="792956" y="333375"/>
                  <a:pt x="628650" y="571500"/>
                </a:cubicBezTo>
                <a:cubicBezTo>
                  <a:pt x="464344" y="809625"/>
                  <a:pt x="232172" y="1119187"/>
                  <a:pt x="0" y="1428750"/>
                </a:cubicBezTo>
              </a:path>
            </a:pathLst>
          </a:custGeom>
          <a:noFill/>
          <a:ln w="762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5AE8FA0-75CA-E3DC-E46D-3A9C12915A31}"/>
              </a:ext>
            </a:extLst>
          </p:cNvPr>
          <p:cNvSpPr/>
          <p:nvPr/>
        </p:nvSpPr>
        <p:spPr>
          <a:xfrm>
            <a:off x="6527931" y="4271963"/>
            <a:ext cx="187194" cy="1071562"/>
          </a:xfrm>
          <a:custGeom>
            <a:avLst/>
            <a:gdLst>
              <a:gd name="connsiteX0" fmla="*/ 187194 w 187194"/>
              <a:gd name="connsiteY0" fmla="*/ 0 h 1071562"/>
              <a:gd name="connsiteX1" fmla="*/ 1457 w 187194"/>
              <a:gd name="connsiteY1" fmla="*/ 614362 h 1071562"/>
              <a:gd name="connsiteX2" fmla="*/ 115757 w 187194"/>
              <a:gd name="connsiteY2" fmla="*/ 1071562 h 107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194" h="1071562">
                <a:moveTo>
                  <a:pt x="187194" y="0"/>
                </a:moveTo>
                <a:cubicBezTo>
                  <a:pt x="100278" y="217884"/>
                  <a:pt x="13363" y="435768"/>
                  <a:pt x="1457" y="614362"/>
                </a:cubicBezTo>
                <a:cubicBezTo>
                  <a:pt x="-10449" y="792956"/>
                  <a:pt x="52654" y="932259"/>
                  <a:pt x="115757" y="1071562"/>
                </a:cubicBezTo>
              </a:path>
            </a:pathLst>
          </a:custGeom>
          <a:noFill/>
          <a:ln w="5715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19" name="Graphique 16" descr="Point d’interrogation avec un remplissage uni">
            <a:extLst>
              <a:ext uri="{FF2B5EF4-FFF2-40B4-BE49-F238E27FC236}">
                <a16:creationId xmlns:a16="http://schemas.microsoft.com/office/drawing/2014/main" id="{887A8AD1-AD98-D386-B0B0-A807F4EE4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0204" y="4503819"/>
            <a:ext cx="603561" cy="6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1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Avenir Next LT Pro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Augustin Birot</dc:creator>
  <cp:lastModifiedBy>Augustin Birot</cp:lastModifiedBy>
  <cp:revision>13</cp:revision>
  <dcterms:created xsi:type="dcterms:W3CDTF">2025-02-21T14:08:50Z</dcterms:created>
  <dcterms:modified xsi:type="dcterms:W3CDTF">2025-02-21T14:33:43Z</dcterms:modified>
</cp:coreProperties>
</file>