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9"/>
    <p:restoredTop sz="94601"/>
  </p:normalViewPr>
  <p:slideViewPr>
    <p:cSldViewPr snapToGrid="0">
      <p:cViewPr varScale="1">
        <p:scale>
          <a:sx n="92" d="100"/>
          <a:sy n="92" d="100"/>
        </p:scale>
        <p:origin x="1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78F-9386-48D7-8E95-1225AF63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3EEF-03C4-8EBB-0CCC-2DEB78E7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ED14-2BB5-7D2C-954A-26FE8201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80A0-FE0D-079A-3D7A-80205FC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E8D4-19DC-8692-A1E9-6E92CC57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6D6-6F91-AE35-25FB-6A2B2C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57A1-280A-F949-54C6-B46E4EEA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3876-5E3A-0868-3371-760C7CF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EDB-BE60-DD27-5773-5323F8DC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BFC-2DCF-EEFC-4839-38D62F46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4D30A-4DE8-D765-4570-DAA24069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176A-EACE-86B6-9BAE-B41B535E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A8C-711B-7075-B6EF-94AD21A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5A38-E448-20D9-3B86-0D31D882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4B85-54EF-849D-3C2C-9B237082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11B-6C01-18F8-4C0C-A047F29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D9C-36CF-A542-3667-5FFF389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F01E-AABA-6CE5-A4AF-174B38A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CF9-DED0-FFC2-03FB-98B8AEBA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82A-7255-AA1F-B247-6A65899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8FD-CF02-A618-88EE-DC11E56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87FB-0BE3-60CF-E98F-66012B93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D0E4-0E90-441E-EF9C-10CC599D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BD1B-85FB-6313-FE2C-1490C9A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2C96-02F5-8010-F14C-1D4341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6047-AA0C-821B-A0B1-BD8046BD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675B-56A1-3E8A-122E-7CAFF118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879D-D85F-0896-2359-E744464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8561-35FD-9C85-6F75-F2F7E343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082D-2881-AE4E-CECF-78A9DFB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B1B5-0C43-2DBD-55B0-347321C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0C44-DD9C-1510-4B02-289C0884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6AF9-C007-68D1-889F-155E9BE5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9A2D-DE35-211D-C0EF-530595D9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FE88-A7F6-014E-5742-0CC1A2D7B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976A1-2DEF-3535-FCF5-0E329EA0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696FF-4110-55DA-1652-BACD886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CAC4-FE9A-E15F-72E6-30646CAD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5164-174C-199A-DC72-EB122B7F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CC5-9681-876E-579E-3370229C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AC78-70CB-E0E0-EEF5-5689BB6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C4FF-F088-B5D3-3BCA-0566883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8E32-6447-E2A8-B317-F76285A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FAE3-2666-1CA3-4410-32BA451C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EC5CB-E8B8-8CEF-496B-31A865F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4B8-11D4-29F8-03DF-097D9162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8B2-A354-8B92-F712-6F965E5F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0920-1F96-9CEA-BB71-22E5ACCF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E99F-6812-D5B2-CB45-729E50F2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19A5-29D9-8728-8F6C-7678861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890D-4A1B-9604-E6EB-BCC3515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5C38-84EA-543A-C3CF-6F05AC4D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E28-894F-7FC2-ED7C-0DEAE985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F8A8-1A7A-9BAC-FE60-016839FEC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3E42-F10D-1CBF-A790-32931215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8E57-4F5B-80B8-FA33-1C808F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0AFC-889C-F98F-FFB1-BD1D2DC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57E4-9A2C-A5E1-33F7-13CBA039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D9AF-BF01-CB2B-9A06-604FE6E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5C72-F96C-DE89-4EFA-2158090A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1FF-2E83-4291-2591-1E7EA449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7E3A-7EAE-AE47-B84C-E0DE5DFF029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6B59-F225-335F-E3CA-9DA35932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4D88-4AE5-7D01-5639-6FF926C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AD63B-EF87-5288-3233-1420C41CD62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5714"/>
            <a:ext cx="11184866" cy="5059943"/>
            <a:chOff x="0" y="546021"/>
            <a:chExt cx="10180868" cy="4241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1D87D9-5A2C-41E6-676D-878C86BD63EC}"/>
                </a:ext>
              </a:extLst>
            </p:cNvPr>
            <p:cNvGrpSpPr/>
            <p:nvPr/>
          </p:nvGrpSpPr>
          <p:grpSpPr>
            <a:xfrm>
              <a:off x="0" y="546021"/>
              <a:ext cx="7457517" cy="4241093"/>
              <a:chOff x="-2" y="546021"/>
              <a:chExt cx="12936253" cy="6189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solidFill>
                    <a:schemeClr val="accent1">
                      <a:alpha val="50196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2800" b="1" noProof="0" dirty="0">
                        <a:latin typeface="Avenir Next LT Pro" panose="020B0504020202020204" pitchFamily="34" charset="77"/>
                      </a:rPr>
                      <a:t>Body mass </a:t>
                    </a:r>
                    <a14:m>
                      <m:oMath xmlns:m="http://schemas.openxmlformats.org/officeDocument/2006/math">
                        <m:r>
                          <a:rPr lang="en-CA" sz="2800" b="1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oMath>
                    </a14:m>
                    <a:endParaRPr lang="en-CA" sz="2800" b="1" noProof="0" dirty="0"/>
                  </a:p>
                </p:txBody>
              </p:sp>
            </mc:Choice>
            <mc:Fallback xmlns="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20" t="-1923" b="-15385"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Explosion 1 15">
                <a:extLst>
                  <a:ext uri="{FF2B5EF4-FFF2-40B4-BE49-F238E27FC236}">
                    <a16:creationId xmlns:a16="http://schemas.microsoft.com/office/drawing/2014/main" id="{0C8EC76E-35F0-F425-4C22-CFBEDD4BCB3A}"/>
                  </a:ext>
                </a:extLst>
              </p:cNvPr>
              <p:cNvSpPr/>
              <p:nvPr/>
            </p:nvSpPr>
            <p:spPr>
              <a:xfrm>
                <a:off x="-2" y="546021"/>
                <a:ext cx="5775165" cy="2124000"/>
              </a:xfrm>
              <a:prstGeom prst="irregularSeal1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300" b="1" noProof="0" dirty="0">
                    <a:latin typeface="Avenir Next LT Pro" panose="020B0504020202020204" pitchFamily="34" charset="77"/>
                  </a:rPr>
                  <a:t>Climate change</a:t>
                </a:r>
              </a:p>
            </p:txBody>
          </p:sp>
          <p:sp>
            <p:nvSpPr>
              <p:cNvPr id="17" name="Rectangle : coins arrondis 22">
                <a:extLst>
                  <a:ext uri="{FF2B5EF4-FFF2-40B4-BE49-F238E27FC236}">
                    <a16:creationId xmlns:a16="http://schemas.microsoft.com/office/drawing/2014/main" id="{47BE88A2-87AB-99C6-699A-9AC29A7A2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0019" y="4287059"/>
                <a:ext cx="2904404" cy="755212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Plasticity</a:t>
                </a:r>
                <a:endParaRPr lang="en-CA" sz="2800" b="1" noProof="0" dirty="0"/>
              </a:p>
            </p:txBody>
          </p:sp>
          <p:sp>
            <p:nvSpPr>
              <p:cNvPr id="18" name="Rectangle : coins arrondis 23">
                <a:extLst>
                  <a:ext uri="{FF2B5EF4-FFF2-40B4-BE49-F238E27FC236}">
                    <a16:creationId xmlns:a16="http://schemas.microsoft.com/office/drawing/2014/main" id="{6641AEB3-A431-CB7E-163B-82583EFE9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0019" y="5550735"/>
                <a:ext cx="2996105" cy="767800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Evolution</a:t>
                </a:r>
                <a:endParaRPr lang="en-CA" b="1" noProof="0" dirty="0"/>
              </a:p>
            </p:txBody>
          </p:sp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9355D58B-D0F8-111F-9D39-013C3D8BD966}"/>
                  </a:ext>
                </a:extLst>
              </p:cNvPr>
              <p:cNvSpPr/>
              <p:nvPr/>
            </p:nvSpPr>
            <p:spPr>
              <a:xfrm>
                <a:off x="11008426" y="5045346"/>
                <a:ext cx="72188" cy="875474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0" name="Forme libre 27">
                <a:extLst>
                  <a:ext uri="{FF2B5EF4-FFF2-40B4-BE49-F238E27FC236}">
                    <a16:creationId xmlns:a16="http://schemas.microsoft.com/office/drawing/2014/main" id="{55517D63-1775-8966-DBAE-F0D814E7B374}"/>
                  </a:ext>
                </a:extLst>
              </p:cNvPr>
              <p:cNvSpPr/>
              <p:nvPr/>
            </p:nvSpPr>
            <p:spPr>
              <a:xfrm>
                <a:off x="7991866" y="6219987"/>
                <a:ext cx="1054137" cy="181604"/>
              </a:xfrm>
              <a:custGeom>
                <a:avLst/>
                <a:gdLst>
                  <a:gd name="connsiteX0" fmla="*/ 0 w 1487606"/>
                  <a:gd name="connsiteY0" fmla="*/ 0 h 437519"/>
                  <a:gd name="connsiteX1" fmla="*/ 518615 w 1487606"/>
                  <a:gd name="connsiteY1" fmla="*/ 368489 h 437519"/>
                  <a:gd name="connsiteX2" fmla="*/ 1487606 w 1487606"/>
                  <a:gd name="connsiteY2" fmla="*/ 436728 h 43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7606" h="437519">
                    <a:moveTo>
                      <a:pt x="0" y="0"/>
                    </a:moveTo>
                    <a:cubicBezTo>
                      <a:pt x="135340" y="147850"/>
                      <a:pt x="270681" y="295701"/>
                      <a:pt x="518615" y="368489"/>
                    </a:cubicBezTo>
                    <a:cubicBezTo>
                      <a:pt x="766549" y="441277"/>
                      <a:pt x="1127077" y="439002"/>
                      <a:pt x="1487606" y="436728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1" name="Forme libre 7">
                <a:extLst>
                  <a:ext uri="{FF2B5EF4-FFF2-40B4-BE49-F238E27FC236}">
                    <a16:creationId xmlns:a16="http://schemas.microsoft.com/office/drawing/2014/main" id="{691B760D-9072-A4DB-8279-C9631FC90EE5}"/>
                  </a:ext>
                </a:extLst>
              </p:cNvPr>
              <p:cNvSpPr/>
              <p:nvPr/>
            </p:nvSpPr>
            <p:spPr>
              <a:xfrm>
                <a:off x="314132" y="2265428"/>
                <a:ext cx="908963" cy="2776842"/>
              </a:xfrm>
              <a:custGeom>
                <a:avLst/>
                <a:gdLst>
                  <a:gd name="connsiteX0" fmla="*/ 463790 w 463790"/>
                  <a:gd name="connsiteY0" fmla="*/ 0 h 846162"/>
                  <a:gd name="connsiteX1" fmla="*/ 40710 w 463790"/>
                  <a:gd name="connsiteY1" fmla="*/ 286603 h 846162"/>
                  <a:gd name="connsiteX2" fmla="*/ 40710 w 463790"/>
                  <a:gd name="connsiteY2" fmla="*/ 846162 h 84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0" h="846162">
                    <a:moveTo>
                      <a:pt x="463790" y="0"/>
                    </a:moveTo>
                    <a:cubicBezTo>
                      <a:pt x="287506" y="72788"/>
                      <a:pt x="111223" y="145576"/>
                      <a:pt x="40710" y="286603"/>
                    </a:cubicBezTo>
                    <a:cubicBezTo>
                      <a:pt x="-29803" y="427630"/>
                      <a:pt x="5453" y="636896"/>
                      <a:pt x="40710" y="846162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2" name="Rectangle : coins arrondis 10">
                <a:extLst>
                  <a:ext uri="{FF2B5EF4-FFF2-40B4-BE49-F238E27FC236}">
                    <a16:creationId xmlns:a16="http://schemas.microsoft.com/office/drawing/2014/main" id="{09EB3B32-0082-FAC9-B9E5-BBC1B83EF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44" y="5093193"/>
                <a:ext cx="3765468" cy="916448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Growing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Rectangle : coins arrondis 13">
                <a:extLst>
                  <a:ext uri="{FF2B5EF4-FFF2-40B4-BE49-F238E27FC236}">
                    <a16:creationId xmlns:a16="http://schemas.microsoft.com/office/drawing/2014/main" id="{D5396BB3-0E30-B2B4-DA2E-CD561CBCF7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40" y="3653897"/>
                <a:ext cx="4172979" cy="824207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Hibernation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Forme libre 14">
                <a:extLst>
                  <a:ext uri="{FF2B5EF4-FFF2-40B4-BE49-F238E27FC236}">
                    <a16:creationId xmlns:a16="http://schemas.microsoft.com/office/drawing/2014/main" id="{2FED85DE-992B-C7E4-F2ED-F33D6F68F7B5}"/>
                  </a:ext>
                </a:extLst>
              </p:cNvPr>
              <p:cNvSpPr/>
              <p:nvPr/>
            </p:nvSpPr>
            <p:spPr>
              <a:xfrm>
                <a:off x="2255034" y="2644844"/>
                <a:ext cx="240225" cy="1009054"/>
              </a:xfrm>
              <a:custGeom>
                <a:avLst/>
                <a:gdLst>
                  <a:gd name="connsiteX0" fmla="*/ 17416 w 686157"/>
                  <a:gd name="connsiteY0" fmla="*/ 0 h 1542197"/>
                  <a:gd name="connsiteX1" fmla="*/ 85655 w 686157"/>
                  <a:gd name="connsiteY1" fmla="*/ 900753 h 1542197"/>
                  <a:gd name="connsiteX2" fmla="*/ 686157 w 686157"/>
                  <a:gd name="connsiteY2" fmla="*/ 1542197 h 154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6157" h="1542197">
                    <a:moveTo>
                      <a:pt x="17416" y="0"/>
                    </a:moveTo>
                    <a:cubicBezTo>
                      <a:pt x="-4193" y="321860"/>
                      <a:pt x="-25802" y="643720"/>
                      <a:pt x="85655" y="900753"/>
                    </a:cubicBezTo>
                    <a:cubicBezTo>
                      <a:pt x="197112" y="1157786"/>
                      <a:pt x="441634" y="1349991"/>
                      <a:pt x="686157" y="154219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5" name="Rectangle : coins arrondis 15">
                <a:extLst>
                  <a:ext uri="{FF2B5EF4-FFF2-40B4-BE49-F238E27FC236}">
                    <a16:creationId xmlns:a16="http://schemas.microsoft.com/office/drawing/2014/main" id="{80A07401-D8B2-8633-5217-914E3BE96E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703" y="3239015"/>
                <a:ext cx="3129933" cy="813536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Seasons length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Forme libre 16">
                <a:extLst>
                  <a:ext uri="{FF2B5EF4-FFF2-40B4-BE49-F238E27FC236}">
                    <a16:creationId xmlns:a16="http://schemas.microsoft.com/office/drawing/2014/main" id="{07525C8F-E751-8AD3-2E6E-A6E43DF888D0}"/>
                  </a:ext>
                </a:extLst>
              </p:cNvPr>
              <p:cNvSpPr/>
              <p:nvPr/>
            </p:nvSpPr>
            <p:spPr>
              <a:xfrm flipH="1">
                <a:off x="6610485" y="2213310"/>
                <a:ext cx="1868362" cy="1024293"/>
              </a:xfrm>
              <a:custGeom>
                <a:avLst/>
                <a:gdLst>
                  <a:gd name="connsiteX0" fmla="*/ 0 w 2606722"/>
                  <a:gd name="connsiteY0" fmla="*/ 0 h 1173707"/>
                  <a:gd name="connsiteX1" fmla="*/ 982639 w 2606722"/>
                  <a:gd name="connsiteY1" fmla="*/ 272955 h 1173707"/>
                  <a:gd name="connsiteX2" fmla="*/ 2279176 w 2606722"/>
                  <a:gd name="connsiteY2" fmla="*/ 818865 h 1173707"/>
                  <a:gd name="connsiteX3" fmla="*/ 2606722 w 2606722"/>
                  <a:gd name="connsiteY3" fmla="*/ 1173707 h 117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6722" h="1173707">
                    <a:moveTo>
                      <a:pt x="0" y="0"/>
                    </a:moveTo>
                    <a:cubicBezTo>
                      <a:pt x="301388" y="68239"/>
                      <a:pt x="602776" y="136478"/>
                      <a:pt x="982639" y="272955"/>
                    </a:cubicBezTo>
                    <a:cubicBezTo>
                      <a:pt x="1362502" y="409432"/>
                      <a:pt x="2008496" y="668740"/>
                      <a:pt x="2279176" y="818865"/>
                    </a:cubicBezTo>
                    <a:cubicBezTo>
                      <a:pt x="2549856" y="968990"/>
                      <a:pt x="2578289" y="1071348"/>
                      <a:pt x="2606722" y="117370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grpSp>
            <p:nvGrpSpPr>
              <p:cNvPr id="27" name="Groupe 12">
                <a:extLst>
                  <a:ext uri="{FF2B5EF4-FFF2-40B4-BE49-F238E27FC236}">
                    <a16:creationId xmlns:a16="http://schemas.microsoft.com/office/drawing/2014/main" id="{FDDBDE3A-0298-489F-C867-B6FBCDC8D115}"/>
                  </a:ext>
                </a:extLst>
              </p:cNvPr>
              <p:cNvGrpSpPr/>
              <p:nvPr/>
            </p:nvGrpSpPr>
            <p:grpSpPr>
              <a:xfrm>
                <a:off x="6858001" y="577476"/>
                <a:ext cx="4667216" cy="2092545"/>
                <a:chOff x="5079593" y="481424"/>
                <a:chExt cx="4667216" cy="2092545"/>
              </a:xfrm>
            </p:grpSpPr>
            <p:sp>
              <p:nvSpPr>
                <p:cNvPr id="30" name="Rectangle : coins arrondis 6">
                  <a:extLst>
                    <a:ext uri="{FF2B5EF4-FFF2-40B4-BE49-F238E27FC236}">
                      <a16:creationId xmlns:a16="http://schemas.microsoft.com/office/drawing/2014/main" id="{8BFB9A3D-2E29-861A-A1E9-FB58DD25C1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9593" y="481424"/>
                  <a:ext cx="1953372" cy="657967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Active season ➚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31" name="Image 9" descr="Une image contenant dessin, croquis, noir, art&#10;&#10;Description générée automatiquement">
                  <a:extLst>
                    <a:ext uri="{FF2B5EF4-FFF2-40B4-BE49-F238E27FC236}">
                      <a16:creationId xmlns:a16="http://schemas.microsoft.com/office/drawing/2014/main" id="{6B93EB6B-662E-60E9-CDBA-F808195AF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15" t="63021" r="18034"/>
                <a:stretch/>
              </p:blipFill>
              <p:spPr>
                <a:xfrm>
                  <a:off x="5615771" y="927275"/>
                  <a:ext cx="2856704" cy="1646694"/>
                </a:xfrm>
                <a:prstGeom prst="rect">
                  <a:avLst/>
                </a:prstGeom>
              </p:spPr>
            </p:pic>
            <p:sp>
              <p:nvSpPr>
                <p:cNvPr id="32" name="Rectangle : coins arrondis 11">
                  <a:extLst>
                    <a:ext uri="{FF2B5EF4-FFF2-40B4-BE49-F238E27FC236}">
                      <a16:creationId xmlns:a16="http://schemas.microsoft.com/office/drawing/2014/main" id="{6A432B48-6E06-D9C6-381E-6570DAE5D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90194" y="810407"/>
                  <a:ext cx="2556615" cy="652982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Hibernation➘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28" name="Connecteur en arc 18">
                <a:extLst>
                  <a:ext uri="{FF2B5EF4-FFF2-40B4-BE49-F238E27FC236}">
                    <a16:creationId xmlns:a16="http://schemas.microsoft.com/office/drawing/2014/main" id="{EBF00321-1E7D-558F-D030-021FD8728CC7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 flipV="1">
                <a:off x="5775163" y="906460"/>
                <a:ext cx="1082837" cy="94641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47FB8152-90C0-7399-E564-58117D61466D}"/>
                  </a:ext>
                </a:extLst>
              </p:cNvPr>
              <p:cNvSpPr/>
              <p:nvPr/>
            </p:nvSpPr>
            <p:spPr>
              <a:xfrm>
                <a:off x="10097867" y="2008253"/>
                <a:ext cx="936709" cy="2278806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A736590-8667-16C4-5AE2-DE147603A56E}"/>
                </a:ext>
              </a:extLst>
            </p:cNvPr>
            <p:cNvSpPr/>
            <p:nvPr/>
          </p:nvSpPr>
          <p:spPr>
            <a:xfrm>
              <a:off x="917999" y="4286896"/>
              <a:ext cx="1988348" cy="110932"/>
            </a:xfrm>
            <a:custGeom>
              <a:avLst/>
              <a:gdLst>
                <a:gd name="connsiteX0" fmla="*/ 0 w 2423886"/>
                <a:gd name="connsiteY0" fmla="*/ 0 h 386975"/>
                <a:gd name="connsiteX1" fmla="*/ 406400 w 2423886"/>
                <a:gd name="connsiteY1" fmla="*/ 348343 h 386975"/>
                <a:gd name="connsiteX2" fmla="*/ 2423886 w 2423886"/>
                <a:gd name="connsiteY2" fmla="*/ 362857 h 3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886" h="386975">
                  <a:moveTo>
                    <a:pt x="0" y="0"/>
                  </a:moveTo>
                  <a:cubicBezTo>
                    <a:pt x="1209" y="143933"/>
                    <a:pt x="2419" y="287867"/>
                    <a:pt x="406400" y="348343"/>
                  </a:cubicBezTo>
                  <a:cubicBezTo>
                    <a:pt x="810381" y="408819"/>
                    <a:pt x="1617133" y="385838"/>
                    <a:pt x="2423886" y="36285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22136F-74C4-5EE4-377D-D0F94C23696F}"/>
                </a:ext>
              </a:extLst>
            </p:cNvPr>
            <p:cNvSpPr/>
            <p:nvPr/>
          </p:nvSpPr>
          <p:spPr>
            <a:xfrm>
              <a:off x="1878469" y="3240294"/>
              <a:ext cx="1048083" cy="798550"/>
            </a:xfrm>
            <a:custGeom>
              <a:avLst/>
              <a:gdLst>
                <a:gd name="connsiteX0" fmla="*/ 0 w 1727200"/>
                <a:gd name="connsiteY0" fmla="*/ 0 h 783771"/>
                <a:gd name="connsiteX1" fmla="*/ 333829 w 1727200"/>
                <a:gd name="connsiteY1" fmla="*/ 290286 h 783771"/>
                <a:gd name="connsiteX2" fmla="*/ 1161143 w 1727200"/>
                <a:gd name="connsiteY2" fmla="*/ 638628 h 783771"/>
                <a:gd name="connsiteX3" fmla="*/ 1727200 w 1727200"/>
                <a:gd name="connsiteY3" fmla="*/ 783771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783771">
                  <a:moveTo>
                    <a:pt x="0" y="0"/>
                  </a:moveTo>
                  <a:cubicBezTo>
                    <a:pt x="70152" y="91924"/>
                    <a:pt x="140305" y="183848"/>
                    <a:pt x="333829" y="290286"/>
                  </a:cubicBezTo>
                  <a:cubicBezTo>
                    <a:pt x="527353" y="396724"/>
                    <a:pt x="928915" y="556381"/>
                    <a:pt x="1161143" y="638628"/>
                  </a:cubicBezTo>
                  <a:cubicBezTo>
                    <a:pt x="1393371" y="720875"/>
                    <a:pt x="1560285" y="752323"/>
                    <a:pt x="1727200" y="78377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B10ABCE-F8BA-4AA0-217A-8E1E11AE880D}"/>
                </a:ext>
              </a:extLst>
            </p:cNvPr>
            <p:cNvSpPr/>
            <p:nvPr/>
          </p:nvSpPr>
          <p:spPr>
            <a:xfrm>
              <a:off x="3763604" y="2948702"/>
              <a:ext cx="189911" cy="1014280"/>
            </a:xfrm>
            <a:custGeom>
              <a:avLst/>
              <a:gdLst>
                <a:gd name="connsiteX0" fmla="*/ 0 w 783772"/>
                <a:gd name="connsiteY0" fmla="*/ 0 h 899886"/>
                <a:gd name="connsiteX1" fmla="*/ 203200 w 783772"/>
                <a:gd name="connsiteY1" fmla="*/ 159657 h 899886"/>
                <a:gd name="connsiteX2" fmla="*/ 551543 w 783772"/>
                <a:gd name="connsiteY2" fmla="*/ 493486 h 899886"/>
                <a:gd name="connsiteX3" fmla="*/ 783772 w 783772"/>
                <a:gd name="connsiteY3" fmla="*/ 899886 h 8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2" h="899886">
                  <a:moveTo>
                    <a:pt x="0" y="0"/>
                  </a:moveTo>
                  <a:cubicBezTo>
                    <a:pt x="55638" y="38704"/>
                    <a:pt x="111276" y="77409"/>
                    <a:pt x="203200" y="159657"/>
                  </a:cubicBezTo>
                  <a:cubicBezTo>
                    <a:pt x="295124" y="241905"/>
                    <a:pt x="454781" y="370115"/>
                    <a:pt x="551543" y="493486"/>
                  </a:cubicBezTo>
                  <a:cubicBezTo>
                    <a:pt x="648305" y="616857"/>
                    <a:pt x="716038" y="758371"/>
                    <a:pt x="783772" y="89988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894C5A-6128-5CE0-58BC-13D1D4E68207}"/>
                </a:ext>
              </a:extLst>
            </p:cNvPr>
            <p:cNvSpPr/>
            <p:nvPr/>
          </p:nvSpPr>
          <p:spPr>
            <a:xfrm>
              <a:off x="7457516" y="4501359"/>
              <a:ext cx="1361676" cy="38320"/>
            </a:xfrm>
            <a:custGeom>
              <a:avLst/>
              <a:gdLst>
                <a:gd name="connsiteX0" fmla="*/ 0 w 2583542"/>
                <a:gd name="connsiteY0" fmla="*/ 58057 h 58057"/>
                <a:gd name="connsiteX1" fmla="*/ 1930400 w 2583542"/>
                <a:gd name="connsiteY1" fmla="*/ 14515 h 58057"/>
                <a:gd name="connsiteX2" fmla="*/ 2583542 w 2583542"/>
                <a:gd name="connsiteY2" fmla="*/ 0 h 5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542" h="58057">
                  <a:moveTo>
                    <a:pt x="0" y="58057"/>
                  </a:moveTo>
                  <a:lnTo>
                    <a:pt x="1930400" y="14515"/>
                  </a:lnTo>
                  <a:lnTo>
                    <a:pt x="2583542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2" name="Rectangle : coins arrondis 23">
              <a:extLst>
                <a:ext uri="{FF2B5EF4-FFF2-40B4-BE49-F238E27FC236}">
                  <a16:creationId xmlns:a16="http://schemas.microsoft.com/office/drawing/2014/main" id="{C17886B6-A62B-E340-6BE5-B2D0363B1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9191" y="4341116"/>
              <a:ext cx="1361677" cy="31487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noProof="0" dirty="0">
                  <a:latin typeface="Avenir Next LT Pro" panose="020B0504020202020204" pitchFamily="34" charset="77"/>
                </a:rPr>
                <a:t>Behavior</a:t>
              </a:r>
              <a:endParaRPr lang="en-CA" sz="1600" b="1" noProof="0" dirty="0"/>
            </a:p>
          </p:txBody>
        </p:sp>
      </p:grp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36A74A9C-CDCE-4F4E-4D03-9BF81118A3F3}"/>
              </a:ext>
            </a:extLst>
          </p:cNvPr>
          <p:cNvSpPr>
            <a:spLocks/>
          </p:cNvSpPr>
          <p:nvPr/>
        </p:nvSpPr>
        <p:spPr>
          <a:xfrm>
            <a:off x="3861317" y="6073418"/>
            <a:ext cx="3023354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B5ABF14-4E69-918C-FCC7-C1EDFF58E354}"/>
              </a:ext>
            </a:extLst>
          </p:cNvPr>
          <p:cNvSpPr/>
          <p:nvPr/>
        </p:nvSpPr>
        <p:spPr>
          <a:xfrm>
            <a:off x="6055269" y="5196408"/>
            <a:ext cx="530884" cy="871541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25C9C9E-1531-EC26-7B51-B33776C95D69}"/>
              </a:ext>
            </a:extLst>
          </p:cNvPr>
          <p:cNvSpPr/>
          <p:nvPr/>
        </p:nvSpPr>
        <p:spPr>
          <a:xfrm>
            <a:off x="7319556" y="5183985"/>
            <a:ext cx="610988" cy="871540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B4237E-2F01-8647-E618-FE3510516C78}"/>
              </a:ext>
            </a:extLst>
          </p:cNvPr>
          <p:cNvSpPr txBox="1"/>
          <p:nvPr/>
        </p:nvSpPr>
        <p:spPr>
          <a:xfrm>
            <a:off x="102186" y="5087820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0ADC51-B15C-2ED8-4CDD-432B57F5FD81}"/>
              </a:ext>
            </a:extLst>
          </p:cNvPr>
          <p:cNvSpPr txBox="1"/>
          <p:nvPr/>
        </p:nvSpPr>
        <p:spPr>
          <a:xfrm>
            <a:off x="3346069" y="5367780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F2AA-1FD6-D2E3-E742-51B5049A2DAE}"/>
              </a:ext>
            </a:extLst>
          </p:cNvPr>
          <p:cNvSpPr txBox="1"/>
          <p:nvPr/>
        </p:nvSpPr>
        <p:spPr>
          <a:xfrm>
            <a:off x="8443336" y="3950843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7C97DBB1-4DA8-4D9D-7D1D-1FF2E645612D}"/>
              </a:ext>
            </a:extLst>
          </p:cNvPr>
          <p:cNvSpPr>
            <a:spLocks/>
          </p:cNvSpPr>
          <p:nvPr/>
        </p:nvSpPr>
        <p:spPr>
          <a:xfrm>
            <a:off x="6928221" y="6068974"/>
            <a:ext cx="2592296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8145-73ED-8F6C-85FC-623B2FB2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FD2BCF-3BE3-54B6-C77E-70A2E231CFBE}"/>
              </a:ext>
            </a:extLst>
          </p:cNvPr>
          <p:cNvSpPr/>
          <p:nvPr/>
        </p:nvSpPr>
        <p:spPr>
          <a:xfrm>
            <a:off x="5177117" y="4904369"/>
            <a:ext cx="6156000" cy="828000"/>
          </a:xfrm>
          <a:prstGeom prst="roundRect">
            <a:avLst/>
          </a:prstGeom>
          <a:solidFill>
            <a:srgbClr val="7030A0">
              <a:alpha val="9804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Body mass </a:t>
                </a:r>
                <a14:m>
                  <m:oMath xmlns:m="http://schemas.openxmlformats.org/officeDocument/2006/math">
                    <m:r>
                      <a:rPr lang="en-CA" sz="2800" b="1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CA" sz="2800" b="1" noProof="0" dirty="0"/>
              </a:p>
            </p:txBody>
          </p:sp>
        </mc:Choice>
        <mc:Fallback xmlns="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blipFill>
                <a:blip r:embed="rId2"/>
                <a:stretch>
                  <a:fillRect l="-2538" t="-1923" b="-1538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xplosion 1 15">
            <a:extLst>
              <a:ext uri="{FF2B5EF4-FFF2-40B4-BE49-F238E27FC236}">
                <a16:creationId xmlns:a16="http://schemas.microsoft.com/office/drawing/2014/main" id="{3DD66839-27F2-10D1-CE96-55206CD535B8}"/>
              </a:ext>
            </a:extLst>
          </p:cNvPr>
          <p:cNvSpPr/>
          <p:nvPr/>
        </p:nvSpPr>
        <p:spPr>
          <a:xfrm>
            <a:off x="0" y="115714"/>
            <a:ext cx="3657599" cy="1736365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300" b="1" noProof="0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E060FA8C-0D54-674D-F3D3-02F191AE0F94}"/>
              </a:ext>
            </a:extLst>
          </p:cNvPr>
          <p:cNvSpPr>
            <a:spLocks noChangeAspect="1"/>
          </p:cNvSpPr>
          <p:nvPr/>
        </p:nvSpPr>
        <p:spPr>
          <a:xfrm>
            <a:off x="7273221" y="2031694"/>
            <a:ext cx="1839453" cy="617384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Plasticity</a:t>
            </a:r>
            <a:endParaRPr lang="en-CA" sz="2800" b="1" noProof="0" dirty="0"/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A7BB87B7-0970-B1C1-A9C5-468D24217FC9}"/>
              </a:ext>
            </a:extLst>
          </p:cNvPr>
          <p:cNvSpPr>
            <a:spLocks noChangeAspect="1"/>
          </p:cNvSpPr>
          <p:nvPr/>
        </p:nvSpPr>
        <p:spPr>
          <a:xfrm>
            <a:off x="4468983" y="3115668"/>
            <a:ext cx="1897531" cy="627675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Evolution</a:t>
            </a:r>
            <a:endParaRPr lang="en-CA" b="1" noProof="0" dirty="0"/>
          </a:p>
        </p:txBody>
      </p:sp>
      <p:sp>
        <p:nvSpPr>
          <p:cNvPr id="19" name="Forme libre 26">
            <a:extLst>
              <a:ext uri="{FF2B5EF4-FFF2-40B4-BE49-F238E27FC236}">
                <a16:creationId xmlns:a16="http://schemas.microsoft.com/office/drawing/2014/main" id="{987B8484-9FFB-F4C0-814F-EF382F2AD91B}"/>
              </a:ext>
            </a:extLst>
          </p:cNvPr>
          <p:cNvSpPr/>
          <p:nvPr/>
        </p:nvSpPr>
        <p:spPr>
          <a:xfrm>
            <a:off x="8259987" y="2684907"/>
            <a:ext cx="45719" cy="71569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0" name="Forme libre 27">
            <a:extLst>
              <a:ext uri="{FF2B5EF4-FFF2-40B4-BE49-F238E27FC236}">
                <a16:creationId xmlns:a16="http://schemas.microsoft.com/office/drawing/2014/main" id="{F8B164FE-6AFF-E0FD-709C-3C71C4F635C1}"/>
              </a:ext>
            </a:extLst>
          </p:cNvPr>
          <p:cNvSpPr/>
          <p:nvPr/>
        </p:nvSpPr>
        <p:spPr>
          <a:xfrm>
            <a:off x="6344816" y="3662780"/>
            <a:ext cx="667619" cy="148461"/>
          </a:xfrm>
          <a:custGeom>
            <a:avLst/>
            <a:gdLst>
              <a:gd name="connsiteX0" fmla="*/ 0 w 1487606"/>
              <a:gd name="connsiteY0" fmla="*/ 0 h 437519"/>
              <a:gd name="connsiteX1" fmla="*/ 518615 w 1487606"/>
              <a:gd name="connsiteY1" fmla="*/ 368489 h 437519"/>
              <a:gd name="connsiteX2" fmla="*/ 1487606 w 1487606"/>
              <a:gd name="connsiteY2" fmla="*/ 436728 h 4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06" h="437519">
                <a:moveTo>
                  <a:pt x="0" y="0"/>
                </a:moveTo>
                <a:cubicBezTo>
                  <a:pt x="135340" y="147850"/>
                  <a:pt x="270681" y="295701"/>
                  <a:pt x="518615" y="368489"/>
                </a:cubicBezTo>
                <a:cubicBezTo>
                  <a:pt x="766549" y="441277"/>
                  <a:pt x="1127077" y="439002"/>
                  <a:pt x="1487606" y="43672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1" name="Forme libre 7">
            <a:extLst>
              <a:ext uri="{FF2B5EF4-FFF2-40B4-BE49-F238E27FC236}">
                <a16:creationId xmlns:a16="http://schemas.microsoft.com/office/drawing/2014/main" id="{FD6CF61B-6CCC-2FB6-BC8A-AD167F2B47D7}"/>
              </a:ext>
            </a:extLst>
          </p:cNvPr>
          <p:cNvSpPr/>
          <p:nvPr/>
        </p:nvSpPr>
        <p:spPr>
          <a:xfrm>
            <a:off x="198951" y="1521325"/>
            <a:ext cx="575676" cy="2270062"/>
          </a:xfrm>
          <a:custGeom>
            <a:avLst/>
            <a:gdLst>
              <a:gd name="connsiteX0" fmla="*/ 463790 w 463790"/>
              <a:gd name="connsiteY0" fmla="*/ 0 h 846162"/>
              <a:gd name="connsiteX1" fmla="*/ 40710 w 463790"/>
              <a:gd name="connsiteY1" fmla="*/ 286603 h 846162"/>
              <a:gd name="connsiteX2" fmla="*/ 40710 w 463790"/>
              <a:gd name="connsiteY2" fmla="*/ 846162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90" h="846162">
                <a:moveTo>
                  <a:pt x="463790" y="0"/>
                </a:moveTo>
                <a:cubicBezTo>
                  <a:pt x="287506" y="72788"/>
                  <a:pt x="111223" y="145576"/>
                  <a:pt x="40710" y="286603"/>
                </a:cubicBezTo>
                <a:cubicBezTo>
                  <a:pt x="-29803" y="427630"/>
                  <a:pt x="5453" y="636896"/>
                  <a:pt x="40710" y="84616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2" name="Rectangle : coins arrondis 10">
            <a:extLst>
              <a:ext uri="{FF2B5EF4-FFF2-40B4-BE49-F238E27FC236}">
                <a16:creationId xmlns:a16="http://schemas.microsoft.com/office/drawing/2014/main" id="{7AB70C59-4BBC-B51D-8E10-2489D4045969}"/>
              </a:ext>
            </a:extLst>
          </p:cNvPr>
          <p:cNvSpPr>
            <a:spLocks/>
          </p:cNvSpPr>
          <p:nvPr/>
        </p:nvSpPr>
        <p:spPr>
          <a:xfrm>
            <a:off x="27199" y="3833016"/>
            <a:ext cx="2384793" cy="74919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Growing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3" name="Rectangle : coins arrondis 13">
            <a:extLst>
              <a:ext uri="{FF2B5EF4-FFF2-40B4-BE49-F238E27FC236}">
                <a16:creationId xmlns:a16="http://schemas.microsoft.com/office/drawing/2014/main" id="{DE145953-AE02-B713-250F-73E39616A639}"/>
              </a:ext>
            </a:extLst>
          </p:cNvPr>
          <p:cNvSpPr>
            <a:spLocks/>
          </p:cNvSpPr>
          <p:nvPr/>
        </p:nvSpPr>
        <p:spPr>
          <a:xfrm>
            <a:off x="417519" y="2656395"/>
            <a:ext cx="2642883" cy="673787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Hibernation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4" name="Forme libre 14">
            <a:extLst>
              <a:ext uri="{FF2B5EF4-FFF2-40B4-BE49-F238E27FC236}">
                <a16:creationId xmlns:a16="http://schemas.microsoft.com/office/drawing/2014/main" id="{E945DDD7-4E87-A234-2545-D541A1454CCE}"/>
              </a:ext>
            </a:extLst>
          </p:cNvPr>
          <p:cNvSpPr/>
          <p:nvPr/>
        </p:nvSpPr>
        <p:spPr>
          <a:xfrm>
            <a:off x="1428188" y="1831497"/>
            <a:ext cx="152142" cy="824899"/>
          </a:xfrm>
          <a:custGeom>
            <a:avLst/>
            <a:gdLst>
              <a:gd name="connsiteX0" fmla="*/ 17416 w 686157"/>
              <a:gd name="connsiteY0" fmla="*/ 0 h 1542197"/>
              <a:gd name="connsiteX1" fmla="*/ 85655 w 686157"/>
              <a:gd name="connsiteY1" fmla="*/ 900753 h 1542197"/>
              <a:gd name="connsiteX2" fmla="*/ 686157 w 686157"/>
              <a:gd name="connsiteY2" fmla="*/ 1542197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57" h="1542197">
                <a:moveTo>
                  <a:pt x="17416" y="0"/>
                </a:moveTo>
                <a:cubicBezTo>
                  <a:pt x="-4193" y="321860"/>
                  <a:pt x="-25802" y="643720"/>
                  <a:pt x="85655" y="900753"/>
                </a:cubicBezTo>
                <a:cubicBezTo>
                  <a:pt x="197112" y="1157786"/>
                  <a:pt x="441634" y="1349991"/>
                  <a:pt x="686157" y="154219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5" name="Rectangle : coins arrondis 15">
            <a:extLst>
              <a:ext uri="{FF2B5EF4-FFF2-40B4-BE49-F238E27FC236}">
                <a16:creationId xmlns:a16="http://schemas.microsoft.com/office/drawing/2014/main" id="{C3AD7FE4-71C7-C5C5-AF58-9334CE0561C2}"/>
              </a:ext>
            </a:extLst>
          </p:cNvPr>
          <p:cNvSpPr>
            <a:spLocks/>
          </p:cNvSpPr>
          <p:nvPr/>
        </p:nvSpPr>
        <p:spPr>
          <a:xfrm>
            <a:off x="2991571" y="1806918"/>
            <a:ext cx="1982288" cy="66506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Seasons length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6" name="Forme libre 16">
            <a:extLst>
              <a:ext uri="{FF2B5EF4-FFF2-40B4-BE49-F238E27FC236}">
                <a16:creationId xmlns:a16="http://schemas.microsoft.com/office/drawing/2014/main" id="{25C06D60-8524-CDA7-3544-90749FC0C39B}"/>
              </a:ext>
            </a:extLst>
          </p:cNvPr>
          <p:cNvSpPr/>
          <p:nvPr/>
        </p:nvSpPr>
        <p:spPr>
          <a:xfrm flipH="1">
            <a:off x="4132796" y="1478719"/>
            <a:ext cx="1237134" cy="328199"/>
          </a:xfrm>
          <a:custGeom>
            <a:avLst/>
            <a:gdLst>
              <a:gd name="connsiteX0" fmla="*/ 0 w 2606722"/>
              <a:gd name="connsiteY0" fmla="*/ 0 h 1173707"/>
              <a:gd name="connsiteX1" fmla="*/ 982639 w 2606722"/>
              <a:gd name="connsiteY1" fmla="*/ 272955 h 1173707"/>
              <a:gd name="connsiteX2" fmla="*/ 2279176 w 2606722"/>
              <a:gd name="connsiteY2" fmla="*/ 818865 h 1173707"/>
              <a:gd name="connsiteX3" fmla="*/ 2606722 w 2606722"/>
              <a:gd name="connsiteY3" fmla="*/ 1173707 h 117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22" h="1173707">
                <a:moveTo>
                  <a:pt x="0" y="0"/>
                </a:moveTo>
                <a:cubicBezTo>
                  <a:pt x="301388" y="68239"/>
                  <a:pt x="602776" y="136478"/>
                  <a:pt x="982639" y="272955"/>
                </a:cubicBezTo>
                <a:cubicBezTo>
                  <a:pt x="1362502" y="409432"/>
                  <a:pt x="2008496" y="668740"/>
                  <a:pt x="2279176" y="818865"/>
                </a:cubicBezTo>
                <a:cubicBezTo>
                  <a:pt x="2549856" y="968990"/>
                  <a:pt x="2578289" y="1071348"/>
                  <a:pt x="2606722" y="117370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grpSp>
        <p:nvGrpSpPr>
          <p:cNvPr id="27" name="Groupe 12">
            <a:extLst>
              <a:ext uri="{FF2B5EF4-FFF2-40B4-BE49-F238E27FC236}">
                <a16:creationId xmlns:a16="http://schemas.microsoft.com/office/drawing/2014/main" id="{8D66143F-CF09-4FBA-8E3D-D0D289F74EDC}"/>
              </a:ext>
            </a:extLst>
          </p:cNvPr>
          <p:cNvGrpSpPr/>
          <p:nvPr/>
        </p:nvGrpSpPr>
        <p:grpSpPr>
          <a:xfrm>
            <a:off x="4343396" y="141428"/>
            <a:ext cx="2955899" cy="1710650"/>
            <a:chOff x="5079593" y="481424"/>
            <a:chExt cx="4667216" cy="2092545"/>
          </a:xfrm>
        </p:grpSpPr>
        <p:sp>
          <p:nvSpPr>
            <p:cNvPr id="30" name="Rectangle : coins arrondis 6">
              <a:extLst>
                <a:ext uri="{FF2B5EF4-FFF2-40B4-BE49-F238E27FC236}">
                  <a16:creationId xmlns:a16="http://schemas.microsoft.com/office/drawing/2014/main" id="{E5E7079C-4EFA-A3AC-90F8-6A092D1CE009}"/>
                </a:ext>
              </a:extLst>
            </p:cNvPr>
            <p:cNvSpPr>
              <a:spLocks/>
            </p:cNvSpPr>
            <p:nvPr/>
          </p:nvSpPr>
          <p:spPr>
            <a:xfrm>
              <a:off x="5079593" y="481424"/>
              <a:ext cx="1953372" cy="657967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Active season ➚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  <p:pic>
          <p:nvPicPr>
            <p:cNvPr id="31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0B495BFB-DEE6-3411-FD5A-A1A160BB0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15" t="63021" r="18034"/>
            <a:stretch/>
          </p:blipFill>
          <p:spPr>
            <a:xfrm>
              <a:off x="5615771" y="927275"/>
              <a:ext cx="2856704" cy="1646694"/>
            </a:xfrm>
            <a:prstGeom prst="rect">
              <a:avLst/>
            </a:prstGeom>
          </p:spPr>
        </p:pic>
        <p:sp>
          <p:nvSpPr>
            <p:cNvPr id="32" name="Rectangle : coins arrondis 11">
              <a:extLst>
                <a:ext uri="{FF2B5EF4-FFF2-40B4-BE49-F238E27FC236}">
                  <a16:creationId xmlns:a16="http://schemas.microsoft.com/office/drawing/2014/main" id="{08F6767D-6C22-F7B9-F8F8-3A8711B3F10D}"/>
                </a:ext>
              </a:extLst>
            </p:cNvPr>
            <p:cNvSpPr>
              <a:spLocks/>
            </p:cNvSpPr>
            <p:nvPr/>
          </p:nvSpPr>
          <p:spPr>
            <a:xfrm>
              <a:off x="7190194" y="810407"/>
              <a:ext cx="2556615" cy="652982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Hibernation➘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28" name="Connecteur en arc 18">
            <a:extLst>
              <a:ext uri="{FF2B5EF4-FFF2-40B4-BE49-F238E27FC236}">
                <a16:creationId xmlns:a16="http://schemas.microsoft.com/office/drawing/2014/main" id="{47AD13F8-BBAF-20E5-670B-558CBF6AAD43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3657599" y="410372"/>
            <a:ext cx="685796" cy="7736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D689383-11FC-21F9-5D8C-921F91679856}"/>
              </a:ext>
            </a:extLst>
          </p:cNvPr>
          <p:cNvSpPr/>
          <p:nvPr/>
        </p:nvSpPr>
        <p:spPr>
          <a:xfrm>
            <a:off x="6395308" y="1311085"/>
            <a:ext cx="1797640" cy="69985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F587D4C-DBE1-10E2-4604-55E88FF52B27}"/>
              </a:ext>
            </a:extLst>
          </p:cNvPr>
          <p:cNvSpPr/>
          <p:nvPr/>
        </p:nvSpPr>
        <p:spPr>
          <a:xfrm>
            <a:off x="2063716" y="3330184"/>
            <a:ext cx="2384793" cy="183952"/>
          </a:xfrm>
          <a:custGeom>
            <a:avLst/>
            <a:gdLst>
              <a:gd name="connsiteX0" fmla="*/ 0 w 1727200"/>
              <a:gd name="connsiteY0" fmla="*/ 0 h 783771"/>
              <a:gd name="connsiteX1" fmla="*/ 333829 w 1727200"/>
              <a:gd name="connsiteY1" fmla="*/ 290286 h 783771"/>
              <a:gd name="connsiteX2" fmla="*/ 1161143 w 1727200"/>
              <a:gd name="connsiteY2" fmla="*/ 638628 h 783771"/>
              <a:gd name="connsiteX3" fmla="*/ 1727200 w 172720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783771">
                <a:moveTo>
                  <a:pt x="0" y="0"/>
                </a:moveTo>
                <a:cubicBezTo>
                  <a:pt x="70152" y="91924"/>
                  <a:pt x="140305" y="183848"/>
                  <a:pt x="333829" y="290286"/>
                </a:cubicBezTo>
                <a:cubicBezTo>
                  <a:pt x="527353" y="396724"/>
                  <a:pt x="928915" y="556381"/>
                  <a:pt x="1161143" y="638628"/>
                </a:cubicBezTo>
                <a:cubicBezTo>
                  <a:pt x="1393371" y="720875"/>
                  <a:pt x="1560285" y="752323"/>
                  <a:pt x="1727200" y="783771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701D879-BCE7-FE07-F1DC-411C102A8326}"/>
              </a:ext>
            </a:extLst>
          </p:cNvPr>
          <p:cNvSpPr/>
          <p:nvPr/>
        </p:nvSpPr>
        <p:spPr>
          <a:xfrm>
            <a:off x="9480941" y="3725736"/>
            <a:ext cx="919726" cy="67899"/>
          </a:xfrm>
          <a:custGeom>
            <a:avLst/>
            <a:gdLst>
              <a:gd name="connsiteX0" fmla="*/ 0 w 2583542"/>
              <a:gd name="connsiteY0" fmla="*/ 58057 h 58057"/>
              <a:gd name="connsiteX1" fmla="*/ 1930400 w 2583542"/>
              <a:gd name="connsiteY1" fmla="*/ 14515 h 58057"/>
              <a:gd name="connsiteX2" fmla="*/ 2583542 w 2583542"/>
              <a:gd name="connsiteY2" fmla="*/ 0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2" h="58057">
                <a:moveTo>
                  <a:pt x="0" y="58057"/>
                </a:moveTo>
                <a:lnTo>
                  <a:pt x="1930400" y="14515"/>
                </a:lnTo>
                <a:lnTo>
                  <a:pt x="2583542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2" name="Rectangle : coins arrondis 23">
            <a:extLst>
              <a:ext uri="{FF2B5EF4-FFF2-40B4-BE49-F238E27FC236}">
                <a16:creationId xmlns:a16="http://schemas.microsoft.com/office/drawing/2014/main" id="{43A2C9BC-2C8E-3981-1C93-E45C4921F095}"/>
              </a:ext>
            </a:extLst>
          </p:cNvPr>
          <p:cNvSpPr>
            <a:spLocks noChangeAspect="1"/>
          </p:cNvSpPr>
          <p:nvPr/>
        </p:nvSpPr>
        <p:spPr>
          <a:xfrm>
            <a:off x="10448798" y="3570134"/>
            <a:ext cx="1495960" cy="37567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Behavior</a:t>
            </a:r>
            <a:endParaRPr lang="en-CA" sz="1600" b="1" noProof="0" dirty="0"/>
          </a:p>
        </p:txBody>
      </p: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5FF1FF45-650A-001F-B7C1-CF21F6339555}"/>
              </a:ext>
            </a:extLst>
          </p:cNvPr>
          <p:cNvSpPr>
            <a:spLocks/>
          </p:cNvSpPr>
          <p:nvPr/>
        </p:nvSpPr>
        <p:spPr>
          <a:xfrm>
            <a:off x="5218546" y="4936387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4CD4072-EE35-1A5D-B137-1F76192F6F14}"/>
              </a:ext>
            </a:extLst>
          </p:cNvPr>
          <p:cNvSpPr/>
          <p:nvPr/>
        </p:nvSpPr>
        <p:spPr>
          <a:xfrm>
            <a:off x="7412498" y="4059378"/>
            <a:ext cx="530884" cy="805310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C6ECF0C-4D2F-C90A-38FB-62D0D3AD5356}"/>
              </a:ext>
            </a:extLst>
          </p:cNvPr>
          <p:cNvSpPr/>
          <p:nvPr/>
        </p:nvSpPr>
        <p:spPr>
          <a:xfrm>
            <a:off x="8676785" y="4046954"/>
            <a:ext cx="610988" cy="817734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0D551-9EC0-8C97-B71A-BE1732506729}"/>
              </a:ext>
            </a:extLst>
          </p:cNvPr>
          <p:cNvSpPr txBox="1"/>
          <p:nvPr/>
        </p:nvSpPr>
        <p:spPr>
          <a:xfrm>
            <a:off x="127043" y="4738746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0257F-3DE4-A477-695B-37795F9D9E5B}"/>
              </a:ext>
            </a:extLst>
          </p:cNvPr>
          <p:cNvSpPr txBox="1"/>
          <p:nvPr/>
        </p:nvSpPr>
        <p:spPr>
          <a:xfrm>
            <a:off x="4917066" y="4024745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E31AF-AE21-65EC-200F-C9E87EC5A8D1}"/>
              </a:ext>
            </a:extLst>
          </p:cNvPr>
          <p:cNvSpPr txBox="1"/>
          <p:nvPr/>
        </p:nvSpPr>
        <p:spPr>
          <a:xfrm>
            <a:off x="9520517" y="2243946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98ED72BB-B7E8-FF4A-2CA5-9A8D9E7FA708}"/>
              </a:ext>
            </a:extLst>
          </p:cNvPr>
          <p:cNvSpPr>
            <a:spLocks/>
          </p:cNvSpPr>
          <p:nvPr/>
        </p:nvSpPr>
        <p:spPr>
          <a:xfrm>
            <a:off x="8285450" y="4931943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7E1132D-5DC5-E9E9-3024-D9B22C09AB9B}"/>
              </a:ext>
            </a:extLst>
          </p:cNvPr>
          <p:cNvSpPr/>
          <p:nvPr/>
        </p:nvSpPr>
        <p:spPr>
          <a:xfrm>
            <a:off x="3863245" y="2487707"/>
            <a:ext cx="574284" cy="842476"/>
          </a:xfrm>
          <a:custGeom>
            <a:avLst/>
            <a:gdLst>
              <a:gd name="connsiteX0" fmla="*/ 9508 w 574284"/>
              <a:gd name="connsiteY0" fmla="*/ 0 h 981635"/>
              <a:gd name="connsiteX1" fmla="*/ 76743 w 574284"/>
              <a:gd name="connsiteY1" fmla="*/ 806823 h 981635"/>
              <a:gd name="connsiteX2" fmla="*/ 574284 w 574284"/>
              <a:gd name="connsiteY2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84" h="981635">
                <a:moveTo>
                  <a:pt x="9508" y="0"/>
                </a:moveTo>
                <a:cubicBezTo>
                  <a:pt x="-3939" y="321608"/>
                  <a:pt x="-17386" y="643217"/>
                  <a:pt x="76743" y="806823"/>
                </a:cubicBezTo>
                <a:cubicBezTo>
                  <a:pt x="170872" y="970429"/>
                  <a:pt x="372578" y="976032"/>
                  <a:pt x="574284" y="981635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4DDB657-8F51-F2CE-9E1E-481EC066C4D0}"/>
              </a:ext>
            </a:extLst>
          </p:cNvPr>
          <p:cNvSpPr/>
          <p:nvPr/>
        </p:nvSpPr>
        <p:spPr>
          <a:xfrm>
            <a:off x="2411992" y="3663949"/>
            <a:ext cx="1963270" cy="524435"/>
          </a:xfrm>
          <a:custGeom>
            <a:avLst/>
            <a:gdLst>
              <a:gd name="connsiteX0" fmla="*/ 0 w 1963270"/>
              <a:gd name="connsiteY0" fmla="*/ 524435 h 524435"/>
              <a:gd name="connsiteX1" fmla="*/ 1223682 w 1963270"/>
              <a:gd name="connsiteY1" fmla="*/ 309282 h 524435"/>
              <a:gd name="connsiteX2" fmla="*/ 1963270 w 1963270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270" h="524435">
                <a:moveTo>
                  <a:pt x="0" y="524435"/>
                </a:moveTo>
                <a:cubicBezTo>
                  <a:pt x="448235" y="460561"/>
                  <a:pt x="896470" y="396688"/>
                  <a:pt x="1223682" y="309282"/>
                </a:cubicBezTo>
                <a:cubicBezTo>
                  <a:pt x="1550894" y="221876"/>
                  <a:pt x="1757082" y="110938"/>
                  <a:pt x="196327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3">
            <a:extLst>
              <a:ext uri="{FF2B5EF4-FFF2-40B4-BE49-F238E27FC236}">
                <a16:creationId xmlns:a16="http://schemas.microsoft.com/office/drawing/2014/main" id="{7F105EE8-E59F-BCA8-568D-DED01EDE6712}"/>
              </a:ext>
            </a:extLst>
          </p:cNvPr>
          <p:cNvSpPr>
            <a:spLocks/>
          </p:cNvSpPr>
          <p:nvPr/>
        </p:nvSpPr>
        <p:spPr>
          <a:xfrm>
            <a:off x="434339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Juveniles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3" name="Rectangle : coins arrondis 13">
            <a:extLst>
              <a:ext uri="{FF2B5EF4-FFF2-40B4-BE49-F238E27FC236}">
                <a16:creationId xmlns:a16="http://schemas.microsoft.com/office/drawing/2014/main" id="{9DA328FA-7600-7169-4D05-E43E1790F3E3}"/>
              </a:ext>
            </a:extLst>
          </p:cNvPr>
          <p:cNvSpPr>
            <a:spLocks/>
          </p:cNvSpPr>
          <p:nvPr/>
        </p:nvSpPr>
        <p:spPr>
          <a:xfrm>
            <a:off x="6268170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Yearlings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C38642C-BB9F-39E6-6FE2-216FC6502C9F}"/>
              </a:ext>
            </a:extLst>
          </p:cNvPr>
          <p:cNvSpPr>
            <a:spLocks/>
          </p:cNvSpPr>
          <p:nvPr/>
        </p:nvSpPr>
        <p:spPr>
          <a:xfrm>
            <a:off x="8192947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Subadults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4" name="Rectangle : coins arrondis 13">
            <a:extLst>
              <a:ext uri="{FF2B5EF4-FFF2-40B4-BE49-F238E27FC236}">
                <a16:creationId xmlns:a16="http://schemas.microsoft.com/office/drawing/2014/main" id="{63D91593-89CC-5879-AE1F-83E7147ADCDB}"/>
              </a:ext>
            </a:extLst>
          </p:cNvPr>
          <p:cNvSpPr>
            <a:spLocks/>
          </p:cNvSpPr>
          <p:nvPr/>
        </p:nvSpPr>
        <p:spPr>
          <a:xfrm>
            <a:off x="1011772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145E6-58F4-63DF-3051-5D7E5F8F7BF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081394" y="5732369"/>
            <a:ext cx="3173723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690EA5-5A93-B2CA-D547-AD98FDBF117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006170" y="5732369"/>
            <a:ext cx="1248947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91819E-5D53-93B1-9309-C47B3D12189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8255117" y="5732369"/>
            <a:ext cx="675830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EEDA5-63DF-5C86-CAF8-6083AB114280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H="1" flipV="1">
            <a:off x="8255117" y="5732369"/>
            <a:ext cx="2600607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4FB3-EEA8-FA40-7BC9-81774761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97826C-9AE5-CE2C-4D1D-34C39A4BB486}"/>
              </a:ext>
            </a:extLst>
          </p:cNvPr>
          <p:cNvSpPr/>
          <p:nvPr/>
        </p:nvSpPr>
        <p:spPr>
          <a:xfrm>
            <a:off x="3980334" y="4904369"/>
            <a:ext cx="6156000" cy="828000"/>
          </a:xfrm>
          <a:prstGeom prst="roundRect">
            <a:avLst/>
          </a:prstGeom>
          <a:solidFill>
            <a:srgbClr val="7030A0">
              <a:alpha val="9804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E4B22F4B-9401-54CE-7096-4C928B0F1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0341" y="3449276"/>
                <a:ext cx="2463817" cy="617387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Body mass </a:t>
                </a:r>
                <a14:m>
                  <m:oMath xmlns:m="http://schemas.openxmlformats.org/officeDocument/2006/math">
                    <m:r>
                      <a:rPr lang="en-CA" sz="2800" b="1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CA" sz="2800" b="1" noProof="0" dirty="0"/>
              </a:p>
            </p:txBody>
          </p:sp>
        </mc:Choice>
        <mc:Fallback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E4B22F4B-9401-54CE-7096-4C928B0F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1" y="3449276"/>
                <a:ext cx="2463817" cy="617387"/>
              </a:xfrm>
              <a:prstGeom prst="roundRect">
                <a:avLst/>
              </a:prstGeom>
              <a:blipFill>
                <a:blip r:embed="rId2"/>
                <a:stretch>
                  <a:fillRect l="-2020" t="-1923" b="-15385"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xplosion 1 15">
            <a:extLst>
              <a:ext uri="{FF2B5EF4-FFF2-40B4-BE49-F238E27FC236}">
                <a16:creationId xmlns:a16="http://schemas.microsoft.com/office/drawing/2014/main" id="{515B5DEA-5F20-F083-EAFC-71456D14189C}"/>
              </a:ext>
            </a:extLst>
          </p:cNvPr>
          <p:cNvSpPr/>
          <p:nvPr/>
        </p:nvSpPr>
        <p:spPr>
          <a:xfrm>
            <a:off x="0" y="115714"/>
            <a:ext cx="3657599" cy="1736365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300" b="1" noProof="0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000960DA-AF90-C2C4-26C7-10E99A25F63B}"/>
              </a:ext>
            </a:extLst>
          </p:cNvPr>
          <p:cNvSpPr>
            <a:spLocks noChangeAspect="1"/>
          </p:cNvSpPr>
          <p:nvPr/>
        </p:nvSpPr>
        <p:spPr>
          <a:xfrm>
            <a:off x="6076438" y="2031694"/>
            <a:ext cx="1839453" cy="617384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Plasticity</a:t>
            </a:r>
            <a:endParaRPr lang="en-CA" sz="2800" b="1" noProof="0" dirty="0"/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17722861-A033-D79B-E3DD-172EC0FA1322}"/>
              </a:ext>
            </a:extLst>
          </p:cNvPr>
          <p:cNvSpPr>
            <a:spLocks noChangeAspect="1"/>
          </p:cNvSpPr>
          <p:nvPr/>
        </p:nvSpPr>
        <p:spPr>
          <a:xfrm>
            <a:off x="3272200" y="3115668"/>
            <a:ext cx="1897531" cy="627675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Evolution</a:t>
            </a:r>
            <a:endParaRPr lang="en-CA" b="1" noProof="0" dirty="0"/>
          </a:p>
        </p:txBody>
      </p:sp>
      <p:sp>
        <p:nvSpPr>
          <p:cNvPr id="19" name="Forme libre 26">
            <a:extLst>
              <a:ext uri="{FF2B5EF4-FFF2-40B4-BE49-F238E27FC236}">
                <a16:creationId xmlns:a16="http://schemas.microsoft.com/office/drawing/2014/main" id="{BD357D59-AB3C-A7BC-DC25-4098BF7925B8}"/>
              </a:ext>
            </a:extLst>
          </p:cNvPr>
          <p:cNvSpPr/>
          <p:nvPr/>
        </p:nvSpPr>
        <p:spPr>
          <a:xfrm>
            <a:off x="7063204" y="2684907"/>
            <a:ext cx="45719" cy="71569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0" name="Forme libre 27">
            <a:extLst>
              <a:ext uri="{FF2B5EF4-FFF2-40B4-BE49-F238E27FC236}">
                <a16:creationId xmlns:a16="http://schemas.microsoft.com/office/drawing/2014/main" id="{C5184774-C0EE-CAF2-9C4E-26FBD1B99DF2}"/>
              </a:ext>
            </a:extLst>
          </p:cNvPr>
          <p:cNvSpPr/>
          <p:nvPr/>
        </p:nvSpPr>
        <p:spPr>
          <a:xfrm>
            <a:off x="5148033" y="3662780"/>
            <a:ext cx="667619" cy="148461"/>
          </a:xfrm>
          <a:custGeom>
            <a:avLst/>
            <a:gdLst>
              <a:gd name="connsiteX0" fmla="*/ 0 w 1487606"/>
              <a:gd name="connsiteY0" fmla="*/ 0 h 437519"/>
              <a:gd name="connsiteX1" fmla="*/ 518615 w 1487606"/>
              <a:gd name="connsiteY1" fmla="*/ 368489 h 437519"/>
              <a:gd name="connsiteX2" fmla="*/ 1487606 w 1487606"/>
              <a:gd name="connsiteY2" fmla="*/ 436728 h 4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06" h="437519">
                <a:moveTo>
                  <a:pt x="0" y="0"/>
                </a:moveTo>
                <a:cubicBezTo>
                  <a:pt x="135340" y="147850"/>
                  <a:pt x="270681" y="295701"/>
                  <a:pt x="518615" y="368489"/>
                </a:cubicBezTo>
                <a:cubicBezTo>
                  <a:pt x="766549" y="441277"/>
                  <a:pt x="1127077" y="439002"/>
                  <a:pt x="1487606" y="43672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1" name="Forme libre 7">
            <a:extLst>
              <a:ext uri="{FF2B5EF4-FFF2-40B4-BE49-F238E27FC236}">
                <a16:creationId xmlns:a16="http://schemas.microsoft.com/office/drawing/2014/main" id="{A6F7CEC9-F99C-435E-8A37-5B3203DF2B23}"/>
              </a:ext>
            </a:extLst>
          </p:cNvPr>
          <p:cNvSpPr/>
          <p:nvPr/>
        </p:nvSpPr>
        <p:spPr>
          <a:xfrm>
            <a:off x="198951" y="1521325"/>
            <a:ext cx="575676" cy="2270062"/>
          </a:xfrm>
          <a:custGeom>
            <a:avLst/>
            <a:gdLst>
              <a:gd name="connsiteX0" fmla="*/ 463790 w 463790"/>
              <a:gd name="connsiteY0" fmla="*/ 0 h 846162"/>
              <a:gd name="connsiteX1" fmla="*/ 40710 w 463790"/>
              <a:gd name="connsiteY1" fmla="*/ 286603 h 846162"/>
              <a:gd name="connsiteX2" fmla="*/ 40710 w 463790"/>
              <a:gd name="connsiteY2" fmla="*/ 846162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90" h="846162">
                <a:moveTo>
                  <a:pt x="463790" y="0"/>
                </a:moveTo>
                <a:cubicBezTo>
                  <a:pt x="287506" y="72788"/>
                  <a:pt x="111223" y="145576"/>
                  <a:pt x="40710" y="286603"/>
                </a:cubicBezTo>
                <a:cubicBezTo>
                  <a:pt x="-29803" y="427630"/>
                  <a:pt x="5453" y="636896"/>
                  <a:pt x="40710" y="84616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2" name="Rectangle : coins arrondis 10">
            <a:extLst>
              <a:ext uri="{FF2B5EF4-FFF2-40B4-BE49-F238E27FC236}">
                <a16:creationId xmlns:a16="http://schemas.microsoft.com/office/drawing/2014/main" id="{61E29F8C-1880-6C80-5B18-94F722CDFDD0}"/>
              </a:ext>
            </a:extLst>
          </p:cNvPr>
          <p:cNvSpPr>
            <a:spLocks/>
          </p:cNvSpPr>
          <p:nvPr/>
        </p:nvSpPr>
        <p:spPr>
          <a:xfrm>
            <a:off x="27199" y="3833016"/>
            <a:ext cx="2384793" cy="74919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Growing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3" name="Rectangle : coins arrondis 13">
            <a:extLst>
              <a:ext uri="{FF2B5EF4-FFF2-40B4-BE49-F238E27FC236}">
                <a16:creationId xmlns:a16="http://schemas.microsoft.com/office/drawing/2014/main" id="{15A4AD96-6CC1-25EA-787B-01931F910CB6}"/>
              </a:ext>
            </a:extLst>
          </p:cNvPr>
          <p:cNvSpPr>
            <a:spLocks/>
          </p:cNvSpPr>
          <p:nvPr/>
        </p:nvSpPr>
        <p:spPr>
          <a:xfrm>
            <a:off x="417519" y="2656395"/>
            <a:ext cx="2642883" cy="673787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Hibernation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4" name="Forme libre 14">
            <a:extLst>
              <a:ext uri="{FF2B5EF4-FFF2-40B4-BE49-F238E27FC236}">
                <a16:creationId xmlns:a16="http://schemas.microsoft.com/office/drawing/2014/main" id="{D909B5C6-A95F-F4FF-2999-040764535198}"/>
              </a:ext>
            </a:extLst>
          </p:cNvPr>
          <p:cNvSpPr/>
          <p:nvPr/>
        </p:nvSpPr>
        <p:spPr>
          <a:xfrm>
            <a:off x="1428188" y="1831497"/>
            <a:ext cx="152142" cy="824899"/>
          </a:xfrm>
          <a:custGeom>
            <a:avLst/>
            <a:gdLst>
              <a:gd name="connsiteX0" fmla="*/ 17416 w 686157"/>
              <a:gd name="connsiteY0" fmla="*/ 0 h 1542197"/>
              <a:gd name="connsiteX1" fmla="*/ 85655 w 686157"/>
              <a:gd name="connsiteY1" fmla="*/ 900753 h 1542197"/>
              <a:gd name="connsiteX2" fmla="*/ 686157 w 686157"/>
              <a:gd name="connsiteY2" fmla="*/ 1542197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57" h="1542197">
                <a:moveTo>
                  <a:pt x="17416" y="0"/>
                </a:moveTo>
                <a:cubicBezTo>
                  <a:pt x="-4193" y="321860"/>
                  <a:pt x="-25802" y="643720"/>
                  <a:pt x="85655" y="900753"/>
                </a:cubicBezTo>
                <a:cubicBezTo>
                  <a:pt x="197112" y="1157786"/>
                  <a:pt x="441634" y="1349991"/>
                  <a:pt x="686157" y="154219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5" name="Rectangle : coins arrondis 15">
            <a:extLst>
              <a:ext uri="{FF2B5EF4-FFF2-40B4-BE49-F238E27FC236}">
                <a16:creationId xmlns:a16="http://schemas.microsoft.com/office/drawing/2014/main" id="{9031E633-7345-B324-2921-1D2E7B740014}"/>
              </a:ext>
            </a:extLst>
          </p:cNvPr>
          <p:cNvSpPr>
            <a:spLocks/>
          </p:cNvSpPr>
          <p:nvPr/>
        </p:nvSpPr>
        <p:spPr>
          <a:xfrm>
            <a:off x="2991571" y="1806918"/>
            <a:ext cx="1982288" cy="66506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Seasons length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6" name="Forme libre 16">
            <a:extLst>
              <a:ext uri="{FF2B5EF4-FFF2-40B4-BE49-F238E27FC236}">
                <a16:creationId xmlns:a16="http://schemas.microsoft.com/office/drawing/2014/main" id="{631906C4-D7D5-052E-116A-3A09629A30BD}"/>
              </a:ext>
            </a:extLst>
          </p:cNvPr>
          <p:cNvSpPr/>
          <p:nvPr/>
        </p:nvSpPr>
        <p:spPr>
          <a:xfrm flipH="1">
            <a:off x="4132796" y="1478719"/>
            <a:ext cx="1237134" cy="328199"/>
          </a:xfrm>
          <a:custGeom>
            <a:avLst/>
            <a:gdLst>
              <a:gd name="connsiteX0" fmla="*/ 0 w 2606722"/>
              <a:gd name="connsiteY0" fmla="*/ 0 h 1173707"/>
              <a:gd name="connsiteX1" fmla="*/ 982639 w 2606722"/>
              <a:gd name="connsiteY1" fmla="*/ 272955 h 1173707"/>
              <a:gd name="connsiteX2" fmla="*/ 2279176 w 2606722"/>
              <a:gd name="connsiteY2" fmla="*/ 818865 h 1173707"/>
              <a:gd name="connsiteX3" fmla="*/ 2606722 w 2606722"/>
              <a:gd name="connsiteY3" fmla="*/ 1173707 h 117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22" h="1173707">
                <a:moveTo>
                  <a:pt x="0" y="0"/>
                </a:moveTo>
                <a:cubicBezTo>
                  <a:pt x="301388" y="68239"/>
                  <a:pt x="602776" y="136478"/>
                  <a:pt x="982639" y="272955"/>
                </a:cubicBezTo>
                <a:cubicBezTo>
                  <a:pt x="1362502" y="409432"/>
                  <a:pt x="2008496" y="668740"/>
                  <a:pt x="2279176" y="818865"/>
                </a:cubicBezTo>
                <a:cubicBezTo>
                  <a:pt x="2549856" y="968990"/>
                  <a:pt x="2578289" y="1071348"/>
                  <a:pt x="2606722" y="117370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grpSp>
        <p:nvGrpSpPr>
          <p:cNvPr id="27" name="Groupe 12">
            <a:extLst>
              <a:ext uri="{FF2B5EF4-FFF2-40B4-BE49-F238E27FC236}">
                <a16:creationId xmlns:a16="http://schemas.microsoft.com/office/drawing/2014/main" id="{7B3BA561-B8EB-37B3-73AA-0A00CF7BFEB2}"/>
              </a:ext>
            </a:extLst>
          </p:cNvPr>
          <p:cNvGrpSpPr/>
          <p:nvPr/>
        </p:nvGrpSpPr>
        <p:grpSpPr>
          <a:xfrm>
            <a:off x="4343396" y="141428"/>
            <a:ext cx="2955899" cy="1710650"/>
            <a:chOff x="5079593" y="481424"/>
            <a:chExt cx="4667216" cy="2092545"/>
          </a:xfrm>
        </p:grpSpPr>
        <p:sp>
          <p:nvSpPr>
            <p:cNvPr id="30" name="Rectangle : coins arrondis 6">
              <a:extLst>
                <a:ext uri="{FF2B5EF4-FFF2-40B4-BE49-F238E27FC236}">
                  <a16:creationId xmlns:a16="http://schemas.microsoft.com/office/drawing/2014/main" id="{A978F387-4624-2160-1BD0-775938A0F4CD}"/>
                </a:ext>
              </a:extLst>
            </p:cNvPr>
            <p:cNvSpPr>
              <a:spLocks/>
            </p:cNvSpPr>
            <p:nvPr/>
          </p:nvSpPr>
          <p:spPr>
            <a:xfrm>
              <a:off x="5079593" y="481424"/>
              <a:ext cx="1953372" cy="657967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Active season ➚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  <p:pic>
          <p:nvPicPr>
            <p:cNvPr id="31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FCFD7B6F-91CC-A7E6-026D-0CD11349B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15" t="63021" r="18034"/>
            <a:stretch/>
          </p:blipFill>
          <p:spPr>
            <a:xfrm>
              <a:off x="5615771" y="927275"/>
              <a:ext cx="2856704" cy="1646694"/>
            </a:xfrm>
            <a:prstGeom prst="rect">
              <a:avLst/>
            </a:prstGeom>
          </p:spPr>
        </p:pic>
        <p:sp>
          <p:nvSpPr>
            <p:cNvPr id="32" name="Rectangle : coins arrondis 11">
              <a:extLst>
                <a:ext uri="{FF2B5EF4-FFF2-40B4-BE49-F238E27FC236}">
                  <a16:creationId xmlns:a16="http://schemas.microsoft.com/office/drawing/2014/main" id="{189EE7B5-C046-BE83-10E7-BC50AF82B22C}"/>
                </a:ext>
              </a:extLst>
            </p:cNvPr>
            <p:cNvSpPr>
              <a:spLocks/>
            </p:cNvSpPr>
            <p:nvPr/>
          </p:nvSpPr>
          <p:spPr>
            <a:xfrm>
              <a:off x="7190194" y="810407"/>
              <a:ext cx="2556615" cy="652982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Hibernation➘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28" name="Connecteur en arc 18">
            <a:extLst>
              <a:ext uri="{FF2B5EF4-FFF2-40B4-BE49-F238E27FC236}">
                <a16:creationId xmlns:a16="http://schemas.microsoft.com/office/drawing/2014/main" id="{EEA7876A-6FBE-659D-5F0F-6359652506C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3657599" y="410372"/>
            <a:ext cx="685796" cy="7736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DFCE017-54BD-B6B3-1FEA-EC253649F637}"/>
              </a:ext>
            </a:extLst>
          </p:cNvPr>
          <p:cNvSpPr/>
          <p:nvPr/>
        </p:nvSpPr>
        <p:spPr>
          <a:xfrm>
            <a:off x="6215715" y="1239031"/>
            <a:ext cx="780450" cy="77191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9B35425-4F6B-96F0-385C-2011FA5A72D4}"/>
              </a:ext>
            </a:extLst>
          </p:cNvPr>
          <p:cNvSpPr/>
          <p:nvPr/>
        </p:nvSpPr>
        <p:spPr>
          <a:xfrm>
            <a:off x="2063716" y="3330184"/>
            <a:ext cx="1208483" cy="98816"/>
          </a:xfrm>
          <a:custGeom>
            <a:avLst/>
            <a:gdLst>
              <a:gd name="connsiteX0" fmla="*/ 0 w 1727200"/>
              <a:gd name="connsiteY0" fmla="*/ 0 h 783771"/>
              <a:gd name="connsiteX1" fmla="*/ 333829 w 1727200"/>
              <a:gd name="connsiteY1" fmla="*/ 290286 h 783771"/>
              <a:gd name="connsiteX2" fmla="*/ 1161143 w 1727200"/>
              <a:gd name="connsiteY2" fmla="*/ 638628 h 783771"/>
              <a:gd name="connsiteX3" fmla="*/ 1727200 w 172720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783771">
                <a:moveTo>
                  <a:pt x="0" y="0"/>
                </a:moveTo>
                <a:cubicBezTo>
                  <a:pt x="70152" y="91924"/>
                  <a:pt x="140305" y="183848"/>
                  <a:pt x="333829" y="290286"/>
                </a:cubicBezTo>
                <a:cubicBezTo>
                  <a:pt x="527353" y="396724"/>
                  <a:pt x="928915" y="556381"/>
                  <a:pt x="1161143" y="638628"/>
                </a:cubicBezTo>
                <a:cubicBezTo>
                  <a:pt x="1393371" y="720875"/>
                  <a:pt x="1560285" y="752323"/>
                  <a:pt x="1727200" y="783771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FCBD95-08CD-E337-2D1D-58EC615A95E5}"/>
              </a:ext>
            </a:extLst>
          </p:cNvPr>
          <p:cNvSpPr/>
          <p:nvPr/>
        </p:nvSpPr>
        <p:spPr>
          <a:xfrm>
            <a:off x="8284158" y="3514136"/>
            <a:ext cx="919726" cy="67899"/>
          </a:xfrm>
          <a:custGeom>
            <a:avLst/>
            <a:gdLst>
              <a:gd name="connsiteX0" fmla="*/ 0 w 2583542"/>
              <a:gd name="connsiteY0" fmla="*/ 58057 h 58057"/>
              <a:gd name="connsiteX1" fmla="*/ 1930400 w 2583542"/>
              <a:gd name="connsiteY1" fmla="*/ 14515 h 58057"/>
              <a:gd name="connsiteX2" fmla="*/ 2583542 w 2583542"/>
              <a:gd name="connsiteY2" fmla="*/ 0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2" h="58057">
                <a:moveTo>
                  <a:pt x="0" y="58057"/>
                </a:moveTo>
                <a:lnTo>
                  <a:pt x="1930400" y="14515"/>
                </a:lnTo>
                <a:lnTo>
                  <a:pt x="2583542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2" name="Rectangle : coins arrondis 23">
            <a:extLst>
              <a:ext uri="{FF2B5EF4-FFF2-40B4-BE49-F238E27FC236}">
                <a16:creationId xmlns:a16="http://schemas.microsoft.com/office/drawing/2014/main" id="{7B330AC8-5009-4469-AD65-B866919B6CA5}"/>
              </a:ext>
            </a:extLst>
          </p:cNvPr>
          <p:cNvSpPr>
            <a:spLocks noChangeAspect="1"/>
          </p:cNvSpPr>
          <p:nvPr/>
        </p:nvSpPr>
        <p:spPr>
          <a:xfrm>
            <a:off x="9203883" y="3234681"/>
            <a:ext cx="1791333" cy="449845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Behavior</a:t>
            </a:r>
            <a:endParaRPr lang="en-CA" sz="2000" b="1" noProof="0" dirty="0"/>
          </a:p>
        </p:txBody>
      </p: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CFEA216C-02A1-501B-8DCB-605770E32393}"/>
              </a:ext>
            </a:extLst>
          </p:cNvPr>
          <p:cNvSpPr>
            <a:spLocks/>
          </p:cNvSpPr>
          <p:nvPr/>
        </p:nvSpPr>
        <p:spPr>
          <a:xfrm>
            <a:off x="4021763" y="4936387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E15B444-78D8-E745-49D7-DE11930C880C}"/>
              </a:ext>
            </a:extLst>
          </p:cNvPr>
          <p:cNvSpPr/>
          <p:nvPr/>
        </p:nvSpPr>
        <p:spPr>
          <a:xfrm>
            <a:off x="6215715" y="4059378"/>
            <a:ext cx="530884" cy="805310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6B309E7-144C-0817-0109-389F419E3307}"/>
              </a:ext>
            </a:extLst>
          </p:cNvPr>
          <p:cNvSpPr/>
          <p:nvPr/>
        </p:nvSpPr>
        <p:spPr>
          <a:xfrm>
            <a:off x="7480002" y="4046954"/>
            <a:ext cx="610988" cy="817734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A7F22D-788C-EC7F-AF71-89B380AC1CE0}"/>
              </a:ext>
            </a:extLst>
          </p:cNvPr>
          <p:cNvSpPr txBox="1"/>
          <p:nvPr/>
        </p:nvSpPr>
        <p:spPr>
          <a:xfrm>
            <a:off x="127043" y="4738746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0F3437-BA92-3E85-ABE3-C734E7F3D759}"/>
              </a:ext>
            </a:extLst>
          </p:cNvPr>
          <p:cNvSpPr txBox="1"/>
          <p:nvPr/>
        </p:nvSpPr>
        <p:spPr>
          <a:xfrm>
            <a:off x="3720283" y="4024745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0B4C6-8BBA-4228-E184-68F6011243D7}"/>
              </a:ext>
            </a:extLst>
          </p:cNvPr>
          <p:cNvSpPr txBox="1"/>
          <p:nvPr/>
        </p:nvSpPr>
        <p:spPr>
          <a:xfrm>
            <a:off x="8920941" y="3950814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D1358C38-884C-1AEF-6860-E95FE1C61F30}"/>
              </a:ext>
            </a:extLst>
          </p:cNvPr>
          <p:cNvSpPr>
            <a:spLocks/>
          </p:cNvSpPr>
          <p:nvPr/>
        </p:nvSpPr>
        <p:spPr>
          <a:xfrm>
            <a:off x="7088667" y="4931943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C3F3041-F377-3616-543C-44E7FF006548}"/>
              </a:ext>
            </a:extLst>
          </p:cNvPr>
          <p:cNvSpPr/>
          <p:nvPr/>
        </p:nvSpPr>
        <p:spPr>
          <a:xfrm>
            <a:off x="3863245" y="2487707"/>
            <a:ext cx="45719" cy="617384"/>
          </a:xfrm>
          <a:custGeom>
            <a:avLst/>
            <a:gdLst>
              <a:gd name="connsiteX0" fmla="*/ 9508 w 574284"/>
              <a:gd name="connsiteY0" fmla="*/ 0 h 981635"/>
              <a:gd name="connsiteX1" fmla="*/ 76743 w 574284"/>
              <a:gd name="connsiteY1" fmla="*/ 806823 h 981635"/>
              <a:gd name="connsiteX2" fmla="*/ 574284 w 574284"/>
              <a:gd name="connsiteY2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84" h="981635">
                <a:moveTo>
                  <a:pt x="9508" y="0"/>
                </a:moveTo>
                <a:cubicBezTo>
                  <a:pt x="-3939" y="321608"/>
                  <a:pt x="-17386" y="643217"/>
                  <a:pt x="76743" y="806823"/>
                </a:cubicBezTo>
                <a:cubicBezTo>
                  <a:pt x="170872" y="970429"/>
                  <a:pt x="372578" y="976032"/>
                  <a:pt x="574284" y="981635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F32E579-46F5-FD3C-0428-E68CC61435EB}"/>
              </a:ext>
            </a:extLst>
          </p:cNvPr>
          <p:cNvSpPr/>
          <p:nvPr/>
        </p:nvSpPr>
        <p:spPr>
          <a:xfrm>
            <a:off x="2411992" y="3783765"/>
            <a:ext cx="1451253" cy="404619"/>
          </a:xfrm>
          <a:custGeom>
            <a:avLst/>
            <a:gdLst>
              <a:gd name="connsiteX0" fmla="*/ 0 w 1963270"/>
              <a:gd name="connsiteY0" fmla="*/ 524435 h 524435"/>
              <a:gd name="connsiteX1" fmla="*/ 1223682 w 1963270"/>
              <a:gd name="connsiteY1" fmla="*/ 309282 h 524435"/>
              <a:gd name="connsiteX2" fmla="*/ 1963270 w 1963270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270" h="524435">
                <a:moveTo>
                  <a:pt x="0" y="524435"/>
                </a:moveTo>
                <a:cubicBezTo>
                  <a:pt x="448235" y="460561"/>
                  <a:pt x="896470" y="396688"/>
                  <a:pt x="1223682" y="309282"/>
                </a:cubicBezTo>
                <a:cubicBezTo>
                  <a:pt x="1550894" y="221876"/>
                  <a:pt x="1757082" y="110938"/>
                  <a:pt x="196327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3">
            <a:extLst>
              <a:ext uri="{FF2B5EF4-FFF2-40B4-BE49-F238E27FC236}">
                <a16:creationId xmlns:a16="http://schemas.microsoft.com/office/drawing/2014/main" id="{4D3CBAA8-6039-BAC6-88B6-733182E94598}"/>
              </a:ext>
            </a:extLst>
          </p:cNvPr>
          <p:cNvSpPr>
            <a:spLocks/>
          </p:cNvSpPr>
          <p:nvPr/>
        </p:nvSpPr>
        <p:spPr>
          <a:xfrm>
            <a:off x="3146611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Juveniles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3" name="Rectangle : coins arrondis 13">
            <a:extLst>
              <a:ext uri="{FF2B5EF4-FFF2-40B4-BE49-F238E27FC236}">
                <a16:creationId xmlns:a16="http://schemas.microsoft.com/office/drawing/2014/main" id="{7C889DBD-3D49-0C45-DB43-8A7AE37CD18C}"/>
              </a:ext>
            </a:extLst>
          </p:cNvPr>
          <p:cNvSpPr>
            <a:spLocks/>
          </p:cNvSpPr>
          <p:nvPr/>
        </p:nvSpPr>
        <p:spPr>
          <a:xfrm>
            <a:off x="5071387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Yearlings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74FCA71-E03C-4312-F21E-FA1C575466DB}"/>
              </a:ext>
            </a:extLst>
          </p:cNvPr>
          <p:cNvSpPr>
            <a:spLocks/>
          </p:cNvSpPr>
          <p:nvPr/>
        </p:nvSpPr>
        <p:spPr>
          <a:xfrm>
            <a:off x="6996164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Subadults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4" name="Rectangle : coins arrondis 13">
            <a:extLst>
              <a:ext uri="{FF2B5EF4-FFF2-40B4-BE49-F238E27FC236}">
                <a16:creationId xmlns:a16="http://schemas.microsoft.com/office/drawing/2014/main" id="{F94C8480-FBC4-42AC-C283-F8F3127BB248}"/>
              </a:ext>
            </a:extLst>
          </p:cNvPr>
          <p:cNvSpPr>
            <a:spLocks/>
          </p:cNvSpPr>
          <p:nvPr/>
        </p:nvSpPr>
        <p:spPr>
          <a:xfrm>
            <a:off x="8920941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DC1986-D3F7-779D-42C1-6789A7FF21A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884611" y="5732369"/>
            <a:ext cx="3173723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AE56DF-DABB-074F-DC39-9A788791F683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809387" y="5732369"/>
            <a:ext cx="1248947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4015D0-E373-1EC4-BD63-8FCF031AFF7B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7058334" y="5732369"/>
            <a:ext cx="675830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F0F018-D67A-1214-2E8F-E4AF983E83BA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H="1" flipV="1">
            <a:off x="7058334" y="5732369"/>
            <a:ext cx="2600607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23">
            <a:extLst>
              <a:ext uri="{FF2B5EF4-FFF2-40B4-BE49-F238E27FC236}">
                <a16:creationId xmlns:a16="http://schemas.microsoft.com/office/drawing/2014/main" id="{FD1007C5-5785-55A6-47B9-FB4F7F28F853}"/>
              </a:ext>
            </a:extLst>
          </p:cNvPr>
          <p:cNvSpPr>
            <a:spLocks/>
          </p:cNvSpPr>
          <p:nvPr/>
        </p:nvSpPr>
        <p:spPr>
          <a:xfrm>
            <a:off x="7352990" y="2843746"/>
            <a:ext cx="1476000" cy="324000"/>
          </a:xfrm>
          <a:prstGeom prst="roundRect">
            <a:avLst/>
          </a:prstGeom>
          <a:solidFill>
            <a:srgbClr val="156082">
              <a:alpha val="45098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noProof="0" dirty="0">
                <a:solidFill>
                  <a:schemeClr val="bg1"/>
                </a:solidFill>
                <a:latin typeface="Avenir Next LT Pro" panose="020B0504020202020204" pitchFamily="34" charset="77"/>
              </a:rPr>
              <a:t>Experience</a:t>
            </a:r>
            <a:endParaRPr lang="en-CA" sz="1400" b="1" noProof="0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29D1C19-B836-BC65-65AB-189805FECD37}"/>
              </a:ext>
            </a:extLst>
          </p:cNvPr>
          <p:cNvSpPr/>
          <p:nvPr/>
        </p:nvSpPr>
        <p:spPr>
          <a:xfrm flipV="1">
            <a:off x="8828991" y="3005723"/>
            <a:ext cx="524220" cy="214030"/>
          </a:xfrm>
          <a:custGeom>
            <a:avLst/>
            <a:gdLst>
              <a:gd name="connsiteX0" fmla="*/ 0 w 679976"/>
              <a:gd name="connsiteY0" fmla="*/ 484094 h 484094"/>
              <a:gd name="connsiteX1" fmla="*/ 309283 w 679976"/>
              <a:gd name="connsiteY1" fmla="*/ 376518 h 484094"/>
              <a:gd name="connsiteX2" fmla="*/ 632012 w 679976"/>
              <a:gd name="connsiteY2" fmla="*/ 121024 h 484094"/>
              <a:gd name="connsiteX3" fmla="*/ 672353 w 679976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76" h="484094">
                <a:moveTo>
                  <a:pt x="0" y="484094"/>
                </a:moveTo>
                <a:cubicBezTo>
                  <a:pt x="101974" y="460562"/>
                  <a:pt x="203948" y="437030"/>
                  <a:pt x="309283" y="376518"/>
                </a:cubicBezTo>
                <a:cubicBezTo>
                  <a:pt x="414618" y="316006"/>
                  <a:pt x="571500" y="183777"/>
                  <a:pt x="632012" y="121024"/>
                </a:cubicBezTo>
                <a:cubicBezTo>
                  <a:pt x="692524" y="58271"/>
                  <a:pt x="682438" y="29135"/>
                  <a:pt x="672353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5AF05D7-F518-3D27-43EE-D4B643EEB7C8}"/>
              </a:ext>
            </a:extLst>
          </p:cNvPr>
          <p:cNvSpPr/>
          <p:nvPr/>
        </p:nvSpPr>
        <p:spPr>
          <a:xfrm>
            <a:off x="10995216" y="2907186"/>
            <a:ext cx="162225" cy="570739"/>
          </a:xfrm>
          <a:custGeom>
            <a:avLst/>
            <a:gdLst>
              <a:gd name="connsiteX0" fmla="*/ 0 w 679976"/>
              <a:gd name="connsiteY0" fmla="*/ 484094 h 484094"/>
              <a:gd name="connsiteX1" fmla="*/ 309283 w 679976"/>
              <a:gd name="connsiteY1" fmla="*/ 376518 h 484094"/>
              <a:gd name="connsiteX2" fmla="*/ 632012 w 679976"/>
              <a:gd name="connsiteY2" fmla="*/ 121024 h 484094"/>
              <a:gd name="connsiteX3" fmla="*/ 672353 w 679976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76" h="484094">
                <a:moveTo>
                  <a:pt x="0" y="484094"/>
                </a:moveTo>
                <a:cubicBezTo>
                  <a:pt x="101974" y="460562"/>
                  <a:pt x="203948" y="437030"/>
                  <a:pt x="309283" y="376518"/>
                </a:cubicBezTo>
                <a:cubicBezTo>
                  <a:pt x="414618" y="316006"/>
                  <a:pt x="571500" y="183777"/>
                  <a:pt x="632012" y="121024"/>
                </a:cubicBezTo>
                <a:cubicBezTo>
                  <a:pt x="692524" y="58271"/>
                  <a:pt x="682438" y="29135"/>
                  <a:pt x="67235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 : coins arrondis 23">
            <a:extLst>
              <a:ext uri="{FF2B5EF4-FFF2-40B4-BE49-F238E27FC236}">
                <a16:creationId xmlns:a16="http://schemas.microsoft.com/office/drawing/2014/main" id="{87C8DE76-51C1-07DB-0C56-8D0A1D7727CA}"/>
              </a:ext>
            </a:extLst>
          </p:cNvPr>
          <p:cNvSpPr>
            <a:spLocks/>
          </p:cNvSpPr>
          <p:nvPr/>
        </p:nvSpPr>
        <p:spPr>
          <a:xfrm>
            <a:off x="9991773" y="2031694"/>
            <a:ext cx="2144807" cy="846742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Population dynamics</a:t>
            </a:r>
            <a:endParaRPr lang="en-CA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39252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22">
            <a:extLst>
              <a:ext uri="{FF2B5EF4-FFF2-40B4-BE49-F238E27FC236}">
                <a16:creationId xmlns:a16="http://schemas.microsoft.com/office/drawing/2014/main" id="{9AA222AC-3C8F-456B-40E3-7447456DAB83}"/>
              </a:ext>
            </a:extLst>
          </p:cNvPr>
          <p:cNvSpPr>
            <a:spLocks noChangeAspect="1"/>
          </p:cNvSpPr>
          <p:nvPr/>
        </p:nvSpPr>
        <p:spPr>
          <a:xfrm>
            <a:off x="8981895" y="4287059"/>
            <a:ext cx="2160000" cy="755212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Plasticity</a:t>
            </a:r>
            <a:endParaRPr lang="fr-FR" sz="3200" b="1" dirty="0"/>
          </a:p>
        </p:txBody>
      </p:sp>
      <p:sp>
        <p:nvSpPr>
          <p:cNvPr id="5" name="Rectangle : coins arrondis 23">
            <a:extLst>
              <a:ext uri="{FF2B5EF4-FFF2-40B4-BE49-F238E27FC236}">
                <a16:creationId xmlns:a16="http://schemas.microsoft.com/office/drawing/2014/main" id="{68F6F59C-4665-D518-7A00-4463FBEBEF4C}"/>
              </a:ext>
            </a:extLst>
          </p:cNvPr>
          <p:cNvSpPr>
            <a:spLocks noChangeAspect="1"/>
          </p:cNvSpPr>
          <p:nvPr/>
        </p:nvSpPr>
        <p:spPr>
          <a:xfrm>
            <a:off x="5274286" y="5356395"/>
            <a:ext cx="2751836" cy="96213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Evolution</a:t>
            </a:r>
            <a:endParaRPr lang="fr-FR" sz="3200" b="1" dirty="0"/>
          </a:p>
        </p:txBody>
      </p:sp>
      <p:sp>
        <p:nvSpPr>
          <p:cNvPr id="6" name="Forme libre 28">
            <a:extLst>
              <a:ext uri="{FF2B5EF4-FFF2-40B4-BE49-F238E27FC236}">
                <a16:creationId xmlns:a16="http://schemas.microsoft.com/office/drawing/2014/main" id="{003B848A-2294-4BA1-EAFA-66CD7AF93346}"/>
              </a:ext>
            </a:extLst>
          </p:cNvPr>
          <p:cNvSpPr/>
          <p:nvPr/>
        </p:nvSpPr>
        <p:spPr>
          <a:xfrm>
            <a:off x="9135338" y="2008253"/>
            <a:ext cx="936709" cy="2278806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F7F52F74-B36B-D6E5-7015-3F0BC820D2EE}"/>
              </a:ext>
            </a:extLst>
          </p:cNvPr>
          <p:cNvGrpSpPr/>
          <p:nvPr/>
        </p:nvGrpSpPr>
        <p:grpSpPr>
          <a:xfrm>
            <a:off x="6096000" y="546021"/>
            <a:ext cx="3949700" cy="2122506"/>
            <a:chOff x="4317592" y="449969"/>
            <a:chExt cx="3949700" cy="2122506"/>
          </a:xfrm>
        </p:grpSpPr>
        <p:sp>
          <p:nvSpPr>
            <p:cNvPr id="8" name="Rectangle : coins arrondis 6">
              <a:extLst>
                <a:ext uri="{FF2B5EF4-FFF2-40B4-BE49-F238E27FC236}">
                  <a16:creationId xmlns:a16="http://schemas.microsoft.com/office/drawing/2014/main" id="{202AA8C8-D9E7-B930-4AC2-0F20B7614638}"/>
                </a:ext>
              </a:extLst>
            </p:cNvPr>
            <p:cNvSpPr>
              <a:spLocks/>
            </p:cNvSpPr>
            <p:nvPr/>
          </p:nvSpPr>
          <p:spPr>
            <a:xfrm>
              <a:off x="4317592" y="449969"/>
              <a:ext cx="1764000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Active season ➚</a:t>
              </a:r>
            </a:p>
          </p:txBody>
        </p:sp>
        <p:pic>
          <p:nvPicPr>
            <p:cNvPr id="9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EDD4E79C-3250-0C10-D4BA-07D393A1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15" t="63021" r="18034"/>
            <a:stretch/>
          </p:blipFill>
          <p:spPr>
            <a:xfrm>
              <a:off x="4653242" y="927275"/>
              <a:ext cx="2854109" cy="1645200"/>
            </a:xfrm>
            <a:prstGeom prst="rect">
              <a:avLst/>
            </a:prstGeom>
          </p:spPr>
        </p:pic>
        <p:sp>
          <p:nvSpPr>
            <p:cNvPr id="10" name="Rectangle : coins arrondis 11">
              <a:extLst>
                <a:ext uri="{FF2B5EF4-FFF2-40B4-BE49-F238E27FC236}">
                  <a16:creationId xmlns:a16="http://schemas.microsoft.com/office/drawing/2014/main" id="{BDE60926-E968-58F1-FA4E-139FAAC81C90}"/>
                </a:ext>
              </a:extLst>
            </p:cNvPr>
            <p:cNvSpPr>
              <a:spLocks/>
            </p:cNvSpPr>
            <p:nvPr/>
          </p:nvSpPr>
          <p:spPr>
            <a:xfrm>
              <a:off x="6247714" y="773969"/>
              <a:ext cx="2019578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Hibernation ➘</a:t>
              </a:r>
              <a:endParaRPr lang="en-CA" sz="2400" b="1" noProof="1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11" name="Connecteur en arc 18">
            <a:extLst>
              <a:ext uri="{FF2B5EF4-FFF2-40B4-BE49-F238E27FC236}">
                <a16:creationId xmlns:a16="http://schemas.microsoft.com/office/drawing/2014/main" id="{E2C44577-C861-6989-A1EA-9DB9071A3B0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59200" y="890732"/>
            <a:ext cx="2336800" cy="96213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>
            <a:extLst>
              <a:ext uri="{FF2B5EF4-FFF2-40B4-BE49-F238E27FC236}">
                <a16:creationId xmlns:a16="http://schemas.microsoft.com/office/drawing/2014/main" id="{97C84B8D-8B73-399F-73BF-137AA8584478}"/>
              </a:ext>
            </a:extLst>
          </p:cNvPr>
          <p:cNvSpPr/>
          <p:nvPr/>
        </p:nvSpPr>
        <p:spPr>
          <a:xfrm>
            <a:off x="0" y="546021"/>
            <a:ext cx="3759200" cy="2124000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409908-0F8D-7847-8769-9ABBD41FA528}"/>
              </a:ext>
            </a:extLst>
          </p:cNvPr>
          <p:cNvSpPr/>
          <p:nvPr/>
        </p:nvSpPr>
        <p:spPr>
          <a:xfrm rot="21131818">
            <a:off x="8073556" y="5688305"/>
            <a:ext cx="968470" cy="471488"/>
          </a:xfrm>
          <a:custGeom>
            <a:avLst/>
            <a:gdLst>
              <a:gd name="connsiteX0" fmla="*/ 0 w 1243012"/>
              <a:gd name="connsiteY0" fmla="*/ 0 h 471488"/>
              <a:gd name="connsiteX1" fmla="*/ 300037 w 1243012"/>
              <a:gd name="connsiteY1" fmla="*/ 228600 h 471488"/>
              <a:gd name="connsiteX2" fmla="*/ 1243012 w 1243012"/>
              <a:gd name="connsiteY2" fmla="*/ 471488 h 47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471488">
                <a:moveTo>
                  <a:pt x="0" y="0"/>
                </a:moveTo>
                <a:cubicBezTo>
                  <a:pt x="46434" y="75009"/>
                  <a:pt x="92868" y="150019"/>
                  <a:pt x="300037" y="228600"/>
                </a:cubicBezTo>
                <a:cubicBezTo>
                  <a:pt x="507206" y="307181"/>
                  <a:pt x="875109" y="389334"/>
                  <a:pt x="1243012" y="47148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Forme libre 26">
            <a:extLst>
              <a:ext uri="{FF2B5EF4-FFF2-40B4-BE49-F238E27FC236}">
                <a16:creationId xmlns:a16="http://schemas.microsoft.com/office/drawing/2014/main" id="{FADA8EF3-3F24-897F-BF17-BE15757B7B9C}"/>
              </a:ext>
            </a:extLst>
          </p:cNvPr>
          <p:cNvSpPr/>
          <p:nvPr/>
        </p:nvSpPr>
        <p:spPr>
          <a:xfrm>
            <a:off x="10599534" y="5042272"/>
            <a:ext cx="63984" cy="58247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F04B6DC7-CE39-E927-8883-8C7689CC4678}"/>
              </a:ext>
            </a:extLst>
          </p:cNvPr>
          <p:cNvSpPr>
            <a:spLocks noChangeAspect="1"/>
          </p:cNvSpPr>
          <p:nvPr/>
        </p:nvSpPr>
        <p:spPr>
          <a:xfrm>
            <a:off x="9035911" y="5624744"/>
            <a:ext cx="2513395" cy="751522"/>
          </a:xfrm>
          <a:prstGeom prst="roundRect">
            <a:avLst/>
          </a:prstGeom>
          <a:solidFill>
            <a:schemeClr val="accent1">
              <a:alpha val="50196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Avenir Next LT Pro" panose="020B0504020202020204" pitchFamily="34" charset="77"/>
              </a:rPr>
              <a:t>Body mass ➚</a:t>
            </a:r>
            <a:endParaRPr lang="fr-FR" sz="2800" b="1" dirty="0"/>
          </a:p>
        </p:txBody>
      </p:sp>
      <p:sp>
        <p:nvSpPr>
          <p:cNvPr id="16" name="Rectangle : coins arrondis 11">
            <a:extLst>
              <a:ext uri="{FF2B5EF4-FFF2-40B4-BE49-F238E27FC236}">
                <a16:creationId xmlns:a16="http://schemas.microsoft.com/office/drawing/2014/main" id="{2716449E-10E1-B391-B3C1-EEF9DC80E805}"/>
              </a:ext>
            </a:extLst>
          </p:cNvPr>
          <p:cNvSpPr>
            <a:spLocks/>
          </p:cNvSpPr>
          <p:nvPr/>
        </p:nvSpPr>
        <p:spPr>
          <a:xfrm>
            <a:off x="5763915" y="3458922"/>
            <a:ext cx="2096085" cy="8281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Selective pressure </a:t>
            </a:r>
            <a:r>
              <a:rPr lang="fr-FR" sz="2800" b="1" dirty="0">
                <a:latin typeface="Avenir Next LT Pro" panose="020B0504020202020204" pitchFamily="34" charset="77"/>
              </a:rPr>
              <a:t>➘</a:t>
            </a:r>
            <a:endParaRPr lang="fr-FR" sz="2400" b="1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16011B3-A93B-8144-D863-16074840B393}"/>
              </a:ext>
            </a:extLst>
          </p:cNvPr>
          <p:cNvSpPr/>
          <p:nvPr/>
        </p:nvSpPr>
        <p:spPr>
          <a:xfrm>
            <a:off x="7686675" y="2028825"/>
            <a:ext cx="985838" cy="1428750"/>
          </a:xfrm>
          <a:custGeom>
            <a:avLst/>
            <a:gdLst>
              <a:gd name="connsiteX0" fmla="*/ 985838 w 985838"/>
              <a:gd name="connsiteY0" fmla="*/ 0 h 1428750"/>
              <a:gd name="connsiteX1" fmla="*/ 628650 w 985838"/>
              <a:gd name="connsiteY1" fmla="*/ 571500 h 1428750"/>
              <a:gd name="connsiteX2" fmla="*/ 0 w 985838"/>
              <a:gd name="connsiteY2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38" h="1428750">
                <a:moveTo>
                  <a:pt x="985838" y="0"/>
                </a:moveTo>
                <a:cubicBezTo>
                  <a:pt x="889397" y="166687"/>
                  <a:pt x="792956" y="333375"/>
                  <a:pt x="628650" y="571500"/>
                </a:cubicBezTo>
                <a:cubicBezTo>
                  <a:pt x="464344" y="809625"/>
                  <a:pt x="232172" y="1119187"/>
                  <a:pt x="0" y="142875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AE8FA0-75CA-E3DC-E46D-3A9C12915A31}"/>
              </a:ext>
            </a:extLst>
          </p:cNvPr>
          <p:cNvSpPr/>
          <p:nvPr/>
        </p:nvSpPr>
        <p:spPr>
          <a:xfrm>
            <a:off x="6527931" y="4271963"/>
            <a:ext cx="187194" cy="1071562"/>
          </a:xfrm>
          <a:custGeom>
            <a:avLst/>
            <a:gdLst>
              <a:gd name="connsiteX0" fmla="*/ 187194 w 187194"/>
              <a:gd name="connsiteY0" fmla="*/ 0 h 1071562"/>
              <a:gd name="connsiteX1" fmla="*/ 1457 w 187194"/>
              <a:gd name="connsiteY1" fmla="*/ 614362 h 1071562"/>
              <a:gd name="connsiteX2" fmla="*/ 115757 w 187194"/>
              <a:gd name="connsiteY2" fmla="*/ 1071562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94" h="1071562">
                <a:moveTo>
                  <a:pt x="187194" y="0"/>
                </a:moveTo>
                <a:cubicBezTo>
                  <a:pt x="100278" y="217884"/>
                  <a:pt x="13363" y="435768"/>
                  <a:pt x="1457" y="614362"/>
                </a:cubicBezTo>
                <a:cubicBezTo>
                  <a:pt x="-10449" y="792956"/>
                  <a:pt x="52654" y="932259"/>
                  <a:pt x="115757" y="107156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9" name="Graphique 16" descr="Point d’interrogation avec un remplissage uni">
            <a:extLst>
              <a:ext uri="{FF2B5EF4-FFF2-40B4-BE49-F238E27FC236}">
                <a16:creationId xmlns:a16="http://schemas.microsoft.com/office/drawing/2014/main" id="{887A8AD1-AD98-D386-B0B0-A807F4EE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0204" y="4503819"/>
            <a:ext cx="603561" cy="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146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Avenir Next LT Pro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Birot</dc:creator>
  <cp:lastModifiedBy>Augustin Birot</cp:lastModifiedBy>
  <cp:revision>20</cp:revision>
  <dcterms:created xsi:type="dcterms:W3CDTF">2025-02-21T14:08:50Z</dcterms:created>
  <dcterms:modified xsi:type="dcterms:W3CDTF">2025-03-05T17:13:25Z</dcterms:modified>
</cp:coreProperties>
</file>