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fontScale="87123" lnSpcReduction="20000"/>
          </a:bodyPr>
          <a:lstStyle/>
          <a:p>
            <a:pPr indent="0">
              <a:lnSpc>
                <a:spcPct val="100000"/>
              </a:lnSpc>
              <a:buNone/>
              <a:tabLst>
                <a:tab pos="0" algn="l"/>
              </a:tabLst>
            </a:pPr>
            <a:r>
              <a:rPr lang="en" sz="1400" b="0" strike="noStrike" spc="-1">
                <a:solidFill>
                  <a:schemeClr val="dk1"/>
                </a:solidFill>
                <a:latin typeface="Maven Pro"/>
                <a:ea typeface="Maven Pro"/>
              </a:rPr>
              <a:t>An overview of managing orders effectively in ecommerce.</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Sales Analytics</a:t>
            </a:r>
            <a:endParaRPr lang="fr-FR" sz="5000" b="0" strike="noStrike" spc="-1">
              <a:solidFill>
                <a:schemeClr val="dk1"/>
              </a:solidFill>
              <a:latin typeface="Arial"/>
            </a:endParaRPr>
          </a:p>
        </p:txBody>
      </p:sp>
      <p:sp>
        <p:nvSpPr>
          <p:cNvPr id="140"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Sales analytics involves measuring and analyzing sales data to make informed business decisions. Key metrics to track include conversion rates, average order value, and customer acquisition cost. By analyzing trends and patterns, businesses can identify opportunities for improvement, forecast demand, and optimize pricing strategies. Utilizing data analytics tools enables ecommerce businesses to gain insights into customer behavior and make data-driven decisions that enhance profitability.</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Google Shape;359;p52"/>
          <p:cNvPicPr/>
          <p:nvPr/>
        </p:nvPicPr>
        <p:blipFill>
          <a:blip r:embed="rId2"/>
          <a:srcRect l="24958" r="27454"/>
          <a:stretch/>
        </p:blipFill>
        <p:spPr>
          <a:xfrm>
            <a:off x="1284480" y="533880"/>
            <a:ext cx="2909520" cy="4075560"/>
          </a:xfrm>
          <a:prstGeom prst="rect">
            <a:avLst/>
          </a:prstGeom>
          <a:ln w="0">
            <a:noFill/>
          </a:ln>
        </p:spPr>
      </p:pic>
      <p:sp>
        <p:nvSpPr>
          <p:cNvPr id="14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Conclusions</a:t>
            </a:r>
            <a:endParaRPr lang="fr-FR" sz="3000" b="0" strike="noStrike" spc="-1">
              <a:solidFill>
                <a:schemeClr val="dk1"/>
              </a:solidFill>
              <a:latin typeface="Arial"/>
            </a:endParaRPr>
          </a:p>
        </p:txBody>
      </p:sp>
      <p:sp>
        <p:nvSpPr>
          <p:cNvPr id="14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a:bodyPr>
          <a:lstStyle/>
          <a:p>
            <a:pPr indent="0">
              <a:lnSpc>
                <a:spcPct val="100000"/>
              </a:lnSpc>
              <a:buNone/>
              <a:tabLst>
                <a:tab pos="0" algn="l"/>
              </a:tabLst>
            </a:pPr>
            <a:r>
              <a:rPr lang="en" sz="1200" b="0" strike="noStrike" spc="-1">
                <a:solidFill>
                  <a:schemeClr val="dk1"/>
                </a:solidFill>
                <a:latin typeface="Maven Pro"/>
                <a:ea typeface="Maven Pro"/>
              </a:rPr>
              <a:t>In summary, effective order management and strategic ecommerce practices are crucial for success in the online retail environment. By focusing on efficient order fulfillment, employing targeted marketing techniques, fostering customer retention, and leveraging sales analytics, businesses can enhance operational efficiency, boost customer satisfaction, and increase revenue.</a:t>
            </a:r>
            <a:endParaRPr lang="en-US" sz="12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Introduction</a:t>
            </a:r>
            <a:endParaRPr lang="fr-FR" sz="5000" b="0" strike="noStrike" spc="-1">
              <a:solidFill>
                <a:schemeClr val="dk1"/>
              </a:solidFill>
              <a:latin typeface="Arial"/>
            </a:endParaRPr>
          </a:p>
        </p:txBody>
      </p:sp>
      <p:sp>
        <p:nvSpPr>
          <p:cNvPr id="122"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97835" lnSpcReduction="10000"/>
          </a:bodyPr>
          <a:lstStyle/>
          <a:p>
            <a:pPr indent="0">
              <a:lnSpc>
                <a:spcPct val="100000"/>
              </a:lnSpc>
              <a:buNone/>
              <a:tabLst>
                <a:tab pos="0" algn="l"/>
              </a:tabLst>
            </a:pPr>
            <a:r>
              <a:rPr lang="en" sz="1400" b="0" strike="noStrike" spc="-1">
                <a:solidFill>
                  <a:schemeClr val="dk1"/>
                </a:solidFill>
                <a:latin typeface="Maven Pro"/>
                <a:ea typeface="Maven Pro"/>
              </a:rPr>
              <a:t>This presentation addresses key aspects of order management in ecommerce, focusing on tracking, processing, and fulfillment strategies essential for success.</a:t>
            </a:r>
            <a:endParaRPr lang="en-US" sz="14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Order Management</a:t>
            </a:r>
            <a:endParaRPr lang="fr-FR" sz="4000" b="0" strike="noStrike" spc="-1">
              <a:solidFill>
                <a:schemeClr val="dk1"/>
              </a:solidFill>
              <a:latin typeface="Arial"/>
            </a:endParaRPr>
          </a:p>
        </p:txBody>
      </p:sp>
      <p:sp>
        <p:nvSpPr>
          <p:cNvPr id="124"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Order Tracking</a:t>
            </a:r>
            <a:endParaRPr lang="fr-FR" sz="5000" b="0" strike="noStrike" spc="-1">
              <a:solidFill>
                <a:schemeClr val="dk1"/>
              </a:solidFill>
              <a:latin typeface="Arial"/>
            </a:endParaRPr>
          </a:p>
        </p:txBody>
      </p:sp>
      <p:sp>
        <p:nvSpPr>
          <p:cNvPr id="126"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Order tracking is crucial for customer satisfaction, allowing customers to see real-time updates on their purchases. This involves updating customers on the order status from confirmation to delivery, using tracking numbers and notifications to enhance transparency and communication.</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Processing Orders</a:t>
            </a:r>
            <a:endParaRPr lang="fr-FR" sz="5000" b="0" strike="noStrike" spc="-1">
              <a:solidFill>
                <a:schemeClr val="dk1"/>
              </a:solidFill>
              <a:latin typeface="Arial"/>
            </a:endParaRPr>
          </a:p>
        </p:txBody>
      </p:sp>
      <p:sp>
        <p:nvSpPr>
          <p:cNvPr id="128"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en" sz="1400" b="0" strike="noStrike" spc="-1">
                <a:solidFill>
                  <a:schemeClr val="dk1"/>
                </a:solidFill>
                <a:latin typeface="Maven Pro"/>
                <a:ea typeface="Maven Pro"/>
              </a:rPr>
              <a:t>Processing orders efficiently involves receiving customer orders, managing inventory, and preparing items for shipping. Automated systems can streamline this process, reducing errors and speeding up delivery times, ultimately enhancing customer experience and operational efficiency.</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Google Shape;359;p52"/>
          <p:cNvPicPr/>
          <p:nvPr/>
        </p:nvPicPr>
        <p:blipFill>
          <a:blip r:embed="rId2"/>
          <a:srcRect l="24958" r="27454"/>
          <a:stretch/>
        </p:blipFill>
        <p:spPr>
          <a:xfrm>
            <a:off x="1284480" y="533880"/>
            <a:ext cx="2909520" cy="4075560"/>
          </a:xfrm>
          <a:prstGeom prst="rect">
            <a:avLst/>
          </a:prstGeom>
          <a:ln w="0">
            <a:noFill/>
          </a:ln>
        </p:spPr>
      </p:pic>
      <p:sp>
        <p:nvSpPr>
          <p:cNvPr id="130"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Order Fulfillment</a:t>
            </a:r>
            <a:endParaRPr lang="fr-FR" sz="3000" b="0" strike="noStrike" spc="-1">
              <a:solidFill>
                <a:schemeClr val="dk1"/>
              </a:solidFill>
              <a:latin typeface="Arial"/>
            </a:endParaRPr>
          </a:p>
        </p:txBody>
      </p:sp>
      <p:sp>
        <p:nvSpPr>
          <p:cNvPr id="131"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1715"/>
          </a:bodyPr>
          <a:lstStyle/>
          <a:p>
            <a:pPr indent="0">
              <a:lnSpc>
                <a:spcPct val="100000"/>
              </a:lnSpc>
              <a:buNone/>
              <a:tabLst>
                <a:tab pos="0" algn="l"/>
              </a:tabLst>
            </a:pPr>
            <a:r>
              <a:rPr lang="en" sz="1200" b="0" strike="noStrike" spc="-1">
                <a:solidFill>
                  <a:schemeClr val="dk1"/>
                </a:solidFill>
                <a:latin typeface="Maven Pro"/>
                <a:ea typeface="Maven Pro"/>
              </a:rPr>
              <a:t>Order fulfillment encompasses the steps taken to deliver the product to the customer after an order is placed. This includes picking, packing, and shipping the order. Effective order fulfillment strategies involve maintaining accurate inventory levels, optimizing shipping processes, and ensuring timely delivery. Understanding customer expectations and utilizing technology for order tracking can greatly improve the fulfillment experience, leading to higher customer satisfaction and loyalty.</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28680" y="2428920"/>
            <a:ext cx="3390480" cy="1380600"/>
          </a:xfrm>
          <a:prstGeom prst="rect">
            <a:avLst/>
          </a:prstGeom>
          <a:noFill/>
          <a:ln w="0">
            <a:noFill/>
          </a:ln>
        </p:spPr>
        <p:txBody>
          <a:bodyPr lIns="91440" tIns="91440" rIns="91440" bIns="91440" anchor="t">
            <a:normAutofit fontScale="96507"/>
          </a:bodyPr>
          <a:lstStyle/>
          <a:p>
            <a:pPr indent="0">
              <a:lnSpc>
                <a:spcPct val="100000"/>
              </a:lnSpc>
              <a:buNone/>
              <a:tabLst>
                <a:tab pos="0" algn="l"/>
              </a:tabLst>
            </a:pPr>
            <a:r>
              <a:rPr lang="en" sz="4000" b="0" strike="noStrike" spc="-1">
                <a:solidFill>
                  <a:schemeClr val="dk1"/>
                </a:solidFill>
                <a:latin typeface="Maven Pro"/>
                <a:ea typeface="Maven Pro"/>
              </a:rPr>
              <a:t>Ecommerce Strategies</a:t>
            </a:r>
            <a:endParaRPr lang="fr-FR" sz="4000" b="0" strike="noStrike" spc="-1">
              <a:solidFill>
                <a:schemeClr val="dk1"/>
              </a:solidFill>
              <a:latin typeface="Arial"/>
            </a:endParaRPr>
          </a:p>
        </p:txBody>
      </p:sp>
      <p:sp>
        <p:nvSpPr>
          <p:cNvPr id="133"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Google Shape;359;p52"/>
          <p:cNvPicPr/>
          <p:nvPr/>
        </p:nvPicPr>
        <p:blipFill>
          <a:blip r:embed="rId2"/>
          <a:srcRect l="24958" r="27454"/>
          <a:stretch/>
        </p:blipFill>
        <p:spPr>
          <a:xfrm>
            <a:off x="1284480" y="533880"/>
            <a:ext cx="2909520" cy="4075560"/>
          </a:xfrm>
          <a:prstGeom prst="rect">
            <a:avLst/>
          </a:prstGeom>
          <a:ln w="0">
            <a:noFill/>
          </a:ln>
        </p:spPr>
      </p:pic>
      <p:sp>
        <p:nvSpPr>
          <p:cNvPr id="135"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Marketing Techniques</a:t>
            </a:r>
            <a:endParaRPr lang="fr-FR" sz="3000" b="0" strike="noStrike" spc="-1">
              <a:solidFill>
                <a:schemeClr val="dk1"/>
              </a:solidFill>
              <a:latin typeface="Arial"/>
            </a:endParaRPr>
          </a:p>
        </p:txBody>
      </p:sp>
      <p:sp>
        <p:nvSpPr>
          <p:cNvPr id="136"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1715"/>
          </a:bodyPr>
          <a:lstStyle/>
          <a:p>
            <a:pPr indent="0">
              <a:lnSpc>
                <a:spcPct val="100000"/>
              </a:lnSpc>
              <a:buNone/>
              <a:tabLst>
                <a:tab pos="0" algn="l"/>
              </a:tabLst>
            </a:pPr>
            <a:r>
              <a:rPr lang="en" sz="1200" b="0" strike="noStrike" spc="-1">
                <a:solidFill>
                  <a:schemeClr val="dk1"/>
                </a:solidFill>
                <a:latin typeface="Maven Pro"/>
                <a:ea typeface="Maven Pro"/>
              </a:rPr>
              <a:t>Effective marketing techniques in ecommerce include social media advertising, email marketing, content marketing, and search engine optimization (SEO). Each technique targets specific audiences and utilizes various platforms to reach potential customers. Understanding buyer personas and leveraging analytics can help tailor marketing efforts, increase visibility, drive traffic to the site, and ultimately convert leads into sales. A/B testing and performance analysis are vital for optimizing campaigns.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Customer Retention</a:t>
            </a:r>
            <a:endParaRPr lang="fr-FR" sz="5000" b="0" strike="noStrike" spc="-1">
              <a:solidFill>
                <a:schemeClr val="dk1"/>
              </a:solidFill>
              <a:latin typeface="Arial"/>
            </a:endParaRPr>
          </a:p>
        </p:txBody>
      </p:sp>
      <p:sp>
        <p:nvSpPr>
          <p:cNvPr id="138"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Customer retention strategies focus on keeping existing customers engaged and encouraging repeat purchases. This can be achieved through loyalty programs, personalized communication, and exceptional customer service. Providing a seamless shopping experience, responding to feedback, and rewarding loyal customers can significantly enhance retention rates. Building a strong community around the brand also fosters loyalty and encourages customer advocacy, which can drive word-of-mouth referrals.</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487</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Order Management</vt:lpstr>
      <vt:lpstr>Order Tracking</vt:lpstr>
      <vt:lpstr>Processing Orders</vt:lpstr>
      <vt:lpstr>Order Fulfillment</vt:lpstr>
      <vt:lpstr>Ecommerce Strategies</vt:lpstr>
      <vt:lpstr>Marketing Techniques</vt:lpstr>
      <vt:lpstr>Customer Retention</vt:lpstr>
      <vt:lpstr>Sales Analytics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2025-03-02T14:19:59Z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2025-03-02T14:18:47Z</dcterms:created>
  <dc:creator>Unknown Creator</dc:creator>
  <dc:description/>
  <dc:language>en-US</dc:language>
  <cp:lastModifiedBy>Unknown Creator</cp:lastModifiedBy>
  <dcterms:modified xsi:type="dcterms:W3CDTF">2025-03-02T14:18:47Z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