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0" r:id="rId3"/>
    <p:sldId id="356" r:id="rId4"/>
    <p:sldId id="363" r:id="rId5"/>
    <p:sldId id="373" r:id="rId6"/>
    <p:sldId id="377" r:id="rId7"/>
    <p:sldId id="378" r:id="rId8"/>
    <p:sldId id="357" r:id="rId9"/>
    <p:sldId id="370" r:id="rId10"/>
    <p:sldId id="375" r:id="rId11"/>
    <p:sldId id="358" r:id="rId12"/>
    <p:sldId id="258" r:id="rId13"/>
    <p:sldId id="359" r:id="rId14"/>
    <p:sldId id="362" r:id="rId15"/>
    <p:sldId id="361" r:id="rId16"/>
    <p:sldId id="364" r:id="rId17"/>
    <p:sldId id="371" r:id="rId18"/>
    <p:sldId id="372" r:id="rId19"/>
    <p:sldId id="381" r:id="rId20"/>
    <p:sldId id="382" r:id="rId21"/>
    <p:sldId id="412" r:id="rId22"/>
    <p:sldId id="413" r:id="rId23"/>
    <p:sldId id="268" r:id="rId24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9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89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83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77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71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66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160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754" algn="ctr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8836" autoAdjust="0"/>
  </p:normalViewPr>
  <p:slideViewPr>
    <p:cSldViewPr snapToGrid="0" snapToObjects="1">
      <p:cViewPr varScale="1">
        <p:scale>
          <a:sx n="50" d="100"/>
          <a:sy n="50" d="100"/>
        </p:scale>
        <p:origin x="114" y="324"/>
      </p:cViewPr>
      <p:guideLst>
        <p:guide orient="horz" pos="2219"/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7504-1426-0149-A8E8-6F0D0ED04C0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A217A-F576-3841-975E-A692905F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8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0" name="Shape 8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89" latinLnBrk="0">
      <a:lnSpc>
        <a:spcPct val="117999"/>
      </a:lnSpc>
      <a:defRPr sz="2100">
        <a:latin typeface="Calibri"/>
        <a:ea typeface="Calibri"/>
        <a:cs typeface="Calibri"/>
        <a:sym typeface="Helvetica Neue"/>
      </a:defRPr>
    </a:lvl1pPr>
    <a:lvl2pPr indent="22859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89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83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77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71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66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60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54" defTabSz="457189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/>
          </p:cNvSpPr>
          <p:nvPr>
            <p:ph type="pic" sz="half" idx="13"/>
          </p:nvPr>
        </p:nvSpPr>
        <p:spPr>
          <a:xfrm>
            <a:off x="13169903" y="3238500"/>
            <a:ext cx="9525000" cy="92075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779" name="Shape 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0" name="Shape 780"/>
          <p:cNvSpPr>
            <a:spLocks noGrp="1"/>
          </p:cNvSpPr>
          <p:nvPr>
            <p:ph type="body" sz="half" idx="1"/>
          </p:nvPr>
        </p:nvSpPr>
        <p:spPr>
          <a:xfrm>
            <a:off x="1689101" y="3238500"/>
            <a:ext cx="10007600" cy="9207501"/>
          </a:xfrm>
          <a:prstGeom prst="rect">
            <a:avLst/>
          </a:prstGeom>
        </p:spPr>
        <p:txBody>
          <a:bodyPr/>
          <a:lstStyle>
            <a:lvl1pPr marL="558786" indent="-558786">
              <a:spcBef>
                <a:spcPts val="4501"/>
              </a:spcBef>
              <a:defRPr sz="4500"/>
            </a:lvl1pPr>
            <a:lvl2pPr marL="1117572" indent="-558786">
              <a:spcBef>
                <a:spcPts val="4501"/>
              </a:spcBef>
              <a:defRPr sz="4500"/>
            </a:lvl2pPr>
            <a:lvl3pPr marL="1676358" indent="-558786">
              <a:spcBef>
                <a:spcPts val="4501"/>
              </a:spcBef>
              <a:defRPr sz="4500"/>
            </a:lvl3pPr>
            <a:lvl4pPr marL="2235144" indent="-558786">
              <a:spcBef>
                <a:spcPts val="4501"/>
              </a:spcBef>
              <a:defRPr sz="4500"/>
            </a:lvl4pPr>
            <a:lvl5pPr marL="2793930" indent="-558786">
              <a:spcBef>
                <a:spcPts val="4501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1" name="Shape 7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/>
          </p:cNvSpPr>
          <p:nvPr>
            <p:ph type="body" idx="1"/>
          </p:nvPr>
        </p:nvSpPr>
        <p:spPr>
          <a:xfrm>
            <a:off x="1689103" y="1778000"/>
            <a:ext cx="21005800" cy="101473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/>
          </p:cNvSpPr>
          <p:nvPr>
            <p:ph type="pic" sz="quarter" idx="13"/>
          </p:nvPr>
        </p:nvSpPr>
        <p:spPr>
          <a:xfrm>
            <a:off x="15760699" y="70485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797" name="Shape 797"/>
          <p:cNvSpPr>
            <a:spLocks noGrp="1"/>
          </p:cNvSpPr>
          <p:nvPr>
            <p:ph type="pic" sz="quarter" idx="14"/>
          </p:nvPr>
        </p:nvSpPr>
        <p:spPr>
          <a:xfrm>
            <a:off x="15760699" y="1130300"/>
            <a:ext cx="7404101" cy="55499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pic" idx="15"/>
          </p:nvPr>
        </p:nvSpPr>
        <p:spPr>
          <a:xfrm>
            <a:off x="1206501" y="1130299"/>
            <a:ext cx="14173200" cy="11468101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/>
          </p:cNvSpPr>
          <p:nvPr>
            <p:ph type="body" sz="quarter" idx="13"/>
          </p:nvPr>
        </p:nvSpPr>
        <p:spPr>
          <a:xfrm>
            <a:off x="2387602" y="8953503"/>
            <a:ext cx="19621501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</a:lstStyle>
          <a:p>
            <a:r>
              <a:t>–Johnny Appleseed</a:t>
            </a:r>
          </a:p>
        </p:txBody>
      </p:sp>
      <p:sp>
        <p:nvSpPr>
          <p:cNvPr id="807" name="Shape 807"/>
          <p:cNvSpPr>
            <a:spLocks noGrp="1"/>
          </p:cNvSpPr>
          <p:nvPr>
            <p:ph type="body" sz="quarter" idx="14"/>
          </p:nvPr>
        </p:nvSpPr>
        <p:spPr>
          <a:xfrm>
            <a:off x="2387602" y="6028036"/>
            <a:ext cx="19621501" cy="923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808" name="Shape 8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816" name="Shape 8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3"/>
          <p:cNvGrpSpPr/>
          <p:nvPr userDrawn="1"/>
        </p:nvGrpSpPr>
        <p:grpSpPr>
          <a:xfrm>
            <a:off x="1358899" y="1196683"/>
            <a:ext cx="2493435" cy="713771"/>
            <a:chOff x="0" y="0"/>
            <a:chExt cx="2493433" cy="713769"/>
          </a:xfrm>
        </p:grpSpPr>
        <p:sp>
          <p:nvSpPr>
            <p:cNvPr id="12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44" name="Shape 44"/>
          <p:cNvSpPr/>
          <p:nvPr/>
        </p:nvSpPr>
        <p:spPr>
          <a:xfrm>
            <a:off x="4688017" y="2298701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650792" y="904697"/>
            <a:ext cx="18403954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Lato Black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xfrm>
            <a:off x="3299666" y="1344017"/>
            <a:ext cx="423191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Helvetic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33"/>
          <p:cNvGrpSpPr/>
          <p:nvPr userDrawn="1"/>
        </p:nvGrpSpPr>
        <p:grpSpPr>
          <a:xfrm>
            <a:off x="1358899" y="1196683"/>
            <a:ext cx="2493435" cy="713771"/>
            <a:chOff x="0" y="0"/>
            <a:chExt cx="2493433" cy="713769"/>
          </a:xfrm>
        </p:grpSpPr>
        <p:sp>
          <p:nvSpPr>
            <p:cNvPr id="13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99" name="Shape 199"/>
          <p:cNvSpPr>
            <a:spLocks noGrp="1"/>
          </p:cNvSpPr>
          <p:nvPr>
            <p:ph type="pic" sz="half" idx="13"/>
          </p:nvPr>
        </p:nvSpPr>
        <p:spPr>
          <a:xfrm>
            <a:off x="4698015" y="2889777"/>
            <a:ext cx="16710008" cy="6974408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688017" y="2298701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4650792" y="904697"/>
            <a:ext cx="18102585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Lato Black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xfrm>
            <a:off x="3299666" y="1344017"/>
            <a:ext cx="423191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Helvetic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33"/>
          <p:cNvGrpSpPr/>
          <p:nvPr userDrawn="1"/>
        </p:nvGrpSpPr>
        <p:grpSpPr>
          <a:xfrm>
            <a:off x="1358899" y="1196683"/>
            <a:ext cx="2493435" cy="713771"/>
            <a:chOff x="0" y="0"/>
            <a:chExt cx="2493433" cy="713769"/>
          </a:xfrm>
        </p:grpSpPr>
        <p:sp>
          <p:nvSpPr>
            <p:cNvPr id="13" name="Shape 29"/>
            <p:cNvSpPr/>
            <p:nvPr/>
          </p:nvSpPr>
          <p:spPr>
            <a:xfrm>
              <a:off x="0" y="0"/>
              <a:ext cx="713770" cy="71377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" name="Shape 30"/>
            <p:cNvSpPr/>
            <p:nvPr/>
          </p:nvSpPr>
          <p:spPr>
            <a:xfrm>
              <a:off x="593221" y="0"/>
              <a:ext cx="713770" cy="71377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" name="Shape 31"/>
            <p:cNvSpPr/>
            <p:nvPr/>
          </p:nvSpPr>
          <p:spPr>
            <a:xfrm>
              <a:off x="1186442" y="0"/>
              <a:ext cx="713770" cy="7137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" name="Shape 32"/>
            <p:cNvSpPr/>
            <p:nvPr/>
          </p:nvSpPr>
          <p:spPr>
            <a:xfrm>
              <a:off x="1779664" y="0"/>
              <a:ext cx="713770" cy="713770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53" name="Shape 253"/>
          <p:cNvSpPr/>
          <p:nvPr/>
        </p:nvSpPr>
        <p:spPr>
          <a:xfrm>
            <a:off x="4688017" y="2298701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650792" y="904697"/>
            <a:ext cx="18081059" cy="1131656"/>
          </a:xfrm>
          <a:prstGeom prst="rect">
            <a:avLst/>
          </a:prstGeom>
        </p:spPr>
        <p:txBody>
          <a:bodyPr anchor="t"/>
          <a:lstStyle>
            <a:lvl1pPr algn="l">
              <a:defRPr sz="6400">
                <a:solidFill>
                  <a:srgbClr val="566275"/>
                </a:solidFill>
                <a:latin typeface="Lato Black"/>
                <a:ea typeface="Lato Black"/>
                <a:cs typeface="Lato Black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3299666" y="1344017"/>
            <a:ext cx="423191" cy="425756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Helvetic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1" name="Shape 261"/>
          <p:cNvSpPr>
            <a:spLocks noGrp="1"/>
          </p:cNvSpPr>
          <p:nvPr>
            <p:ph type="pic" idx="13"/>
          </p:nvPr>
        </p:nvSpPr>
        <p:spPr>
          <a:xfrm>
            <a:off x="4714027" y="2928034"/>
            <a:ext cx="16687819" cy="9435725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E8F0D4-1419-4295-9610-6CF7C0C4AECA}"/>
              </a:ext>
            </a:extLst>
          </p:cNvPr>
          <p:cNvSpPr/>
          <p:nvPr userDrawn="1"/>
        </p:nvSpPr>
        <p:spPr>
          <a:xfrm>
            <a:off x="21697950" y="12858750"/>
            <a:ext cx="1752600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highlight>
                <a:srgbClr val="808000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0A30B-32E8-4C84-8945-0C357F4B2657}"/>
              </a:ext>
            </a:extLst>
          </p:cNvPr>
          <p:cNvSpPr/>
          <p:nvPr userDrawn="1"/>
        </p:nvSpPr>
        <p:spPr>
          <a:xfrm>
            <a:off x="21240750" y="12992100"/>
            <a:ext cx="1924050" cy="887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highlight>
                <a:srgbClr val="808000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90D33-413E-497F-9B63-363F7ADEF4C8}"/>
              </a:ext>
            </a:extLst>
          </p:cNvPr>
          <p:cNvSpPr/>
          <p:nvPr userDrawn="1"/>
        </p:nvSpPr>
        <p:spPr>
          <a:xfrm>
            <a:off x="20516850" y="12858750"/>
            <a:ext cx="2215001" cy="495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1603C-9C4E-4045-BE31-C0FAB0A53792}"/>
              </a:ext>
            </a:extLst>
          </p:cNvPr>
          <p:cNvSpPr/>
          <p:nvPr userDrawn="1"/>
        </p:nvSpPr>
        <p:spPr>
          <a:xfrm>
            <a:off x="476250" y="7105650"/>
            <a:ext cx="2505904" cy="1504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rtlCol="0" anchor="t">
            <a:spAutoFit/>
          </a:bodyPr>
          <a:lstStyle/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/>
          </p:cNvSpPr>
          <p:nvPr>
            <p:ph type="title"/>
          </p:nvPr>
        </p:nvSpPr>
        <p:spPr>
          <a:xfrm>
            <a:off x="1778000" y="4533903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4" name="Shape 7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/>
          </p:cNvSpPr>
          <p:nvPr>
            <p:ph type="pic" sz="half" idx="13"/>
          </p:nvPr>
        </p:nvSpPr>
        <p:spPr>
          <a:xfrm>
            <a:off x="13165983" y="1104903"/>
            <a:ext cx="9525000" cy="11506200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/>
          <a:p>
            <a:endParaRPr/>
          </a:p>
        </p:txBody>
      </p:sp>
      <p:sp>
        <p:nvSpPr>
          <p:cNvPr id="752" name="Shape 752"/>
          <p:cNvSpPr>
            <a:spLocks noGrp="1"/>
          </p:cNvSpPr>
          <p:nvPr>
            <p:ph type="title"/>
          </p:nvPr>
        </p:nvSpPr>
        <p:spPr>
          <a:xfrm>
            <a:off x="1651002" y="1104903"/>
            <a:ext cx="10223501" cy="5613400"/>
          </a:xfrm>
          <a:prstGeom prst="rect">
            <a:avLst/>
          </a:prstGeom>
        </p:spPr>
        <p:txBody>
          <a:bodyPr anchor="b"/>
          <a:lstStyle>
            <a:lvl1pPr>
              <a:defRPr sz="8500"/>
            </a:lvl1pPr>
          </a:lstStyle>
          <a:p>
            <a:r>
              <a:t>Title Text</a:t>
            </a:r>
          </a:p>
        </p:txBody>
      </p:sp>
      <p:sp>
        <p:nvSpPr>
          <p:cNvPr id="753" name="Shape 753"/>
          <p:cNvSpPr>
            <a:spLocks noGrp="1"/>
          </p:cNvSpPr>
          <p:nvPr>
            <p:ph type="body" sz="quarter" idx="1"/>
          </p:nvPr>
        </p:nvSpPr>
        <p:spPr>
          <a:xfrm>
            <a:off x="1651002" y="6845303"/>
            <a:ext cx="10223501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00"/>
            </a:lvl1pPr>
            <a:lvl2pPr marL="0" indent="228594" algn="ctr">
              <a:spcBef>
                <a:spcPts val="0"/>
              </a:spcBef>
              <a:buSzTx/>
              <a:buNone/>
              <a:defRPr sz="4500"/>
            </a:lvl2pPr>
            <a:lvl3pPr marL="0" indent="457189" algn="ctr">
              <a:spcBef>
                <a:spcPts val="0"/>
              </a:spcBef>
              <a:buSzTx/>
              <a:buNone/>
              <a:defRPr sz="4500"/>
            </a:lvl3pPr>
            <a:lvl4pPr marL="0" indent="685783" algn="ctr">
              <a:spcBef>
                <a:spcPts val="0"/>
              </a:spcBef>
              <a:buSzTx/>
              <a:buNone/>
              <a:defRPr sz="4500"/>
            </a:lvl4pPr>
            <a:lvl5pPr marL="0" indent="914377" algn="ctr">
              <a:spcBef>
                <a:spcPts val="0"/>
              </a:spcBef>
              <a:buSzTx/>
              <a:buNone/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2" name="Shape 7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0" name="Shape 7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Shape 7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tekshila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3" y="952501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3" y="3238500"/>
            <a:ext cx="21005800" cy="920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46269" y="13081000"/>
            <a:ext cx="478763" cy="471925"/>
          </a:xfrm>
          <a:prstGeom prst="rect">
            <a:avLst/>
          </a:prstGeom>
          <a:ln w="12700">
            <a:miter lim="400000"/>
          </a:ln>
        </p:spPr>
        <p:txBody>
          <a:bodyPr wrap="none" lIns="50799" tIns="50799" rIns="50799" bIns="50799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30778-90A9-4E4B-8198-518C8DD1ACC4}"/>
              </a:ext>
            </a:extLst>
          </p:cNvPr>
          <p:cNvSpPr/>
          <p:nvPr userDrawn="1"/>
        </p:nvSpPr>
        <p:spPr>
          <a:xfrm>
            <a:off x="22281447" y="13033944"/>
            <a:ext cx="1926165" cy="49726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If You Want to Sell Something, We'll Help.">
            <a:extLst>
              <a:ext uri="{FF2B5EF4-FFF2-40B4-BE49-F238E27FC236}">
                <a16:creationId xmlns:a16="http://schemas.microsoft.com/office/drawing/2014/main" id="{DCC707FE-B5BB-4243-BB0A-C77410EE19D3}"/>
              </a:ext>
            </a:extLst>
          </p:cNvPr>
          <p:cNvSpPr txBox="1"/>
          <p:nvPr userDrawn="1"/>
        </p:nvSpPr>
        <p:spPr>
          <a:xfrm>
            <a:off x="22352229" y="13123560"/>
            <a:ext cx="1784600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00000"/>
              </a:lnSpc>
              <a:defRPr sz="6400" cap="none" spc="0">
                <a:latin typeface="+mj-lt"/>
                <a:ea typeface="+mj-ea"/>
                <a:cs typeface="+mj-cs"/>
                <a:sym typeface="Lato Light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hlinkClick r:id="rId17"/>
              </a:rPr>
              <a:t>www.tekshila.com</a:t>
            </a:r>
            <a:endParaRPr sz="14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1" r:id="rId3"/>
    <p:sldLayoutId id="2147483664" r:id="rId4"/>
    <p:sldLayoutId id="2147483678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ransition spd="med"/>
  <p:txStyles>
    <p:title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4984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Helvetica Light"/>
        </a:defRPr>
      </a:lvl1pPr>
      <a:lvl2pPr marL="1269968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Helvetica Light"/>
        </a:defRPr>
      </a:lvl2pPr>
      <a:lvl3pPr marL="1904952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Helvetica Light"/>
        </a:defRPr>
      </a:lvl3pPr>
      <a:lvl4pPr marL="253993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Helvetica Light"/>
        </a:defRPr>
      </a:lvl4pPr>
      <a:lvl5pPr marL="3174921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Helvetica Light"/>
        </a:defRPr>
      </a:lvl5pPr>
      <a:lvl6pPr marL="3809905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4889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9873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4857" marR="0" indent="-634984" algn="l" defTabSz="825481" rtl="0" latinLnBrk="0">
        <a:lnSpc>
          <a:spcPct val="100000"/>
        </a:lnSpc>
        <a:spcBef>
          <a:spcPts val="5901"/>
        </a:spcBef>
        <a:spcAft>
          <a:spcPts val="0"/>
        </a:spcAft>
        <a:buClrTx/>
        <a:buSzPct val="75000"/>
        <a:buFontTx/>
        <a:buChar char="•"/>
        <a:tabLst/>
        <a:defRPr sz="5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9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89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83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77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71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66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160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754" algn="ctr" defTabSz="82548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Big-Data-Analytics-Java-visualization/dp/1787288986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/>
        </p:nvSpPr>
        <p:spPr>
          <a:xfrm>
            <a:off x="0" y="-990203"/>
            <a:ext cx="24384000" cy="1113438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>
                  <a:alpha val="85000"/>
                </a:schemeClr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																						</a:t>
            </a:r>
            <a:r>
              <a:rPr lang="en-US" sz="4000" dirty="0">
                <a:latin typeface="Calibri"/>
                <a:ea typeface="Calibri"/>
                <a:cs typeface="Calibri"/>
              </a:rPr>
              <a:t>by Rajat Mehta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endParaRPr lang="en-US" dirty="0">
              <a:latin typeface="Calibri"/>
              <a:ea typeface="Calibri"/>
              <a:cs typeface="Calibri"/>
            </a:endParaRPr>
          </a:p>
          <a:p>
            <a:pPr algn="r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 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1674715" y="-1585143"/>
            <a:ext cx="21637333" cy="601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9" tIns="50799" rIns="50799" bIns="50799" anchor="ctr">
            <a:spAutoFit/>
          </a:bodyPr>
          <a:lstStyle/>
          <a:p>
            <a:pPr>
              <a:defRPr sz="25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pPr>
            <a:endParaRPr lang="en-US" sz="9600" spc="-150" dirty="0">
              <a:solidFill>
                <a:srgbClr val="2D2D2D"/>
              </a:solidFill>
              <a:latin typeface="Lato Black"/>
              <a:ea typeface="Lato Black"/>
              <a:cs typeface="Lato Black"/>
            </a:endParaRPr>
          </a:p>
          <a:p>
            <a:pPr>
              <a:defRPr sz="25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pPr>
            <a:endParaRPr lang="en-US" sz="9600" spc="-150" dirty="0">
              <a:solidFill>
                <a:srgbClr val="2D2D2D"/>
              </a:solidFill>
              <a:latin typeface="Lato Black"/>
              <a:ea typeface="Lato Black"/>
              <a:cs typeface="Lato Black"/>
            </a:endParaRPr>
          </a:p>
          <a:p>
            <a:pPr>
              <a:defRPr sz="25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pPr>
            <a:endParaRPr lang="en-US" sz="9600" spc="-150" dirty="0">
              <a:solidFill>
                <a:srgbClr val="2D2D2D"/>
              </a:solidFill>
              <a:latin typeface="Lato Black"/>
              <a:ea typeface="Lato Black"/>
              <a:cs typeface="Lato Black"/>
            </a:endParaRPr>
          </a:p>
          <a:p>
            <a:pPr>
              <a:defRPr sz="25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pPr>
            <a:r>
              <a:rPr lang="en-US" sz="9600" spc="-150" dirty="0">
                <a:solidFill>
                  <a:srgbClr val="2D2D2D"/>
                </a:solidFill>
                <a:latin typeface="Lato Black"/>
                <a:ea typeface="Lato Black"/>
                <a:cs typeface="Lato Black"/>
              </a:rPr>
              <a:t>Introduction to System Design Interviews</a:t>
            </a:r>
            <a:endParaRPr sz="9600" spc="-150" dirty="0">
              <a:solidFill>
                <a:schemeClr val="bg1"/>
              </a:solidFill>
              <a:latin typeface="Lato Black"/>
              <a:ea typeface="Lato Black"/>
              <a:cs typeface="Lato Black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xfrm>
            <a:off x="4650792" y="5979782"/>
            <a:ext cx="18403954" cy="175643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spc="-150" dirty="0">
                <a:solidFill>
                  <a:schemeClr val="tx2"/>
                </a:solidFill>
              </a:rPr>
              <a:t>Design an online shopping website backend using Microservices Architecture ?</a:t>
            </a:r>
            <a:endParaRPr sz="6000" spc="-150" dirty="0">
              <a:solidFill>
                <a:schemeClr val="tx2"/>
              </a:solidFill>
            </a:endParaRPr>
          </a:p>
        </p:txBody>
      </p:sp>
      <p:sp>
        <p:nvSpPr>
          <p:cNvPr id="849" name="Shape 849"/>
          <p:cNvSpPr>
            <a:spLocks noGrp="1"/>
          </p:cNvSpPr>
          <p:nvPr>
            <p:ph type="sldNum" sz="quarter" idx="2"/>
          </p:nvPr>
        </p:nvSpPr>
        <p:spPr>
          <a:xfrm>
            <a:off x="3391839" y="1344017"/>
            <a:ext cx="238846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29363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xfrm>
            <a:off x="3390636" y="6533794"/>
            <a:ext cx="19733209" cy="11316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spc="-150" dirty="0">
                <a:solidFill>
                  <a:schemeClr val="tx2"/>
                </a:solidFill>
              </a:rPr>
              <a:t>How would you build a recommendation engine like Netflix ?</a:t>
            </a:r>
            <a:endParaRPr sz="6000" spc="-150" dirty="0">
              <a:solidFill>
                <a:schemeClr val="tx2"/>
              </a:solidFill>
            </a:endParaRPr>
          </a:p>
        </p:txBody>
      </p:sp>
      <p:sp>
        <p:nvSpPr>
          <p:cNvPr id="849" name="Shape 849"/>
          <p:cNvSpPr>
            <a:spLocks noGrp="1"/>
          </p:cNvSpPr>
          <p:nvPr>
            <p:ph type="sldNum" sz="quarter" idx="2"/>
          </p:nvPr>
        </p:nvSpPr>
        <p:spPr>
          <a:xfrm>
            <a:off x="3390636" y="1344017"/>
            <a:ext cx="241251" cy="4308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2778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How will you build a scalable auto suggest feature ?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849" name="Shape 849"/>
          <p:cNvSpPr>
            <a:spLocks noGrp="1"/>
          </p:cNvSpPr>
          <p:nvPr>
            <p:ph type="sldNum" sz="quarter" idx="2"/>
          </p:nvPr>
        </p:nvSpPr>
        <p:spPr>
          <a:xfrm>
            <a:off x="3391839" y="1344017"/>
            <a:ext cx="238846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9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48E66-7255-4502-B63A-390BFFB97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49" y="3227225"/>
            <a:ext cx="14519501" cy="76515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How will you build a simple LRU Cache ?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849" name="Shape 849"/>
          <p:cNvSpPr>
            <a:spLocks noGrp="1"/>
          </p:cNvSpPr>
          <p:nvPr>
            <p:ph type="sldNum" sz="quarter" idx="2"/>
          </p:nvPr>
        </p:nvSpPr>
        <p:spPr>
          <a:xfrm>
            <a:off x="3323712" y="1344017"/>
            <a:ext cx="375101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10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4AE1B-0352-4838-987B-8151FDAC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92" y="4441273"/>
            <a:ext cx="15291173" cy="56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231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xfrm>
            <a:off x="1774242" y="5731450"/>
            <a:ext cx="18403954" cy="183108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Build a health monitoring system that gives an overall health score of a user ?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849" name="Shape 849"/>
          <p:cNvSpPr>
            <a:spLocks noGrp="1"/>
          </p:cNvSpPr>
          <p:nvPr>
            <p:ph type="sldNum" sz="quarter" idx="2"/>
          </p:nvPr>
        </p:nvSpPr>
        <p:spPr>
          <a:xfrm>
            <a:off x="3323711" y="1344017"/>
            <a:ext cx="375101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11</a:t>
            </a:r>
            <a:endParaRPr dirty="0"/>
          </a:p>
        </p:txBody>
      </p:sp>
      <p:sp>
        <p:nvSpPr>
          <p:cNvPr id="7" name="Shape 1254">
            <a:extLst>
              <a:ext uri="{FF2B5EF4-FFF2-40B4-BE49-F238E27FC236}">
                <a16:creationId xmlns:a16="http://schemas.microsoft.com/office/drawing/2014/main" id="{4FADF47F-F962-4405-8429-EA2206B5CE7B}"/>
              </a:ext>
            </a:extLst>
          </p:cNvPr>
          <p:cNvSpPr/>
          <p:nvPr/>
        </p:nvSpPr>
        <p:spPr>
          <a:xfrm>
            <a:off x="19284106" y="6807754"/>
            <a:ext cx="3842539" cy="471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>
              <a:defRPr sz="2500" b="1">
                <a:solidFill>
                  <a:srgbClr val="4B5DD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accent4"/>
                </a:solidFill>
                <a:latin typeface="Lato Black"/>
                <a:ea typeface="Calibri"/>
                <a:cs typeface="Lato Black"/>
              </a:rPr>
              <a:t>YOUR HEALTH SCORE</a:t>
            </a:r>
            <a:endParaRPr sz="2400" dirty="0">
              <a:solidFill>
                <a:schemeClr val="accent4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9" name="Shape 1247">
            <a:extLst>
              <a:ext uri="{FF2B5EF4-FFF2-40B4-BE49-F238E27FC236}">
                <a16:creationId xmlns:a16="http://schemas.microsoft.com/office/drawing/2014/main" id="{52F2F523-9438-4E0F-BCB6-0F106F408096}"/>
              </a:ext>
            </a:extLst>
          </p:cNvPr>
          <p:cNvSpPr/>
          <p:nvPr/>
        </p:nvSpPr>
        <p:spPr>
          <a:xfrm>
            <a:off x="19972963" y="5339080"/>
            <a:ext cx="1232413" cy="130791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lang="en-US" b="1" i="1" dirty="0">
                <a:latin typeface="Calibri"/>
                <a:ea typeface="Calibri"/>
                <a:cs typeface="Calibri"/>
              </a:rPr>
              <a:t>8.1</a:t>
            </a:r>
            <a:endParaRPr b="1" i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9654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xfrm>
            <a:off x="4460292" y="6292172"/>
            <a:ext cx="18403954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Design an image classification system ?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849" name="Shape 849"/>
          <p:cNvSpPr>
            <a:spLocks noGrp="1"/>
          </p:cNvSpPr>
          <p:nvPr>
            <p:ph type="sldNum" sz="quarter" idx="2"/>
          </p:nvPr>
        </p:nvSpPr>
        <p:spPr>
          <a:xfrm>
            <a:off x="3323711" y="1344017"/>
            <a:ext cx="375101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5236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/>
        </p:nvSpPr>
        <p:spPr>
          <a:xfrm>
            <a:off x="0" y="3742710"/>
            <a:ext cx="24384000" cy="623058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3">
                  <a:alpha val="85000"/>
                </a:schemeClr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907" name="Shape 907"/>
          <p:cNvSpPr>
            <a:spLocks noGrp="1"/>
          </p:cNvSpPr>
          <p:nvPr>
            <p:ph type="ctrTitle" idx="4294967295"/>
          </p:nvPr>
        </p:nvSpPr>
        <p:spPr>
          <a:xfrm>
            <a:off x="635000" y="5335331"/>
            <a:ext cx="23114000" cy="153074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0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lang="en-US" sz="8000" spc="-150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Nature of these interviews :</a:t>
            </a:r>
            <a:endParaRPr sz="8000" spc="-150" dirty="0">
              <a:solidFill>
                <a:schemeClr val="bg1"/>
              </a:solidFill>
              <a:latin typeface="Lato Black"/>
              <a:ea typeface="Lato Black"/>
              <a:cs typeface="Lato Black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3175000" y="6889609"/>
            <a:ext cx="18034000" cy="52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10000"/>
              </a:lnSpc>
            </a:pPr>
            <a:endParaRPr sz="2700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3911160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/>
          </p:cNvSpPr>
          <p:nvPr>
            <p:ph type="title"/>
          </p:nvPr>
        </p:nvSpPr>
        <p:spPr>
          <a:xfrm>
            <a:off x="4759568" y="904697"/>
            <a:ext cx="18295177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/>
              <a:t>Nature of these Interviews :</a:t>
            </a:r>
            <a:endParaRPr sz="6600" dirty="0"/>
          </a:p>
        </p:txBody>
      </p:sp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3323711" y="1344017"/>
            <a:ext cx="375102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13</a:t>
            </a:r>
            <a:endParaRPr dirty="0"/>
          </a:p>
        </p:txBody>
      </p:sp>
      <p:sp>
        <p:nvSpPr>
          <p:cNvPr id="924" name="Shape 924"/>
          <p:cNvSpPr/>
          <p:nvPr/>
        </p:nvSpPr>
        <p:spPr>
          <a:xfrm>
            <a:off x="7251851" y="3391323"/>
            <a:ext cx="4779781" cy="2200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/>
          <a:p>
            <a:pPr algn="l">
              <a:lnSpc>
                <a:spcPct val="140000"/>
              </a:lnSpc>
              <a:defRPr sz="3000" b="1">
                <a:solidFill>
                  <a:srgbClr val="7BD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1"/>
                </a:solidFill>
                <a:latin typeface="Lato Black"/>
                <a:ea typeface="Calibri"/>
                <a:cs typeface="Lato Black"/>
              </a:rPr>
              <a:t>BROAD QUESTIONS </a:t>
            </a:r>
          </a:p>
          <a:p>
            <a:pPr algn="l">
              <a:lnSpc>
                <a:spcPct val="140000"/>
              </a:lnSpc>
              <a:defRPr sz="3000" b="1">
                <a:solidFill>
                  <a:srgbClr val="7BD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algn="l">
              <a:lnSpc>
                <a:spcPct val="110000"/>
              </a:lnSpc>
              <a:defRPr sz="2000"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Questions might not be very specific and might cover a broad set of technologies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7251851" y="6716629"/>
            <a:ext cx="4779781" cy="177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/>
          <a:p>
            <a:pPr algn="l">
              <a:lnSpc>
                <a:spcPct val="140000"/>
              </a:lnSpc>
              <a:defRPr sz="3000" b="1">
                <a:solidFill>
                  <a:srgbClr val="0098E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2"/>
                </a:solidFill>
                <a:latin typeface="Lato Black"/>
                <a:ea typeface="Calibri"/>
                <a:cs typeface="Lato Black"/>
              </a:rPr>
              <a:t>WHITEBOARD </a:t>
            </a:r>
          </a:p>
          <a:p>
            <a:pPr algn="l">
              <a:lnSpc>
                <a:spcPct val="140000"/>
              </a:lnSpc>
              <a:defRPr sz="3000" b="1">
                <a:solidFill>
                  <a:srgbClr val="0098E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algn="l">
              <a:lnSpc>
                <a:spcPct val="110000"/>
              </a:lnSpc>
              <a:defRPr sz="2000"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Might require designing/coding on whiteboard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16499368" y="3391323"/>
            <a:ext cx="4779781" cy="1354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/>
          <a:p>
            <a:pPr algn="l">
              <a:lnSpc>
                <a:spcPct val="140000"/>
              </a:lnSpc>
              <a:defRPr sz="3000" b="1">
                <a:solidFill>
                  <a:srgbClr val="4B5DD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4"/>
                </a:solidFill>
                <a:latin typeface="Lato Black"/>
                <a:ea typeface="Calibri"/>
                <a:cs typeface="Lato Black"/>
              </a:rPr>
              <a:t>45 MIN DEADLINE</a:t>
            </a:r>
          </a:p>
          <a:p>
            <a:pPr algn="l">
              <a:lnSpc>
                <a:spcPct val="140000"/>
              </a:lnSpc>
              <a:defRPr sz="3000" b="1">
                <a:solidFill>
                  <a:srgbClr val="4B5DD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>
              <a:solidFill>
                <a:schemeClr val="accent4"/>
              </a:solidFill>
              <a:latin typeface="Calibri"/>
              <a:ea typeface="Calibri"/>
              <a:cs typeface="Calibri"/>
            </a:endParaRPr>
          </a:p>
          <a:p>
            <a:pPr algn="l">
              <a:lnSpc>
                <a:spcPct val="110000"/>
              </a:lnSpc>
              <a:defRPr sz="2000"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Typically last for 45 minutes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16499368" y="6716629"/>
            <a:ext cx="4779781" cy="284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/>
          <a:p>
            <a:pPr algn="l">
              <a:lnSpc>
                <a:spcPct val="140000"/>
              </a:lnSpc>
              <a:defRPr sz="3000" b="1">
                <a:solidFill>
                  <a:srgbClr val="00C89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3"/>
                </a:solidFill>
                <a:latin typeface="Lato Black"/>
                <a:ea typeface="Calibri"/>
                <a:cs typeface="Lato Black"/>
              </a:rPr>
              <a:t>LANGUAGE / TECH BY CHOICE</a:t>
            </a:r>
          </a:p>
          <a:p>
            <a:pPr algn="l">
              <a:lnSpc>
                <a:spcPct val="140000"/>
              </a:lnSpc>
              <a:defRPr sz="3000" b="1">
                <a:solidFill>
                  <a:srgbClr val="00C89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pPr algn="l">
              <a:lnSpc>
                <a:spcPct val="110000"/>
              </a:lnSpc>
              <a:defRPr sz="2000"/>
            </a:pP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You might choose the language or technology of your preference.</a:t>
            </a:r>
            <a:endParaRPr sz="25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88471" y="3492716"/>
            <a:ext cx="2103533" cy="2103533"/>
            <a:chOff x="4688468" y="3492715"/>
            <a:chExt cx="2103534" cy="2103534"/>
          </a:xfrm>
        </p:grpSpPr>
        <p:sp>
          <p:nvSpPr>
            <p:cNvPr id="922" name="Shape 922"/>
            <p:cNvSpPr/>
            <p:nvPr/>
          </p:nvSpPr>
          <p:spPr>
            <a:xfrm>
              <a:off x="4688468" y="3492715"/>
              <a:ext cx="2103534" cy="2103534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956546" y="3760793"/>
              <a:ext cx="1567378" cy="156737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88471" y="6818023"/>
            <a:ext cx="2103533" cy="2103533"/>
            <a:chOff x="4688468" y="6818021"/>
            <a:chExt cx="2103534" cy="2103534"/>
          </a:xfrm>
        </p:grpSpPr>
        <p:sp>
          <p:nvSpPr>
            <p:cNvPr id="925" name="Shape 925"/>
            <p:cNvSpPr/>
            <p:nvPr/>
          </p:nvSpPr>
          <p:spPr>
            <a:xfrm>
              <a:off x="4688468" y="6818021"/>
              <a:ext cx="2103534" cy="210353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956546" y="7086099"/>
              <a:ext cx="1567378" cy="156737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935986" y="6818023"/>
            <a:ext cx="2103533" cy="2103533"/>
            <a:chOff x="13935983" y="6818021"/>
            <a:chExt cx="2103534" cy="2103534"/>
          </a:xfrm>
        </p:grpSpPr>
        <p:sp>
          <p:nvSpPr>
            <p:cNvPr id="934" name="Shape 934"/>
            <p:cNvSpPr/>
            <p:nvPr/>
          </p:nvSpPr>
          <p:spPr>
            <a:xfrm>
              <a:off x="13935983" y="6818021"/>
              <a:ext cx="2103534" cy="210353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14204061" y="7086099"/>
              <a:ext cx="1567378" cy="156737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935986" y="3492716"/>
            <a:ext cx="2103533" cy="2103533"/>
            <a:chOff x="13935983" y="3492715"/>
            <a:chExt cx="2103534" cy="2103534"/>
          </a:xfrm>
        </p:grpSpPr>
        <p:sp>
          <p:nvSpPr>
            <p:cNvPr id="931" name="Shape 931"/>
            <p:cNvSpPr/>
            <p:nvPr/>
          </p:nvSpPr>
          <p:spPr>
            <a:xfrm>
              <a:off x="13935983" y="3492715"/>
              <a:ext cx="2103534" cy="210353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14204061" y="3760793"/>
              <a:ext cx="1567378" cy="156737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4" name="Shape 1004">
            <a:extLst>
              <a:ext uri="{FF2B5EF4-FFF2-40B4-BE49-F238E27FC236}">
                <a16:creationId xmlns:a16="http://schemas.microsoft.com/office/drawing/2014/main" id="{49C4B0E0-1D97-4DD1-85A3-E1100C1161D3}"/>
              </a:ext>
            </a:extLst>
          </p:cNvPr>
          <p:cNvSpPr/>
          <p:nvPr/>
        </p:nvSpPr>
        <p:spPr>
          <a:xfrm>
            <a:off x="5212351" y="4085292"/>
            <a:ext cx="1055772" cy="960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" y="0"/>
                </a:moveTo>
                <a:cubicBezTo>
                  <a:pt x="766" y="0"/>
                  <a:pt x="0" y="802"/>
                  <a:pt x="0" y="1787"/>
                </a:cubicBezTo>
                <a:lnTo>
                  <a:pt x="0" y="16045"/>
                </a:lnTo>
                <a:cubicBezTo>
                  <a:pt x="0" y="17032"/>
                  <a:pt x="766" y="17832"/>
                  <a:pt x="1709" y="17832"/>
                </a:cubicBezTo>
                <a:lnTo>
                  <a:pt x="7770" y="17832"/>
                </a:lnTo>
                <a:lnTo>
                  <a:pt x="6933" y="20462"/>
                </a:lnTo>
                <a:lnTo>
                  <a:pt x="6241" y="20462"/>
                </a:lnTo>
                <a:cubicBezTo>
                  <a:pt x="5939" y="20462"/>
                  <a:pt x="5697" y="20716"/>
                  <a:pt x="5697" y="21031"/>
                </a:cubicBezTo>
                <a:cubicBezTo>
                  <a:pt x="5697" y="21347"/>
                  <a:pt x="5939" y="21600"/>
                  <a:pt x="6241" y="21600"/>
                </a:cubicBezTo>
                <a:lnTo>
                  <a:pt x="15359" y="21600"/>
                </a:lnTo>
                <a:cubicBezTo>
                  <a:pt x="15661" y="21600"/>
                  <a:pt x="15903" y="21347"/>
                  <a:pt x="15903" y="21031"/>
                </a:cubicBezTo>
                <a:cubicBezTo>
                  <a:pt x="15903" y="20716"/>
                  <a:pt x="15661" y="20462"/>
                  <a:pt x="15359" y="20462"/>
                </a:cubicBezTo>
                <a:lnTo>
                  <a:pt x="14667" y="20462"/>
                </a:lnTo>
                <a:lnTo>
                  <a:pt x="13830" y="17832"/>
                </a:lnTo>
                <a:lnTo>
                  <a:pt x="19891" y="17832"/>
                </a:lnTo>
                <a:cubicBezTo>
                  <a:pt x="20834" y="17832"/>
                  <a:pt x="21600" y="17032"/>
                  <a:pt x="21600" y="16045"/>
                </a:cubicBezTo>
                <a:lnTo>
                  <a:pt x="21600" y="1787"/>
                </a:lnTo>
                <a:cubicBezTo>
                  <a:pt x="21600" y="802"/>
                  <a:pt x="20834" y="0"/>
                  <a:pt x="19891" y="0"/>
                </a:cubicBezTo>
                <a:lnTo>
                  <a:pt x="1709" y="0"/>
                </a:lnTo>
                <a:close/>
                <a:moveTo>
                  <a:pt x="1709" y="1138"/>
                </a:moveTo>
                <a:lnTo>
                  <a:pt x="19891" y="1138"/>
                </a:lnTo>
                <a:cubicBezTo>
                  <a:pt x="20232" y="1138"/>
                  <a:pt x="20507" y="1431"/>
                  <a:pt x="20507" y="1787"/>
                </a:cubicBezTo>
                <a:lnTo>
                  <a:pt x="20507" y="12860"/>
                </a:lnTo>
                <a:lnTo>
                  <a:pt x="1093" y="12860"/>
                </a:lnTo>
                <a:lnTo>
                  <a:pt x="1093" y="1787"/>
                </a:lnTo>
                <a:cubicBezTo>
                  <a:pt x="1093" y="1431"/>
                  <a:pt x="1368" y="1138"/>
                  <a:pt x="1709" y="1138"/>
                </a:cubicBezTo>
                <a:close/>
                <a:moveTo>
                  <a:pt x="2846" y="2408"/>
                </a:moveTo>
                <a:cubicBezTo>
                  <a:pt x="2545" y="2408"/>
                  <a:pt x="2302" y="2663"/>
                  <a:pt x="2302" y="2978"/>
                </a:cubicBezTo>
                <a:lnTo>
                  <a:pt x="2302" y="5362"/>
                </a:lnTo>
                <a:cubicBezTo>
                  <a:pt x="2302" y="5678"/>
                  <a:pt x="2545" y="5932"/>
                  <a:pt x="2846" y="5932"/>
                </a:cubicBezTo>
                <a:lnTo>
                  <a:pt x="18799" y="5932"/>
                </a:lnTo>
                <a:cubicBezTo>
                  <a:pt x="19100" y="5932"/>
                  <a:pt x="19343" y="5678"/>
                  <a:pt x="19343" y="5362"/>
                </a:cubicBezTo>
                <a:lnTo>
                  <a:pt x="19343" y="2978"/>
                </a:lnTo>
                <a:cubicBezTo>
                  <a:pt x="19343" y="2663"/>
                  <a:pt x="19100" y="2408"/>
                  <a:pt x="18799" y="2408"/>
                </a:cubicBezTo>
                <a:lnTo>
                  <a:pt x="2846" y="2408"/>
                </a:lnTo>
                <a:close/>
                <a:moveTo>
                  <a:pt x="3395" y="3547"/>
                </a:moveTo>
                <a:lnTo>
                  <a:pt x="18255" y="3547"/>
                </a:lnTo>
                <a:lnTo>
                  <a:pt x="18255" y="4793"/>
                </a:lnTo>
                <a:lnTo>
                  <a:pt x="3395" y="4793"/>
                </a:lnTo>
                <a:cubicBezTo>
                  <a:pt x="3395" y="4793"/>
                  <a:pt x="3395" y="3547"/>
                  <a:pt x="3395" y="3547"/>
                </a:cubicBezTo>
                <a:close/>
                <a:moveTo>
                  <a:pt x="4559" y="7075"/>
                </a:moveTo>
                <a:cubicBezTo>
                  <a:pt x="3316" y="7075"/>
                  <a:pt x="2302" y="8130"/>
                  <a:pt x="2302" y="9431"/>
                </a:cubicBezTo>
                <a:cubicBezTo>
                  <a:pt x="2302" y="10732"/>
                  <a:pt x="3316" y="11793"/>
                  <a:pt x="4559" y="11793"/>
                </a:cubicBezTo>
                <a:cubicBezTo>
                  <a:pt x="5802" y="11793"/>
                  <a:pt x="6812" y="10732"/>
                  <a:pt x="6812" y="9431"/>
                </a:cubicBezTo>
                <a:cubicBezTo>
                  <a:pt x="6812" y="8130"/>
                  <a:pt x="5802" y="7075"/>
                  <a:pt x="4559" y="7075"/>
                </a:cubicBezTo>
                <a:close/>
                <a:moveTo>
                  <a:pt x="10885" y="7075"/>
                </a:moveTo>
                <a:cubicBezTo>
                  <a:pt x="9642" y="7075"/>
                  <a:pt x="8633" y="8130"/>
                  <a:pt x="8633" y="9431"/>
                </a:cubicBezTo>
                <a:cubicBezTo>
                  <a:pt x="8633" y="10732"/>
                  <a:pt x="9642" y="11793"/>
                  <a:pt x="10885" y="11793"/>
                </a:cubicBezTo>
                <a:cubicBezTo>
                  <a:pt x="12128" y="11793"/>
                  <a:pt x="13143" y="10732"/>
                  <a:pt x="13143" y="9431"/>
                </a:cubicBezTo>
                <a:cubicBezTo>
                  <a:pt x="13143" y="8130"/>
                  <a:pt x="12128" y="7075"/>
                  <a:pt x="10885" y="7075"/>
                </a:cubicBezTo>
                <a:close/>
                <a:moveTo>
                  <a:pt x="17072" y="7075"/>
                </a:moveTo>
                <a:cubicBezTo>
                  <a:pt x="15829" y="7075"/>
                  <a:pt x="14820" y="8130"/>
                  <a:pt x="14820" y="9431"/>
                </a:cubicBezTo>
                <a:cubicBezTo>
                  <a:pt x="14820" y="10732"/>
                  <a:pt x="15829" y="11793"/>
                  <a:pt x="17072" y="11793"/>
                </a:cubicBezTo>
                <a:cubicBezTo>
                  <a:pt x="18316" y="11793"/>
                  <a:pt x="19329" y="10732"/>
                  <a:pt x="19329" y="9431"/>
                </a:cubicBezTo>
                <a:cubicBezTo>
                  <a:pt x="19329" y="8130"/>
                  <a:pt x="18316" y="7075"/>
                  <a:pt x="17072" y="7075"/>
                </a:cubicBezTo>
                <a:close/>
                <a:moveTo>
                  <a:pt x="4559" y="8213"/>
                </a:moveTo>
                <a:cubicBezTo>
                  <a:pt x="5201" y="8213"/>
                  <a:pt x="5719" y="8759"/>
                  <a:pt x="5719" y="9431"/>
                </a:cubicBezTo>
                <a:cubicBezTo>
                  <a:pt x="5719" y="10102"/>
                  <a:pt x="5201" y="10649"/>
                  <a:pt x="4559" y="10649"/>
                </a:cubicBezTo>
                <a:cubicBezTo>
                  <a:pt x="3917" y="10649"/>
                  <a:pt x="3395" y="10102"/>
                  <a:pt x="3395" y="9431"/>
                </a:cubicBezTo>
                <a:cubicBezTo>
                  <a:pt x="3395" y="8759"/>
                  <a:pt x="3917" y="8213"/>
                  <a:pt x="4559" y="8213"/>
                </a:cubicBezTo>
                <a:close/>
                <a:moveTo>
                  <a:pt x="10885" y="8213"/>
                </a:moveTo>
                <a:cubicBezTo>
                  <a:pt x="11527" y="8213"/>
                  <a:pt x="12050" y="8759"/>
                  <a:pt x="12050" y="9431"/>
                </a:cubicBezTo>
                <a:cubicBezTo>
                  <a:pt x="12050" y="10102"/>
                  <a:pt x="11527" y="10649"/>
                  <a:pt x="10885" y="10649"/>
                </a:cubicBezTo>
                <a:cubicBezTo>
                  <a:pt x="10244" y="10649"/>
                  <a:pt x="9725" y="10102"/>
                  <a:pt x="9725" y="9431"/>
                </a:cubicBezTo>
                <a:cubicBezTo>
                  <a:pt x="9725" y="8759"/>
                  <a:pt x="10244" y="8213"/>
                  <a:pt x="10885" y="8213"/>
                </a:cubicBezTo>
                <a:close/>
                <a:moveTo>
                  <a:pt x="17072" y="8213"/>
                </a:moveTo>
                <a:cubicBezTo>
                  <a:pt x="17714" y="8213"/>
                  <a:pt x="18237" y="8759"/>
                  <a:pt x="18237" y="9431"/>
                </a:cubicBezTo>
                <a:cubicBezTo>
                  <a:pt x="18237" y="10102"/>
                  <a:pt x="17714" y="10649"/>
                  <a:pt x="17072" y="10649"/>
                </a:cubicBezTo>
                <a:cubicBezTo>
                  <a:pt x="16431" y="10649"/>
                  <a:pt x="15912" y="10102"/>
                  <a:pt x="15912" y="9431"/>
                </a:cubicBezTo>
                <a:cubicBezTo>
                  <a:pt x="15912" y="8759"/>
                  <a:pt x="16431" y="8213"/>
                  <a:pt x="17072" y="8213"/>
                </a:cubicBezTo>
                <a:close/>
                <a:moveTo>
                  <a:pt x="1093" y="14003"/>
                </a:moveTo>
                <a:lnTo>
                  <a:pt x="20507" y="14003"/>
                </a:lnTo>
                <a:lnTo>
                  <a:pt x="20507" y="16045"/>
                </a:lnTo>
                <a:cubicBezTo>
                  <a:pt x="20507" y="16402"/>
                  <a:pt x="20232" y="16689"/>
                  <a:pt x="19891" y="16689"/>
                </a:cubicBezTo>
                <a:lnTo>
                  <a:pt x="1709" y="16689"/>
                </a:lnTo>
                <a:cubicBezTo>
                  <a:pt x="1368" y="16689"/>
                  <a:pt x="1093" y="16402"/>
                  <a:pt x="1093" y="16045"/>
                </a:cubicBezTo>
                <a:lnTo>
                  <a:pt x="1093" y="14003"/>
                </a:lnTo>
                <a:close/>
                <a:moveTo>
                  <a:pt x="10903" y="14902"/>
                </a:moveTo>
                <a:cubicBezTo>
                  <a:pt x="10760" y="14902"/>
                  <a:pt x="10623" y="14960"/>
                  <a:pt x="10521" y="15066"/>
                </a:cubicBezTo>
                <a:cubicBezTo>
                  <a:pt x="10420" y="15173"/>
                  <a:pt x="10359" y="15321"/>
                  <a:pt x="10359" y="15471"/>
                </a:cubicBezTo>
                <a:cubicBezTo>
                  <a:pt x="10359" y="15622"/>
                  <a:pt x="10420" y="15770"/>
                  <a:pt x="10521" y="15875"/>
                </a:cubicBezTo>
                <a:cubicBezTo>
                  <a:pt x="10623" y="15981"/>
                  <a:pt x="10760" y="16040"/>
                  <a:pt x="10903" y="16040"/>
                </a:cubicBezTo>
                <a:cubicBezTo>
                  <a:pt x="11047" y="16040"/>
                  <a:pt x="11189" y="15981"/>
                  <a:pt x="11290" y="15875"/>
                </a:cubicBezTo>
                <a:cubicBezTo>
                  <a:pt x="11392" y="15770"/>
                  <a:pt x="11452" y="15622"/>
                  <a:pt x="11452" y="15471"/>
                </a:cubicBezTo>
                <a:cubicBezTo>
                  <a:pt x="11452" y="15321"/>
                  <a:pt x="11392" y="15173"/>
                  <a:pt x="11290" y="15066"/>
                </a:cubicBezTo>
                <a:cubicBezTo>
                  <a:pt x="11189" y="14960"/>
                  <a:pt x="11047" y="14902"/>
                  <a:pt x="10903" y="14902"/>
                </a:cubicBezTo>
                <a:close/>
                <a:moveTo>
                  <a:pt x="8921" y="17832"/>
                </a:moveTo>
                <a:lnTo>
                  <a:pt x="12679" y="17832"/>
                </a:lnTo>
                <a:cubicBezTo>
                  <a:pt x="12679" y="17832"/>
                  <a:pt x="13516" y="20462"/>
                  <a:pt x="13516" y="20462"/>
                </a:cubicBezTo>
                <a:lnTo>
                  <a:pt x="8084" y="20462"/>
                </a:lnTo>
                <a:lnTo>
                  <a:pt x="8921" y="178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36" name="Shape 1004">
            <a:extLst>
              <a:ext uri="{FF2B5EF4-FFF2-40B4-BE49-F238E27FC236}">
                <a16:creationId xmlns:a16="http://schemas.microsoft.com/office/drawing/2014/main" id="{CD1BAE17-C02A-4EF4-88C3-798124C006A8}"/>
              </a:ext>
            </a:extLst>
          </p:cNvPr>
          <p:cNvSpPr/>
          <p:nvPr/>
        </p:nvSpPr>
        <p:spPr>
          <a:xfrm>
            <a:off x="5178724" y="7417980"/>
            <a:ext cx="1055772" cy="960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" y="0"/>
                </a:moveTo>
                <a:cubicBezTo>
                  <a:pt x="766" y="0"/>
                  <a:pt x="0" y="802"/>
                  <a:pt x="0" y="1787"/>
                </a:cubicBezTo>
                <a:lnTo>
                  <a:pt x="0" y="16045"/>
                </a:lnTo>
                <a:cubicBezTo>
                  <a:pt x="0" y="17032"/>
                  <a:pt x="766" y="17832"/>
                  <a:pt x="1709" y="17832"/>
                </a:cubicBezTo>
                <a:lnTo>
                  <a:pt x="7770" y="17832"/>
                </a:lnTo>
                <a:lnTo>
                  <a:pt x="6933" y="20462"/>
                </a:lnTo>
                <a:lnTo>
                  <a:pt x="6241" y="20462"/>
                </a:lnTo>
                <a:cubicBezTo>
                  <a:pt x="5939" y="20462"/>
                  <a:pt x="5697" y="20716"/>
                  <a:pt x="5697" y="21031"/>
                </a:cubicBezTo>
                <a:cubicBezTo>
                  <a:pt x="5697" y="21347"/>
                  <a:pt x="5939" y="21600"/>
                  <a:pt x="6241" y="21600"/>
                </a:cubicBezTo>
                <a:lnTo>
                  <a:pt x="15359" y="21600"/>
                </a:lnTo>
                <a:cubicBezTo>
                  <a:pt x="15661" y="21600"/>
                  <a:pt x="15903" y="21347"/>
                  <a:pt x="15903" y="21031"/>
                </a:cubicBezTo>
                <a:cubicBezTo>
                  <a:pt x="15903" y="20716"/>
                  <a:pt x="15661" y="20462"/>
                  <a:pt x="15359" y="20462"/>
                </a:cubicBezTo>
                <a:lnTo>
                  <a:pt x="14667" y="20462"/>
                </a:lnTo>
                <a:lnTo>
                  <a:pt x="13830" y="17832"/>
                </a:lnTo>
                <a:lnTo>
                  <a:pt x="19891" y="17832"/>
                </a:lnTo>
                <a:cubicBezTo>
                  <a:pt x="20834" y="17832"/>
                  <a:pt x="21600" y="17032"/>
                  <a:pt x="21600" y="16045"/>
                </a:cubicBezTo>
                <a:lnTo>
                  <a:pt x="21600" y="1787"/>
                </a:lnTo>
                <a:cubicBezTo>
                  <a:pt x="21600" y="802"/>
                  <a:pt x="20834" y="0"/>
                  <a:pt x="19891" y="0"/>
                </a:cubicBezTo>
                <a:lnTo>
                  <a:pt x="1709" y="0"/>
                </a:lnTo>
                <a:close/>
                <a:moveTo>
                  <a:pt x="1709" y="1138"/>
                </a:moveTo>
                <a:lnTo>
                  <a:pt x="19891" y="1138"/>
                </a:lnTo>
                <a:cubicBezTo>
                  <a:pt x="20232" y="1138"/>
                  <a:pt x="20507" y="1431"/>
                  <a:pt x="20507" y="1787"/>
                </a:cubicBezTo>
                <a:lnTo>
                  <a:pt x="20507" y="12860"/>
                </a:lnTo>
                <a:lnTo>
                  <a:pt x="1093" y="12860"/>
                </a:lnTo>
                <a:lnTo>
                  <a:pt x="1093" y="1787"/>
                </a:lnTo>
                <a:cubicBezTo>
                  <a:pt x="1093" y="1431"/>
                  <a:pt x="1368" y="1138"/>
                  <a:pt x="1709" y="1138"/>
                </a:cubicBezTo>
                <a:close/>
                <a:moveTo>
                  <a:pt x="2846" y="2408"/>
                </a:moveTo>
                <a:cubicBezTo>
                  <a:pt x="2545" y="2408"/>
                  <a:pt x="2302" y="2663"/>
                  <a:pt x="2302" y="2978"/>
                </a:cubicBezTo>
                <a:lnTo>
                  <a:pt x="2302" y="5362"/>
                </a:lnTo>
                <a:cubicBezTo>
                  <a:pt x="2302" y="5678"/>
                  <a:pt x="2545" y="5932"/>
                  <a:pt x="2846" y="5932"/>
                </a:cubicBezTo>
                <a:lnTo>
                  <a:pt x="18799" y="5932"/>
                </a:lnTo>
                <a:cubicBezTo>
                  <a:pt x="19100" y="5932"/>
                  <a:pt x="19343" y="5678"/>
                  <a:pt x="19343" y="5362"/>
                </a:cubicBezTo>
                <a:lnTo>
                  <a:pt x="19343" y="2978"/>
                </a:lnTo>
                <a:cubicBezTo>
                  <a:pt x="19343" y="2663"/>
                  <a:pt x="19100" y="2408"/>
                  <a:pt x="18799" y="2408"/>
                </a:cubicBezTo>
                <a:lnTo>
                  <a:pt x="2846" y="2408"/>
                </a:lnTo>
                <a:close/>
                <a:moveTo>
                  <a:pt x="3395" y="3547"/>
                </a:moveTo>
                <a:lnTo>
                  <a:pt x="18255" y="3547"/>
                </a:lnTo>
                <a:lnTo>
                  <a:pt x="18255" y="4793"/>
                </a:lnTo>
                <a:lnTo>
                  <a:pt x="3395" y="4793"/>
                </a:lnTo>
                <a:cubicBezTo>
                  <a:pt x="3395" y="4793"/>
                  <a:pt x="3395" y="3547"/>
                  <a:pt x="3395" y="3547"/>
                </a:cubicBezTo>
                <a:close/>
                <a:moveTo>
                  <a:pt x="4559" y="7075"/>
                </a:moveTo>
                <a:cubicBezTo>
                  <a:pt x="3316" y="7075"/>
                  <a:pt x="2302" y="8130"/>
                  <a:pt x="2302" y="9431"/>
                </a:cubicBezTo>
                <a:cubicBezTo>
                  <a:pt x="2302" y="10732"/>
                  <a:pt x="3316" y="11793"/>
                  <a:pt x="4559" y="11793"/>
                </a:cubicBezTo>
                <a:cubicBezTo>
                  <a:pt x="5802" y="11793"/>
                  <a:pt x="6812" y="10732"/>
                  <a:pt x="6812" y="9431"/>
                </a:cubicBezTo>
                <a:cubicBezTo>
                  <a:pt x="6812" y="8130"/>
                  <a:pt x="5802" y="7075"/>
                  <a:pt x="4559" y="7075"/>
                </a:cubicBezTo>
                <a:close/>
                <a:moveTo>
                  <a:pt x="10885" y="7075"/>
                </a:moveTo>
                <a:cubicBezTo>
                  <a:pt x="9642" y="7075"/>
                  <a:pt x="8633" y="8130"/>
                  <a:pt x="8633" y="9431"/>
                </a:cubicBezTo>
                <a:cubicBezTo>
                  <a:pt x="8633" y="10732"/>
                  <a:pt x="9642" y="11793"/>
                  <a:pt x="10885" y="11793"/>
                </a:cubicBezTo>
                <a:cubicBezTo>
                  <a:pt x="12128" y="11793"/>
                  <a:pt x="13143" y="10732"/>
                  <a:pt x="13143" y="9431"/>
                </a:cubicBezTo>
                <a:cubicBezTo>
                  <a:pt x="13143" y="8130"/>
                  <a:pt x="12128" y="7075"/>
                  <a:pt x="10885" y="7075"/>
                </a:cubicBezTo>
                <a:close/>
                <a:moveTo>
                  <a:pt x="17072" y="7075"/>
                </a:moveTo>
                <a:cubicBezTo>
                  <a:pt x="15829" y="7075"/>
                  <a:pt x="14820" y="8130"/>
                  <a:pt x="14820" y="9431"/>
                </a:cubicBezTo>
                <a:cubicBezTo>
                  <a:pt x="14820" y="10732"/>
                  <a:pt x="15829" y="11793"/>
                  <a:pt x="17072" y="11793"/>
                </a:cubicBezTo>
                <a:cubicBezTo>
                  <a:pt x="18316" y="11793"/>
                  <a:pt x="19329" y="10732"/>
                  <a:pt x="19329" y="9431"/>
                </a:cubicBezTo>
                <a:cubicBezTo>
                  <a:pt x="19329" y="8130"/>
                  <a:pt x="18316" y="7075"/>
                  <a:pt x="17072" y="7075"/>
                </a:cubicBezTo>
                <a:close/>
                <a:moveTo>
                  <a:pt x="4559" y="8213"/>
                </a:moveTo>
                <a:cubicBezTo>
                  <a:pt x="5201" y="8213"/>
                  <a:pt x="5719" y="8759"/>
                  <a:pt x="5719" y="9431"/>
                </a:cubicBezTo>
                <a:cubicBezTo>
                  <a:pt x="5719" y="10102"/>
                  <a:pt x="5201" y="10649"/>
                  <a:pt x="4559" y="10649"/>
                </a:cubicBezTo>
                <a:cubicBezTo>
                  <a:pt x="3917" y="10649"/>
                  <a:pt x="3395" y="10102"/>
                  <a:pt x="3395" y="9431"/>
                </a:cubicBezTo>
                <a:cubicBezTo>
                  <a:pt x="3395" y="8759"/>
                  <a:pt x="3917" y="8213"/>
                  <a:pt x="4559" y="8213"/>
                </a:cubicBezTo>
                <a:close/>
                <a:moveTo>
                  <a:pt x="10885" y="8213"/>
                </a:moveTo>
                <a:cubicBezTo>
                  <a:pt x="11527" y="8213"/>
                  <a:pt x="12050" y="8759"/>
                  <a:pt x="12050" y="9431"/>
                </a:cubicBezTo>
                <a:cubicBezTo>
                  <a:pt x="12050" y="10102"/>
                  <a:pt x="11527" y="10649"/>
                  <a:pt x="10885" y="10649"/>
                </a:cubicBezTo>
                <a:cubicBezTo>
                  <a:pt x="10244" y="10649"/>
                  <a:pt x="9725" y="10102"/>
                  <a:pt x="9725" y="9431"/>
                </a:cubicBezTo>
                <a:cubicBezTo>
                  <a:pt x="9725" y="8759"/>
                  <a:pt x="10244" y="8213"/>
                  <a:pt x="10885" y="8213"/>
                </a:cubicBezTo>
                <a:close/>
                <a:moveTo>
                  <a:pt x="17072" y="8213"/>
                </a:moveTo>
                <a:cubicBezTo>
                  <a:pt x="17714" y="8213"/>
                  <a:pt x="18237" y="8759"/>
                  <a:pt x="18237" y="9431"/>
                </a:cubicBezTo>
                <a:cubicBezTo>
                  <a:pt x="18237" y="10102"/>
                  <a:pt x="17714" y="10649"/>
                  <a:pt x="17072" y="10649"/>
                </a:cubicBezTo>
                <a:cubicBezTo>
                  <a:pt x="16431" y="10649"/>
                  <a:pt x="15912" y="10102"/>
                  <a:pt x="15912" y="9431"/>
                </a:cubicBezTo>
                <a:cubicBezTo>
                  <a:pt x="15912" y="8759"/>
                  <a:pt x="16431" y="8213"/>
                  <a:pt x="17072" y="8213"/>
                </a:cubicBezTo>
                <a:close/>
                <a:moveTo>
                  <a:pt x="1093" y="14003"/>
                </a:moveTo>
                <a:lnTo>
                  <a:pt x="20507" y="14003"/>
                </a:lnTo>
                <a:lnTo>
                  <a:pt x="20507" y="16045"/>
                </a:lnTo>
                <a:cubicBezTo>
                  <a:pt x="20507" y="16402"/>
                  <a:pt x="20232" y="16689"/>
                  <a:pt x="19891" y="16689"/>
                </a:cubicBezTo>
                <a:lnTo>
                  <a:pt x="1709" y="16689"/>
                </a:lnTo>
                <a:cubicBezTo>
                  <a:pt x="1368" y="16689"/>
                  <a:pt x="1093" y="16402"/>
                  <a:pt x="1093" y="16045"/>
                </a:cubicBezTo>
                <a:lnTo>
                  <a:pt x="1093" y="14003"/>
                </a:lnTo>
                <a:close/>
                <a:moveTo>
                  <a:pt x="10903" y="14902"/>
                </a:moveTo>
                <a:cubicBezTo>
                  <a:pt x="10760" y="14902"/>
                  <a:pt x="10623" y="14960"/>
                  <a:pt x="10521" y="15066"/>
                </a:cubicBezTo>
                <a:cubicBezTo>
                  <a:pt x="10420" y="15173"/>
                  <a:pt x="10359" y="15321"/>
                  <a:pt x="10359" y="15471"/>
                </a:cubicBezTo>
                <a:cubicBezTo>
                  <a:pt x="10359" y="15622"/>
                  <a:pt x="10420" y="15770"/>
                  <a:pt x="10521" y="15875"/>
                </a:cubicBezTo>
                <a:cubicBezTo>
                  <a:pt x="10623" y="15981"/>
                  <a:pt x="10760" y="16040"/>
                  <a:pt x="10903" y="16040"/>
                </a:cubicBezTo>
                <a:cubicBezTo>
                  <a:pt x="11047" y="16040"/>
                  <a:pt x="11189" y="15981"/>
                  <a:pt x="11290" y="15875"/>
                </a:cubicBezTo>
                <a:cubicBezTo>
                  <a:pt x="11392" y="15770"/>
                  <a:pt x="11452" y="15622"/>
                  <a:pt x="11452" y="15471"/>
                </a:cubicBezTo>
                <a:cubicBezTo>
                  <a:pt x="11452" y="15321"/>
                  <a:pt x="11392" y="15173"/>
                  <a:pt x="11290" y="15066"/>
                </a:cubicBezTo>
                <a:cubicBezTo>
                  <a:pt x="11189" y="14960"/>
                  <a:pt x="11047" y="14902"/>
                  <a:pt x="10903" y="14902"/>
                </a:cubicBezTo>
                <a:close/>
                <a:moveTo>
                  <a:pt x="8921" y="17832"/>
                </a:moveTo>
                <a:lnTo>
                  <a:pt x="12679" y="17832"/>
                </a:lnTo>
                <a:cubicBezTo>
                  <a:pt x="12679" y="17832"/>
                  <a:pt x="13516" y="20462"/>
                  <a:pt x="13516" y="20462"/>
                </a:cubicBezTo>
                <a:lnTo>
                  <a:pt x="8084" y="20462"/>
                </a:lnTo>
                <a:lnTo>
                  <a:pt x="8921" y="178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37" name="Shape 1004">
            <a:extLst>
              <a:ext uri="{FF2B5EF4-FFF2-40B4-BE49-F238E27FC236}">
                <a16:creationId xmlns:a16="http://schemas.microsoft.com/office/drawing/2014/main" id="{40FAC038-E8DD-4666-B92C-C8C5F5772E93}"/>
              </a:ext>
            </a:extLst>
          </p:cNvPr>
          <p:cNvSpPr/>
          <p:nvPr/>
        </p:nvSpPr>
        <p:spPr>
          <a:xfrm>
            <a:off x="14459866" y="4085292"/>
            <a:ext cx="1055772" cy="960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" y="0"/>
                </a:moveTo>
                <a:cubicBezTo>
                  <a:pt x="766" y="0"/>
                  <a:pt x="0" y="802"/>
                  <a:pt x="0" y="1787"/>
                </a:cubicBezTo>
                <a:lnTo>
                  <a:pt x="0" y="16045"/>
                </a:lnTo>
                <a:cubicBezTo>
                  <a:pt x="0" y="17032"/>
                  <a:pt x="766" y="17832"/>
                  <a:pt x="1709" y="17832"/>
                </a:cubicBezTo>
                <a:lnTo>
                  <a:pt x="7770" y="17832"/>
                </a:lnTo>
                <a:lnTo>
                  <a:pt x="6933" y="20462"/>
                </a:lnTo>
                <a:lnTo>
                  <a:pt x="6241" y="20462"/>
                </a:lnTo>
                <a:cubicBezTo>
                  <a:pt x="5939" y="20462"/>
                  <a:pt x="5697" y="20716"/>
                  <a:pt x="5697" y="21031"/>
                </a:cubicBezTo>
                <a:cubicBezTo>
                  <a:pt x="5697" y="21347"/>
                  <a:pt x="5939" y="21600"/>
                  <a:pt x="6241" y="21600"/>
                </a:cubicBezTo>
                <a:lnTo>
                  <a:pt x="15359" y="21600"/>
                </a:lnTo>
                <a:cubicBezTo>
                  <a:pt x="15661" y="21600"/>
                  <a:pt x="15903" y="21347"/>
                  <a:pt x="15903" y="21031"/>
                </a:cubicBezTo>
                <a:cubicBezTo>
                  <a:pt x="15903" y="20716"/>
                  <a:pt x="15661" y="20462"/>
                  <a:pt x="15359" y="20462"/>
                </a:cubicBezTo>
                <a:lnTo>
                  <a:pt x="14667" y="20462"/>
                </a:lnTo>
                <a:lnTo>
                  <a:pt x="13830" y="17832"/>
                </a:lnTo>
                <a:lnTo>
                  <a:pt x="19891" y="17832"/>
                </a:lnTo>
                <a:cubicBezTo>
                  <a:pt x="20834" y="17832"/>
                  <a:pt x="21600" y="17032"/>
                  <a:pt x="21600" y="16045"/>
                </a:cubicBezTo>
                <a:lnTo>
                  <a:pt x="21600" y="1787"/>
                </a:lnTo>
                <a:cubicBezTo>
                  <a:pt x="21600" y="802"/>
                  <a:pt x="20834" y="0"/>
                  <a:pt x="19891" y="0"/>
                </a:cubicBezTo>
                <a:lnTo>
                  <a:pt x="1709" y="0"/>
                </a:lnTo>
                <a:close/>
                <a:moveTo>
                  <a:pt x="1709" y="1138"/>
                </a:moveTo>
                <a:lnTo>
                  <a:pt x="19891" y="1138"/>
                </a:lnTo>
                <a:cubicBezTo>
                  <a:pt x="20232" y="1138"/>
                  <a:pt x="20507" y="1431"/>
                  <a:pt x="20507" y="1787"/>
                </a:cubicBezTo>
                <a:lnTo>
                  <a:pt x="20507" y="12860"/>
                </a:lnTo>
                <a:lnTo>
                  <a:pt x="1093" y="12860"/>
                </a:lnTo>
                <a:lnTo>
                  <a:pt x="1093" y="1787"/>
                </a:lnTo>
                <a:cubicBezTo>
                  <a:pt x="1093" y="1431"/>
                  <a:pt x="1368" y="1138"/>
                  <a:pt x="1709" y="1138"/>
                </a:cubicBezTo>
                <a:close/>
                <a:moveTo>
                  <a:pt x="2846" y="2408"/>
                </a:moveTo>
                <a:cubicBezTo>
                  <a:pt x="2545" y="2408"/>
                  <a:pt x="2302" y="2663"/>
                  <a:pt x="2302" y="2978"/>
                </a:cubicBezTo>
                <a:lnTo>
                  <a:pt x="2302" y="5362"/>
                </a:lnTo>
                <a:cubicBezTo>
                  <a:pt x="2302" y="5678"/>
                  <a:pt x="2545" y="5932"/>
                  <a:pt x="2846" y="5932"/>
                </a:cubicBezTo>
                <a:lnTo>
                  <a:pt x="18799" y="5932"/>
                </a:lnTo>
                <a:cubicBezTo>
                  <a:pt x="19100" y="5932"/>
                  <a:pt x="19343" y="5678"/>
                  <a:pt x="19343" y="5362"/>
                </a:cubicBezTo>
                <a:lnTo>
                  <a:pt x="19343" y="2978"/>
                </a:lnTo>
                <a:cubicBezTo>
                  <a:pt x="19343" y="2663"/>
                  <a:pt x="19100" y="2408"/>
                  <a:pt x="18799" y="2408"/>
                </a:cubicBezTo>
                <a:lnTo>
                  <a:pt x="2846" y="2408"/>
                </a:lnTo>
                <a:close/>
                <a:moveTo>
                  <a:pt x="3395" y="3547"/>
                </a:moveTo>
                <a:lnTo>
                  <a:pt x="18255" y="3547"/>
                </a:lnTo>
                <a:lnTo>
                  <a:pt x="18255" y="4793"/>
                </a:lnTo>
                <a:lnTo>
                  <a:pt x="3395" y="4793"/>
                </a:lnTo>
                <a:cubicBezTo>
                  <a:pt x="3395" y="4793"/>
                  <a:pt x="3395" y="3547"/>
                  <a:pt x="3395" y="3547"/>
                </a:cubicBezTo>
                <a:close/>
                <a:moveTo>
                  <a:pt x="4559" y="7075"/>
                </a:moveTo>
                <a:cubicBezTo>
                  <a:pt x="3316" y="7075"/>
                  <a:pt x="2302" y="8130"/>
                  <a:pt x="2302" y="9431"/>
                </a:cubicBezTo>
                <a:cubicBezTo>
                  <a:pt x="2302" y="10732"/>
                  <a:pt x="3316" y="11793"/>
                  <a:pt x="4559" y="11793"/>
                </a:cubicBezTo>
                <a:cubicBezTo>
                  <a:pt x="5802" y="11793"/>
                  <a:pt x="6812" y="10732"/>
                  <a:pt x="6812" y="9431"/>
                </a:cubicBezTo>
                <a:cubicBezTo>
                  <a:pt x="6812" y="8130"/>
                  <a:pt x="5802" y="7075"/>
                  <a:pt x="4559" y="7075"/>
                </a:cubicBezTo>
                <a:close/>
                <a:moveTo>
                  <a:pt x="10885" y="7075"/>
                </a:moveTo>
                <a:cubicBezTo>
                  <a:pt x="9642" y="7075"/>
                  <a:pt x="8633" y="8130"/>
                  <a:pt x="8633" y="9431"/>
                </a:cubicBezTo>
                <a:cubicBezTo>
                  <a:pt x="8633" y="10732"/>
                  <a:pt x="9642" y="11793"/>
                  <a:pt x="10885" y="11793"/>
                </a:cubicBezTo>
                <a:cubicBezTo>
                  <a:pt x="12128" y="11793"/>
                  <a:pt x="13143" y="10732"/>
                  <a:pt x="13143" y="9431"/>
                </a:cubicBezTo>
                <a:cubicBezTo>
                  <a:pt x="13143" y="8130"/>
                  <a:pt x="12128" y="7075"/>
                  <a:pt x="10885" y="7075"/>
                </a:cubicBezTo>
                <a:close/>
                <a:moveTo>
                  <a:pt x="17072" y="7075"/>
                </a:moveTo>
                <a:cubicBezTo>
                  <a:pt x="15829" y="7075"/>
                  <a:pt x="14820" y="8130"/>
                  <a:pt x="14820" y="9431"/>
                </a:cubicBezTo>
                <a:cubicBezTo>
                  <a:pt x="14820" y="10732"/>
                  <a:pt x="15829" y="11793"/>
                  <a:pt x="17072" y="11793"/>
                </a:cubicBezTo>
                <a:cubicBezTo>
                  <a:pt x="18316" y="11793"/>
                  <a:pt x="19329" y="10732"/>
                  <a:pt x="19329" y="9431"/>
                </a:cubicBezTo>
                <a:cubicBezTo>
                  <a:pt x="19329" y="8130"/>
                  <a:pt x="18316" y="7075"/>
                  <a:pt x="17072" y="7075"/>
                </a:cubicBezTo>
                <a:close/>
                <a:moveTo>
                  <a:pt x="4559" y="8213"/>
                </a:moveTo>
                <a:cubicBezTo>
                  <a:pt x="5201" y="8213"/>
                  <a:pt x="5719" y="8759"/>
                  <a:pt x="5719" y="9431"/>
                </a:cubicBezTo>
                <a:cubicBezTo>
                  <a:pt x="5719" y="10102"/>
                  <a:pt x="5201" y="10649"/>
                  <a:pt x="4559" y="10649"/>
                </a:cubicBezTo>
                <a:cubicBezTo>
                  <a:pt x="3917" y="10649"/>
                  <a:pt x="3395" y="10102"/>
                  <a:pt x="3395" y="9431"/>
                </a:cubicBezTo>
                <a:cubicBezTo>
                  <a:pt x="3395" y="8759"/>
                  <a:pt x="3917" y="8213"/>
                  <a:pt x="4559" y="8213"/>
                </a:cubicBezTo>
                <a:close/>
                <a:moveTo>
                  <a:pt x="10885" y="8213"/>
                </a:moveTo>
                <a:cubicBezTo>
                  <a:pt x="11527" y="8213"/>
                  <a:pt x="12050" y="8759"/>
                  <a:pt x="12050" y="9431"/>
                </a:cubicBezTo>
                <a:cubicBezTo>
                  <a:pt x="12050" y="10102"/>
                  <a:pt x="11527" y="10649"/>
                  <a:pt x="10885" y="10649"/>
                </a:cubicBezTo>
                <a:cubicBezTo>
                  <a:pt x="10244" y="10649"/>
                  <a:pt x="9725" y="10102"/>
                  <a:pt x="9725" y="9431"/>
                </a:cubicBezTo>
                <a:cubicBezTo>
                  <a:pt x="9725" y="8759"/>
                  <a:pt x="10244" y="8213"/>
                  <a:pt x="10885" y="8213"/>
                </a:cubicBezTo>
                <a:close/>
                <a:moveTo>
                  <a:pt x="17072" y="8213"/>
                </a:moveTo>
                <a:cubicBezTo>
                  <a:pt x="17714" y="8213"/>
                  <a:pt x="18237" y="8759"/>
                  <a:pt x="18237" y="9431"/>
                </a:cubicBezTo>
                <a:cubicBezTo>
                  <a:pt x="18237" y="10102"/>
                  <a:pt x="17714" y="10649"/>
                  <a:pt x="17072" y="10649"/>
                </a:cubicBezTo>
                <a:cubicBezTo>
                  <a:pt x="16431" y="10649"/>
                  <a:pt x="15912" y="10102"/>
                  <a:pt x="15912" y="9431"/>
                </a:cubicBezTo>
                <a:cubicBezTo>
                  <a:pt x="15912" y="8759"/>
                  <a:pt x="16431" y="8213"/>
                  <a:pt x="17072" y="8213"/>
                </a:cubicBezTo>
                <a:close/>
                <a:moveTo>
                  <a:pt x="1093" y="14003"/>
                </a:moveTo>
                <a:lnTo>
                  <a:pt x="20507" y="14003"/>
                </a:lnTo>
                <a:lnTo>
                  <a:pt x="20507" y="16045"/>
                </a:lnTo>
                <a:cubicBezTo>
                  <a:pt x="20507" y="16402"/>
                  <a:pt x="20232" y="16689"/>
                  <a:pt x="19891" y="16689"/>
                </a:cubicBezTo>
                <a:lnTo>
                  <a:pt x="1709" y="16689"/>
                </a:lnTo>
                <a:cubicBezTo>
                  <a:pt x="1368" y="16689"/>
                  <a:pt x="1093" y="16402"/>
                  <a:pt x="1093" y="16045"/>
                </a:cubicBezTo>
                <a:lnTo>
                  <a:pt x="1093" y="14003"/>
                </a:lnTo>
                <a:close/>
                <a:moveTo>
                  <a:pt x="10903" y="14902"/>
                </a:moveTo>
                <a:cubicBezTo>
                  <a:pt x="10760" y="14902"/>
                  <a:pt x="10623" y="14960"/>
                  <a:pt x="10521" y="15066"/>
                </a:cubicBezTo>
                <a:cubicBezTo>
                  <a:pt x="10420" y="15173"/>
                  <a:pt x="10359" y="15321"/>
                  <a:pt x="10359" y="15471"/>
                </a:cubicBezTo>
                <a:cubicBezTo>
                  <a:pt x="10359" y="15622"/>
                  <a:pt x="10420" y="15770"/>
                  <a:pt x="10521" y="15875"/>
                </a:cubicBezTo>
                <a:cubicBezTo>
                  <a:pt x="10623" y="15981"/>
                  <a:pt x="10760" y="16040"/>
                  <a:pt x="10903" y="16040"/>
                </a:cubicBezTo>
                <a:cubicBezTo>
                  <a:pt x="11047" y="16040"/>
                  <a:pt x="11189" y="15981"/>
                  <a:pt x="11290" y="15875"/>
                </a:cubicBezTo>
                <a:cubicBezTo>
                  <a:pt x="11392" y="15770"/>
                  <a:pt x="11452" y="15622"/>
                  <a:pt x="11452" y="15471"/>
                </a:cubicBezTo>
                <a:cubicBezTo>
                  <a:pt x="11452" y="15321"/>
                  <a:pt x="11392" y="15173"/>
                  <a:pt x="11290" y="15066"/>
                </a:cubicBezTo>
                <a:cubicBezTo>
                  <a:pt x="11189" y="14960"/>
                  <a:pt x="11047" y="14902"/>
                  <a:pt x="10903" y="14902"/>
                </a:cubicBezTo>
                <a:close/>
                <a:moveTo>
                  <a:pt x="8921" y="17832"/>
                </a:moveTo>
                <a:lnTo>
                  <a:pt x="12679" y="17832"/>
                </a:lnTo>
                <a:cubicBezTo>
                  <a:pt x="12679" y="17832"/>
                  <a:pt x="13516" y="20462"/>
                  <a:pt x="13516" y="20462"/>
                </a:cubicBezTo>
                <a:lnTo>
                  <a:pt x="8084" y="20462"/>
                </a:lnTo>
                <a:lnTo>
                  <a:pt x="8921" y="178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38" name="Shape 1004">
            <a:extLst>
              <a:ext uri="{FF2B5EF4-FFF2-40B4-BE49-F238E27FC236}">
                <a16:creationId xmlns:a16="http://schemas.microsoft.com/office/drawing/2014/main" id="{A430CBBF-C0CA-477E-A941-0104D2A94D08}"/>
              </a:ext>
            </a:extLst>
          </p:cNvPr>
          <p:cNvSpPr/>
          <p:nvPr/>
        </p:nvSpPr>
        <p:spPr>
          <a:xfrm>
            <a:off x="14459866" y="7417980"/>
            <a:ext cx="1055772" cy="960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" y="0"/>
                </a:moveTo>
                <a:cubicBezTo>
                  <a:pt x="766" y="0"/>
                  <a:pt x="0" y="802"/>
                  <a:pt x="0" y="1787"/>
                </a:cubicBezTo>
                <a:lnTo>
                  <a:pt x="0" y="16045"/>
                </a:lnTo>
                <a:cubicBezTo>
                  <a:pt x="0" y="17032"/>
                  <a:pt x="766" y="17832"/>
                  <a:pt x="1709" y="17832"/>
                </a:cubicBezTo>
                <a:lnTo>
                  <a:pt x="7770" y="17832"/>
                </a:lnTo>
                <a:lnTo>
                  <a:pt x="6933" y="20462"/>
                </a:lnTo>
                <a:lnTo>
                  <a:pt x="6241" y="20462"/>
                </a:lnTo>
                <a:cubicBezTo>
                  <a:pt x="5939" y="20462"/>
                  <a:pt x="5697" y="20716"/>
                  <a:pt x="5697" y="21031"/>
                </a:cubicBezTo>
                <a:cubicBezTo>
                  <a:pt x="5697" y="21347"/>
                  <a:pt x="5939" y="21600"/>
                  <a:pt x="6241" y="21600"/>
                </a:cubicBezTo>
                <a:lnTo>
                  <a:pt x="15359" y="21600"/>
                </a:lnTo>
                <a:cubicBezTo>
                  <a:pt x="15661" y="21600"/>
                  <a:pt x="15903" y="21347"/>
                  <a:pt x="15903" y="21031"/>
                </a:cubicBezTo>
                <a:cubicBezTo>
                  <a:pt x="15903" y="20716"/>
                  <a:pt x="15661" y="20462"/>
                  <a:pt x="15359" y="20462"/>
                </a:cubicBezTo>
                <a:lnTo>
                  <a:pt x="14667" y="20462"/>
                </a:lnTo>
                <a:lnTo>
                  <a:pt x="13830" y="17832"/>
                </a:lnTo>
                <a:lnTo>
                  <a:pt x="19891" y="17832"/>
                </a:lnTo>
                <a:cubicBezTo>
                  <a:pt x="20834" y="17832"/>
                  <a:pt x="21600" y="17032"/>
                  <a:pt x="21600" y="16045"/>
                </a:cubicBezTo>
                <a:lnTo>
                  <a:pt x="21600" y="1787"/>
                </a:lnTo>
                <a:cubicBezTo>
                  <a:pt x="21600" y="802"/>
                  <a:pt x="20834" y="0"/>
                  <a:pt x="19891" y="0"/>
                </a:cubicBezTo>
                <a:lnTo>
                  <a:pt x="1709" y="0"/>
                </a:lnTo>
                <a:close/>
                <a:moveTo>
                  <a:pt x="1709" y="1138"/>
                </a:moveTo>
                <a:lnTo>
                  <a:pt x="19891" y="1138"/>
                </a:lnTo>
                <a:cubicBezTo>
                  <a:pt x="20232" y="1138"/>
                  <a:pt x="20507" y="1431"/>
                  <a:pt x="20507" y="1787"/>
                </a:cubicBezTo>
                <a:lnTo>
                  <a:pt x="20507" y="12860"/>
                </a:lnTo>
                <a:lnTo>
                  <a:pt x="1093" y="12860"/>
                </a:lnTo>
                <a:lnTo>
                  <a:pt x="1093" y="1787"/>
                </a:lnTo>
                <a:cubicBezTo>
                  <a:pt x="1093" y="1431"/>
                  <a:pt x="1368" y="1138"/>
                  <a:pt x="1709" y="1138"/>
                </a:cubicBezTo>
                <a:close/>
                <a:moveTo>
                  <a:pt x="2846" y="2408"/>
                </a:moveTo>
                <a:cubicBezTo>
                  <a:pt x="2545" y="2408"/>
                  <a:pt x="2302" y="2663"/>
                  <a:pt x="2302" y="2978"/>
                </a:cubicBezTo>
                <a:lnTo>
                  <a:pt x="2302" y="5362"/>
                </a:lnTo>
                <a:cubicBezTo>
                  <a:pt x="2302" y="5678"/>
                  <a:pt x="2545" y="5932"/>
                  <a:pt x="2846" y="5932"/>
                </a:cubicBezTo>
                <a:lnTo>
                  <a:pt x="18799" y="5932"/>
                </a:lnTo>
                <a:cubicBezTo>
                  <a:pt x="19100" y="5932"/>
                  <a:pt x="19343" y="5678"/>
                  <a:pt x="19343" y="5362"/>
                </a:cubicBezTo>
                <a:lnTo>
                  <a:pt x="19343" y="2978"/>
                </a:lnTo>
                <a:cubicBezTo>
                  <a:pt x="19343" y="2663"/>
                  <a:pt x="19100" y="2408"/>
                  <a:pt x="18799" y="2408"/>
                </a:cubicBezTo>
                <a:lnTo>
                  <a:pt x="2846" y="2408"/>
                </a:lnTo>
                <a:close/>
                <a:moveTo>
                  <a:pt x="3395" y="3547"/>
                </a:moveTo>
                <a:lnTo>
                  <a:pt x="18255" y="3547"/>
                </a:lnTo>
                <a:lnTo>
                  <a:pt x="18255" y="4793"/>
                </a:lnTo>
                <a:lnTo>
                  <a:pt x="3395" y="4793"/>
                </a:lnTo>
                <a:cubicBezTo>
                  <a:pt x="3395" y="4793"/>
                  <a:pt x="3395" y="3547"/>
                  <a:pt x="3395" y="3547"/>
                </a:cubicBezTo>
                <a:close/>
                <a:moveTo>
                  <a:pt x="4559" y="7075"/>
                </a:moveTo>
                <a:cubicBezTo>
                  <a:pt x="3316" y="7075"/>
                  <a:pt x="2302" y="8130"/>
                  <a:pt x="2302" y="9431"/>
                </a:cubicBezTo>
                <a:cubicBezTo>
                  <a:pt x="2302" y="10732"/>
                  <a:pt x="3316" y="11793"/>
                  <a:pt x="4559" y="11793"/>
                </a:cubicBezTo>
                <a:cubicBezTo>
                  <a:pt x="5802" y="11793"/>
                  <a:pt x="6812" y="10732"/>
                  <a:pt x="6812" y="9431"/>
                </a:cubicBezTo>
                <a:cubicBezTo>
                  <a:pt x="6812" y="8130"/>
                  <a:pt x="5802" y="7075"/>
                  <a:pt x="4559" y="7075"/>
                </a:cubicBezTo>
                <a:close/>
                <a:moveTo>
                  <a:pt x="10885" y="7075"/>
                </a:moveTo>
                <a:cubicBezTo>
                  <a:pt x="9642" y="7075"/>
                  <a:pt x="8633" y="8130"/>
                  <a:pt x="8633" y="9431"/>
                </a:cubicBezTo>
                <a:cubicBezTo>
                  <a:pt x="8633" y="10732"/>
                  <a:pt x="9642" y="11793"/>
                  <a:pt x="10885" y="11793"/>
                </a:cubicBezTo>
                <a:cubicBezTo>
                  <a:pt x="12128" y="11793"/>
                  <a:pt x="13143" y="10732"/>
                  <a:pt x="13143" y="9431"/>
                </a:cubicBezTo>
                <a:cubicBezTo>
                  <a:pt x="13143" y="8130"/>
                  <a:pt x="12128" y="7075"/>
                  <a:pt x="10885" y="7075"/>
                </a:cubicBezTo>
                <a:close/>
                <a:moveTo>
                  <a:pt x="17072" y="7075"/>
                </a:moveTo>
                <a:cubicBezTo>
                  <a:pt x="15829" y="7075"/>
                  <a:pt x="14820" y="8130"/>
                  <a:pt x="14820" y="9431"/>
                </a:cubicBezTo>
                <a:cubicBezTo>
                  <a:pt x="14820" y="10732"/>
                  <a:pt x="15829" y="11793"/>
                  <a:pt x="17072" y="11793"/>
                </a:cubicBezTo>
                <a:cubicBezTo>
                  <a:pt x="18316" y="11793"/>
                  <a:pt x="19329" y="10732"/>
                  <a:pt x="19329" y="9431"/>
                </a:cubicBezTo>
                <a:cubicBezTo>
                  <a:pt x="19329" y="8130"/>
                  <a:pt x="18316" y="7075"/>
                  <a:pt x="17072" y="7075"/>
                </a:cubicBezTo>
                <a:close/>
                <a:moveTo>
                  <a:pt x="4559" y="8213"/>
                </a:moveTo>
                <a:cubicBezTo>
                  <a:pt x="5201" y="8213"/>
                  <a:pt x="5719" y="8759"/>
                  <a:pt x="5719" y="9431"/>
                </a:cubicBezTo>
                <a:cubicBezTo>
                  <a:pt x="5719" y="10102"/>
                  <a:pt x="5201" y="10649"/>
                  <a:pt x="4559" y="10649"/>
                </a:cubicBezTo>
                <a:cubicBezTo>
                  <a:pt x="3917" y="10649"/>
                  <a:pt x="3395" y="10102"/>
                  <a:pt x="3395" y="9431"/>
                </a:cubicBezTo>
                <a:cubicBezTo>
                  <a:pt x="3395" y="8759"/>
                  <a:pt x="3917" y="8213"/>
                  <a:pt x="4559" y="8213"/>
                </a:cubicBezTo>
                <a:close/>
                <a:moveTo>
                  <a:pt x="10885" y="8213"/>
                </a:moveTo>
                <a:cubicBezTo>
                  <a:pt x="11527" y="8213"/>
                  <a:pt x="12050" y="8759"/>
                  <a:pt x="12050" y="9431"/>
                </a:cubicBezTo>
                <a:cubicBezTo>
                  <a:pt x="12050" y="10102"/>
                  <a:pt x="11527" y="10649"/>
                  <a:pt x="10885" y="10649"/>
                </a:cubicBezTo>
                <a:cubicBezTo>
                  <a:pt x="10244" y="10649"/>
                  <a:pt x="9725" y="10102"/>
                  <a:pt x="9725" y="9431"/>
                </a:cubicBezTo>
                <a:cubicBezTo>
                  <a:pt x="9725" y="8759"/>
                  <a:pt x="10244" y="8213"/>
                  <a:pt x="10885" y="8213"/>
                </a:cubicBezTo>
                <a:close/>
                <a:moveTo>
                  <a:pt x="17072" y="8213"/>
                </a:moveTo>
                <a:cubicBezTo>
                  <a:pt x="17714" y="8213"/>
                  <a:pt x="18237" y="8759"/>
                  <a:pt x="18237" y="9431"/>
                </a:cubicBezTo>
                <a:cubicBezTo>
                  <a:pt x="18237" y="10102"/>
                  <a:pt x="17714" y="10649"/>
                  <a:pt x="17072" y="10649"/>
                </a:cubicBezTo>
                <a:cubicBezTo>
                  <a:pt x="16431" y="10649"/>
                  <a:pt x="15912" y="10102"/>
                  <a:pt x="15912" y="9431"/>
                </a:cubicBezTo>
                <a:cubicBezTo>
                  <a:pt x="15912" y="8759"/>
                  <a:pt x="16431" y="8213"/>
                  <a:pt x="17072" y="8213"/>
                </a:cubicBezTo>
                <a:close/>
                <a:moveTo>
                  <a:pt x="1093" y="14003"/>
                </a:moveTo>
                <a:lnTo>
                  <a:pt x="20507" y="14003"/>
                </a:lnTo>
                <a:lnTo>
                  <a:pt x="20507" y="16045"/>
                </a:lnTo>
                <a:cubicBezTo>
                  <a:pt x="20507" y="16402"/>
                  <a:pt x="20232" y="16689"/>
                  <a:pt x="19891" y="16689"/>
                </a:cubicBezTo>
                <a:lnTo>
                  <a:pt x="1709" y="16689"/>
                </a:lnTo>
                <a:cubicBezTo>
                  <a:pt x="1368" y="16689"/>
                  <a:pt x="1093" y="16402"/>
                  <a:pt x="1093" y="16045"/>
                </a:cubicBezTo>
                <a:lnTo>
                  <a:pt x="1093" y="14003"/>
                </a:lnTo>
                <a:close/>
                <a:moveTo>
                  <a:pt x="10903" y="14902"/>
                </a:moveTo>
                <a:cubicBezTo>
                  <a:pt x="10760" y="14902"/>
                  <a:pt x="10623" y="14960"/>
                  <a:pt x="10521" y="15066"/>
                </a:cubicBezTo>
                <a:cubicBezTo>
                  <a:pt x="10420" y="15173"/>
                  <a:pt x="10359" y="15321"/>
                  <a:pt x="10359" y="15471"/>
                </a:cubicBezTo>
                <a:cubicBezTo>
                  <a:pt x="10359" y="15622"/>
                  <a:pt x="10420" y="15770"/>
                  <a:pt x="10521" y="15875"/>
                </a:cubicBezTo>
                <a:cubicBezTo>
                  <a:pt x="10623" y="15981"/>
                  <a:pt x="10760" y="16040"/>
                  <a:pt x="10903" y="16040"/>
                </a:cubicBezTo>
                <a:cubicBezTo>
                  <a:pt x="11047" y="16040"/>
                  <a:pt x="11189" y="15981"/>
                  <a:pt x="11290" y="15875"/>
                </a:cubicBezTo>
                <a:cubicBezTo>
                  <a:pt x="11392" y="15770"/>
                  <a:pt x="11452" y="15622"/>
                  <a:pt x="11452" y="15471"/>
                </a:cubicBezTo>
                <a:cubicBezTo>
                  <a:pt x="11452" y="15321"/>
                  <a:pt x="11392" y="15173"/>
                  <a:pt x="11290" y="15066"/>
                </a:cubicBezTo>
                <a:cubicBezTo>
                  <a:pt x="11189" y="14960"/>
                  <a:pt x="11047" y="14902"/>
                  <a:pt x="10903" y="14902"/>
                </a:cubicBezTo>
                <a:close/>
                <a:moveTo>
                  <a:pt x="8921" y="17832"/>
                </a:moveTo>
                <a:lnTo>
                  <a:pt x="12679" y="17832"/>
                </a:lnTo>
                <a:cubicBezTo>
                  <a:pt x="12679" y="17832"/>
                  <a:pt x="13516" y="20462"/>
                  <a:pt x="13516" y="20462"/>
                </a:cubicBezTo>
                <a:lnTo>
                  <a:pt x="8084" y="20462"/>
                </a:lnTo>
                <a:lnTo>
                  <a:pt x="8921" y="178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123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" grpId="0" animBg="1"/>
      <p:bldP spid="927" grpId="0" animBg="1"/>
      <p:bldP spid="933" grpId="0" animBg="1"/>
      <p:bldP spid="9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>
            <a:spLocks noGrp="1"/>
          </p:cNvSpPr>
          <p:nvPr>
            <p:ph type="title"/>
          </p:nvPr>
        </p:nvSpPr>
        <p:spPr>
          <a:xfrm>
            <a:off x="4841292" y="5726344"/>
            <a:ext cx="18102585" cy="1131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How to prepare for these interviews ?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1250" name="Shape 1250"/>
          <p:cNvSpPr>
            <a:spLocks noGrp="1"/>
          </p:cNvSpPr>
          <p:nvPr>
            <p:ph type="sldNum" sz="quarter" idx="2"/>
          </p:nvPr>
        </p:nvSpPr>
        <p:spPr>
          <a:xfrm>
            <a:off x="3323710" y="1344017"/>
            <a:ext cx="375101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  <p:sp>
        <p:nvSpPr>
          <p:cNvPr id="1251" name="Shape 1251"/>
          <p:cNvSpPr/>
          <p:nvPr/>
        </p:nvSpPr>
        <p:spPr>
          <a:xfrm>
            <a:off x="3698811" y="9910197"/>
            <a:ext cx="3842539" cy="201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>
              <a:defRPr sz="2500" b="1">
                <a:solidFill>
                  <a:srgbClr val="7BD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600" dirty="0">
                <a:solidFill>
                  <a:schemeClr val="accent1"/>
                </a:solidFill>
                <a:latin typeface="Lato Black"/>
                <a:ea typeface="Calibri"/>
                <a:cs typeface="Lato Black"/>
              </a:rPr>
              <a:t>Study Broad Tech Topics</a:t>
            </a:r>
            <a:endParaRPr sz="2600" dirty="0">
              <a:solidFill>
                <a:schemeClr val="accent1"/>
              </a:solidFill>
              <a:latin typeface="Lato Black"/>
              <a:ea typeface="Calibri"/>
              <a:cs typeface="Lato Black"/>
            </a:endParaRPr>
          </a:p>
          <a:p>
            <a:pPr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Study and work on broad range of topics on technology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8106899" y="9910197"/>
            <a:ext cx="3842539" cy="124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>
              <a:defRPr sz="2500" b="1">
                <a:solidFill>
                  <a:srgbClr val="0098E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600" dirty="0">
                <a:solidFill>
                  <a:schemeClr val="accent2"/>
                </a:solidFill>
                <a:latin typeface="Lato Black"/>
                <a:ea typeface="Calibri"/>
                <a:cs typeface="Lato Black"/>
              </a:rPr>
              <a:t>Practice on Whiteboard</a:t>
            </a:r>
            <a:endParaRPr sz="2600" dirty="0">
              <a:solidFill>
                <a:schemeClr val="accent2"/>
              </a:solidFill>
              <a:latin typeface="Lato Black"/>
              <a:ea typeface="Calibri"/>
              <a:cs typeface="Lato Black"/>
            </a:endParaRPr>
          </a:p>
          <a:p>
            <a:pPr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Take sample questions and practice on whiteboard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12548376" y="9910197"/>
            <a:ext cx="3842539" cy="124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>
              <a:defRPr sz="2500" b="1">
                <a:solidFill>
                  <a:srgbClr val="00C89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600" dirty="0">
                <a:solidFill>
                  <a:schemeClr val="accent3"/>
                </a:solidFill>
                <a:latin typeface="Lato Black"/>
                <a:ea typeface="Calibri"/>
                <a:cs typeface="Lato Black"/>
              </a:rPr>
              <a:t>Ask for interview</a:t>
            </a:r>
            <a:endParaRPr sz="2600" dirty="0">
              <a:solidFill>
                <a:schemeClr val="accent3"/>
              </a:solidFill>
              <a:latin typeface="Lato Black"/>
              <a:ea typeface="Calibri"/>
              <a:cs typeface="Lato Black"/>
            </a:endParaRPr>
          </a:p>
          <a:p>
            <a:pPr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Ask one of your friends to take your interview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16903747" y="9910197"/>
            <a:ext cx="3842539" cy="124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>
              <a:defRPr sz="2500" b="1">
                <a:solidFill>
                  <a:srgbClr val="4B5DD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600" dirty="0">
                <a:solidFill>
                  <a:schemeClr val="accent4"/>
                </a:solidFill>
                <a:latin typeface="Lato Black"/>
                <a:ea typeface="Calibri"/>
                <a:cs typeface="Lato Black"/>
              </a:rPr>
              <a:t>Build More Software</a:t>
            </a:r>
            <a:endParaRPr sz="2600" dirty="0">
              <a:solidFill>
                <a:schemeClr val="accent4"/>
              </a:solidFill>
              <a:latin typeface="Lato Black"/>
              <a:ea typeface="Calibri"/>
              <a:cs typeface="Lato Black"/>
            </a:endParaRPr>
          </a:p>
          <a:p>
            <a:pPr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More you code, better you become as a programmer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247" name="Shape 1247"/>
          <p:cNvSpPr/>
          <p:nvPr/>
        </p:nvSpPr>
        <p:spPr>
          <a:xfrm>
            <a:off x="18042638" y="8180267"/>
            <a:ext cx="1518920" cy="151892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245" name="Shape 1245"/>
          <p:cNvSpPr/>
          <p:nvPr/>
        </p:nvSpPr>
        <p:spPr>
          <a:xfrm>
            <a:off x="4892918" y="8180267"/>
            <a:ext cx="1518920" cy="15189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9263472" y="8180267"/>
            <a:ext cx="1518920" cy="151892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13687267" y="8180267"/>
            <a:ext cx="1518920" cy="151892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00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" grpId="0" animBg="1"/>
      <p:bldP spid="1252" grpId="0" animBg="1"/>
      <p:bldP spid="1253" grpId="0" animBg="1"/>
      <p:bldP spid="1254" grpId="0" animBg="1"/>
      <p:bldP spid="1247" grpId="0" animBg="1"/>
      <p:bldP spid="1245" grpId="0" animBg="1"/>
      <p:bldP spid="1244" grpId="0" animBg="1"/>
      <p:bldP spid="12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Shape 20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What skills are needed for these interviews ?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2006" name="Shape 2006"/>
          <p:cNvSpPr>
            <a:spLocks noGrp="1"/>
          </p:cNvSpPr>
          <p:nvPr>
            <p:ph type="sldNum" sz="quarter" idx="2"/>
          </p:nvPr>
        </p:nvSpPr>
        <p:spPr>
          <a:xfrm>
            <a:off x="3323710" y="1344017"/>
            <a:ext cx="375101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15</a:t>
            </a:r>
            <a:endParaRPr dirty="0"/>
          </a:p>
        </p:txBody>
      </p:sp>
      <p:sp>
        <p:nvSpPr>
          <p:cNvPr id="2008" name="Shape 2008"/>
          <p:cNvSpPr/>
          <p:nvPr/>
        </p:nvSpPr>
        <p:spPr>
          <a:xfrm>
            <a:off x="16072387" y="3071012"/>
            <a:ext cx="5249686" cy="61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 algn="l">
              <a:lnSpc>
                <a:spcPct val="120000"/>
              </a:lnSpc>
              <a:defRPr sz="3000" b="1">
                <a:solidFill>
                  <a:srgbClr val="4B5DD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Distributed System Concepts</a:t>
            </a:r>
            <a:endParaRPr dirty="0">
              <a:solidFill>
                <a:schemeClr val="accent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09" name="Shape 2009"/>
          <p:cNvSpPr/>
          <p:nvPr/>
        </p:nvSpPr>
        <p:spPr>
          <a:xfrm>
            <a:off x="14418417" y="3238654"/>
            <a:ext cx="1343616" cy="1343619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010" name="Shape 2010"/>
          <p:cNvSpPr/>
          <p:nvPr/>
        </p:nvSpPr>
        <p:spPr>
          <a:xfrm>
            <a:off x="16072387" y="5891212"/>
            <a:ext cx="3686877" cy="64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/>
          <a:p>
            <a:pPr algn="l">
              <a:lnSpc>
                <a:spcPct val="120000"/>
              </a:lnSpc>
              <a:defRPr sz="3000" b="1">
                <a:solidFill>
                  <a:srgbClr val="00C89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Database Design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11" name="Shape 2011"/>
          <p:cNvSpPr/>
          <p:nvPr/>
        </p:nvSpPr>
        <p:spPr>
          <a:xfrm>
            <a:off x="14418417" y="6058856"/>
            <a:ext cx="1343616" cy="134361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012" name="Shape 2012"/>
          <p:cNvSpPr/>
          <p:nvPr/>
        </p:nvSpPr>
        <p:spPr>
          <a:xfrm>
            <a:off x="16072387" y="8711415"/>
            <a:ext cx="4596543" cy="61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 algn="l">
              <a:lnSpc>
                <a:spcPct val="120000"/>
              </a:lnSpc>
              <a:defRPr sz="3000" b="1">
                <a:solidFill>
                  <a:srgbClr val="0098E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Good Communication Skills</a:t>
            </a:r>
            <a:endParaRPr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13" name="Shape 2013"/>
          <p:cNvSpPr/>
          <p:nvPr/>
        </p:nvSpPr>
        <p:spPr>
          <a:xfrm>
            <a:off x="14418417" y="8879055"/>
            <a:ext cx="1343616" cy="134361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014" name="Shape 2014"/>
          <p:cNvSpPr/>
          <p:nvPr/>
        </p:nvSpPr>
        <p:spPr>
          <a:xfrm>
            <a:off x="6769118" y="3071012"/>
            <a:ext cx="4625183" cy="61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 algn="l">
              <a:lnSpc>
                <a:spcPct val="120000"/>
              </a:lnSpc>
              <a:defRPr sz="3000" b="1">
                <a:solidFill>
                  <a:srgbClr val="7BD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Data Structures &amp; Algos  </a:t>
            </a:r>
            <a:endParaRPr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15" name="Shape 2015"/>
          <p:cNvSpPr/>
          <p:nvPr/>
        </p:nvSpPr>
        <p:spPr>
          <a:xfrm>
            <a:off x="5115150" y="3238655"/>
            <a:ext cx="1343619" cy="134361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016" name="Shape 2016"/>
          <p:cNvSpPr/>
          <p:nvPr/>
        </p:nvSpPr>
        <p:spPr>
          <a:xfrm>
            <a:off x="6769118" y="5891214"/>
            <a:ext cx="5241004" cy="61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 algn="l">
              <a:lnSpc>
                <a:spcPct val="120000"/>
              </a:lnSpc>
              <a:defRPr sz="3000" b="1">
                <a:solidFill>
                  <a:srgbClr val="0098E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Strong on at least one language</a:t>
            </a:r>
            <a:endParaRPr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17" name="Shape 2017"/>
          <p:cNvSpPr/>
          <p:nvPr/>
        </p:nvSpPr>
        <p:spPr>
          <a:xfrm>
            <a:off x="5115150" y="6058856"/>
            <a:ext cx="1343619" cy="134361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018" name="Shape 2018"/>
          <p:cNvSpPr/>
          <p:nvPr/>
        </p:nvSpPr>
        <p:spPr>
          <a:xfrm>
            <a:off x="6769118" y="8711415"/>
            <a:ext cx="3686877" cy="64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/>
          <a:p>
            <a:pPr algn="l">
              <a:lnSpc>
                <a:spcPct val="120000"/>
              </a:lnSpc>
              <a:defRPr sz="3000" b="1">
                <a:solidFill>
                  <a:srgbClr val="00C89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Whiteboard Usage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19" name="Shape 2019"/>
          <p:cNvSpPr/>
          <p:nvPr/>
        </p:nvSpPr>
        <p:spPr>
          <a:xfrm>
            <a:off x="5115150" y="8879056"/>
            <a:ext cx="1343619" cy="134361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020" name="Shape 2020"/>
          <p:cNvSpPr/>
          <p:nvPr/>
        </p:nvSpPr>
        <p:spPr>
          <a:xfrm>
            <a:off x="4680347" y="11973677"/>
            <a:ext cx="16905893" cy="841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 algn="l">
              <a:lnSpc>
                <a:spcPct val="140000"/>
              </a:lnSpc>
              <a:defRPr sz="2000"/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Note: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This is not the complete list. As you practice more of these interviews, you will realize there is much more to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           these interviews then the skills mentioned above.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2021" name="Shape 2021"/>
          <p:cNvSpPr/>
          <p:nvPr/>
        </p:nvSpPr>
        <p:spPr>
          <a:xfrm>
            <a:off x="4688017" y="11709400"/>
            <a:ext cx="16710008" cy="0"/>
          </a:xfrm>
          <a:prstGeom prst="line">
            <a:avLst/>
          </a:prstGeom>
          <a:ln w="25400">
            <a:solidFill>
              <a:srgbClr val="ACC0D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69119" y="3712211"/>
            <a:ext cx="3686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Good knowledge on data structures and algorithms.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69119" y="6594570"/>
            <a:ext cx="2875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Java, Python, C++ , Go etc.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69119" y="9437845"/>
            <a:ext cx="3419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Comfortable in writing on a whiteboard.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033396" y="3703685"/>
            <a:ext cx="4764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Good knowledge on distributed systems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060796" y="6627167"/>
            <a:ext cx="3686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Relational, NoSQL etc.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072387" y="9523077"/>
            <a:ext cx="4279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000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Calibri"/>
                <a:cs typeface="Open Sans"/>
              </a:rPr>
              <a:t>As the interview is highly interactive, good communication skills is a must.</a:t>
            </a:r>
          </a:p>
        </p:txBody>
      </p:sp>
    </p:spTree>
    <p:extLst>
      <p:ext uri="{BB962C8B-B14F-4D97-AF65-F5344CB8AC3E}">
        <p14:creationId xmlns:p14="http://schemas.microsoft.com/office/powerpoint/2010/main" val="1374523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" grpId="0" animBg="1"/>
      <p:bldP spid="2009" grpId="0" animBg="1"/>
      <p:bldP spid="2010" grpId="0" animBg="1"/>
      <p:bldP spid="2011" grpId="0" animBg="1"/>
      <p:bldP spid="2012" grpId="0" animBg="1"/>
      <p:bldP spid="2013" grpId="0" animBg="1"/>
      <p:bldP spid="2014" grpId="0" animBg="1"/>
      <p:bldP spid="2015" grpId="0" animBg="1"/>
      <p:bldP spid="2016" grpId="0" animBg="1"/>
      <p:bldP spid="2017" grpId="0" animBg="1"/>
      <p:bldP spid="2018" grpId="0" animBg="1"/>
      <p:bldP spid="2019" grpId="0" animBg="1"/>
      <p:bldP spid="2020" grpId="0" animBg="1"/>
      <p:bldP spid="2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hape 2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What this short course will cover ? 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2359" name="Shape 2359"/>
          <p:cNvSpPr>
            <a:spLocks noGrp="1"/>
          </p:cNvSpPr>
          <p:nvPr>
            <p:ph type="sldNum" sz="quarter" idx="2"/>
          </p:nvPr>
        </p:nvSpPr>
        <p:spPr>
          <a:xfrm>
            <a:off x="3391838" y="1344017"/>
            <a:ext cx="238845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2364" name="Shape 2364"/>
          <p:cNvSpPr/>
          <p:nvPr/>
        </p:nvSpPr>
        <p:spPr>
          <a:xfrm>
            <a:off x="6120187" y="7752275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DATA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5" name="Shape 2365"/>
          <p:cNvSpPr/>
          <p:nvPr/>
        </p:nvSpPr>
        <p:spPr>
          <a:xfrm>
            <a:off x="10206312" y="7752275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ML ALGORITHM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6" name="Shape 2366"/>
          <p:cNvSpPr/>
          <p:nvPr/>
        </p:nvSpPr>
        <p:spPr>
          <a:xfrm>
            <a:off x="14178139" y="7752275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TRAINED MODEL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7" name="Shape 2367"/>
          <p:cNvSpPr/>
          <p:nvPr/>
        </p:nvSpPr>
        <p:spPr>
          <a:xfrm>
            <a:off x="18149966" y="7752275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PREDICTIONS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6" name="Shape 1499">
            <a:extLst>
              <a:ext uri="{FF2B5EF4-FFF2-40B4-BE49-F238E27FC236}">
                <a16:creationId xmlns:a16="http://schemas.microsoft.com/office/drawing/2014/main" id="{52C6468C-EE31-4C7E-8B28-BC41C2B208C8}"/>
              </a:ext>
            </a:extLst>
          </p:cNvPr>
          <p:cNvSpPr/>
          <p:nvPr/>
        </p:nvSpPr>
        <p:spPr>
          <a:xfrm>
            <a:off x="6654821" y="3890407"/>
            <a:ext cx="13683075" cy="90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>
            <a:lvl1pPr algn="l">
              <a:lnSpc>
                <a:spcPct val="140000"/>
              </a:lnSpc>
              <a:defRPr sz="2000" b="1" i="1">
                <a:solidFill>
                  <a:srgbClr val="ACC0D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110000"/>
              </a:lnSpc>
            </a:pPr>
            <a:endParaRPr sz="2600" dirty="0">
              <a:solidFill>
                <a:schemeClr val="tx2"/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4" name="Shape 1163">
            <a:extLst>
              <a:ext uri="{FF2B5EF4-FFF2-40B4-BE49-F238E27FC236}">
                <a16:creationId xmlns:a16="http://schemas.microsoft.com/office/drawing/2014/main" id="{28DFAC23-2DEE-4C1A-82CA-B4CFED36E37E}"/>
              </a:ext>
            </a:extLst>
          </p:cNvPr>
          <p:cNvSpPr/>
          <p:nvPr/>
        </p:nvSpPr>
        <p:spPr>
          <a:xfrm>
            <a:off x="8990654" y="7036965"/>
            <a:ext cx="4188080" cy="418808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2. Walkthrough of a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 System Design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 interview and some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 sample questions</a:t>
            </a: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Shape 1167">
            <a:extLst>
              <a:ext uri="{FF2B5EF4-FFF2-40B4-BE49-F238E27FC236}">
                <a16:creationId xmlns:a16="http://schemas.microsoft.com/office/drawing/2014/main" id="{00C4D203-C7D8-40A6-89D6-1F4AB64FC6C8}"/>
              </a:ext>
            </a:extLst>
          </p:cNvPr>
          <p:cNvSpPr/>
          <p:nvPr/>
        </p:nvSpPr>
        <p:spPr>
          <a:xfrm>
            <a:off x="9311507" y="3398565"/>
            <a:ext cx="3769499" cy="93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 numCol="1" anchor="t">
            <a:spAutoFit/>
          </a:bodyPr>
          <a:lstStyle/>
          <a:p>
            <a:pPr algn="l"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JOHN DOE</a:t>
            </a:r>
          </a:p>
          <a:p>
            <a:pPr algn="l"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Position text goes here</a:t>
            </a:r>
          </a:p>
        </p:txBody>
      </p:sp>
      <p:sp>
        <p:nvSpPr>
          <p:cNvPr id="16" name="Shape 1168">
            <a:extLst>
              <a:ext uri="{FF2B5EF4-FFF2-40B4-BE49-F238E27FC236}">
                <a16:creationId xmlns:a16="http://schemas.microsoft.com/office/drawing/2014/main" id="{F872A596-A2B8-4D15-BF42-20C7A5E0F7BE}"/>
              </a:ext>
            </a:extLst>
          </p:cNvPr>
          <p:cNvSpPr/>
          <p:nvPr/>
        </p:nvSpPr>
        <p:spPr>
          <a:xfrm>
            <a:off x="9311508" y="4876135"/>
            <a:ext cx="3430781" cy="1579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 numCol="1" anchor="t">
            <a:spAutoFit/>
          </a:bodyPr>
          <a:lstStyle>
            <a:lvl1pPr algn="l"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Open Sans"/>
                <a:ea typeface="Calibri"/>
                <a:cs typeface="Open Sans"/>
              </a:rPr>
              <a:t>Lorem Ipsum is simply dummy text of the printing and typesetting industry. </a:t>
            </a:r>
          </a:p>
        </p:txBody>
      </p:sp>
      <p:sp>
        <p:nvSpPr>
          <p:cNvPr id="17" name="Shape 1169">
            <a:extLst>
              <a:ext uri="{FF2B5EF4-FFF2-40B4-BE49-F238E27FC236}">
                <a16:creationId xmlns:a16="http://schemas.microsoft.com/office/drawing/2014/main" id="{EB4D98C1-F3F9-427F-ABAD-11D35BDEA1EE}"/>
              </a:ext>
            </a:extLst>
          </p:cNvPr>
          <p:cNvSpPr/>
          <p:nvPr/>
        </p:nvSpPr>
        <p:spPr>
          <a:xfrm>
            <a:off x="9383749" y="4467035"/>
            <a:ext cx="1232379" cy="8338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50799" tIns="50799" rIns="50799" bIns="50799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" name="Shape 1165">
            <a:extLst>
              <a:ext uri="{FF2B5EF4-FFF2-40B4-BE49-F238E27FC236}">
                <a16:creationId xmlns:a16="http://schemas.microsoft.com/office/drawing/2014/main" id="{3C5BB7D2-529B-4635-BB9A-5101A4A58D23}"/>
              </a:ext>
            </a:extLst>
          </p:cNvPr>
          <p:cNvSpPr/>
          <p:nvPr/>
        </p:nvSpPr>
        <p:spPr>
          <a:xfrm>
            <a:off x="4817120" y="2862273"/>
            <a:ext cx="4188080" cy="418807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marL="514350" indent="-514350" algn="l">
              <a:buAutoNum type="arabicPeriod"/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What is a System 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  Design interview,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  which companies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  take these interviews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  and why you should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  prepare for them.</a:t>
            </a: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Shape 1171">
            <a:extLst>
              <a:ext uri="{FF2B5EF4-FFF2-40B4-BE49-F238E27FC236}">
                <a16:creationId xmlns:a16="http://schemas.microsoft.com/office/drawing/2014/main" id="{29436664-5FDA-472E-86EA-4A602179FB36}"/>
              </a:ext>
            </a:extLst>
          </p:cNvPr>
          <p:cNvSpPr/>
          <p:nvPr/>
        </p:nvSpPr>
        <p:spPr>
          <a:xfrm>
            <a:off x="5096003" y="7561643"/>
            <a:ext cx="3769499" cy="1210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 numCol="1" anchor="t">
            <a:spAutoFit/>
          </a:bodyPr>
          <a:lstStyle/>
          <a:p>
            <a:pPr algn="l"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1. What is a System Design interview and its Walkthrough.</a:t>
            </a:r>
            <a:endParaRPr sz="2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Shape 1172">
            <a:extLst>
              <a:ext uri="{FF2B5EF4-FFF2-40B4-BE49-F238E27FC236}">
                <a16:creationId xmlns:a16="http://schemas.microsoft.com/office/drawing/2014/main" id="{900DD453-91BB-4F03-86D6-CA863DE620C5}"/>
              </a:ext>
            </a:extLst>
          </p:cNvPr>
          <p:cNvSpPr/>
          <p:nvPr/>
        </p:nvSpPr>
        <p:spPr>
          <a:xfrm>
            <a:off x="5156420" y="9039210"/>
            <a:ext cx="3430781" cy="1579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 numCol="1" anchor="t">
            <a:spAutoFit/>
          </a:bodyPr>
          <a:lstStyle>
            <a:lvl1pPr algn="l"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Open Sans"/>
                <a:ea typeface="Calibri"/>
                <a:cs typeface="Open Sans"/>
              </a:rPr>
              <a:t>Lorem Ipsum is simply dummy text of the printing and typesetting industry. </a:t>
            </a:r>
          </a:p>
        </p:txBody>
      </p:sp>
      <p:sp>
        <p:nvSpPr>
          <p:cNvPr id="21" name="Shape 1173">
            <a:extLst>
              <a:ext uri="{FF2B5EF4-FFF2-40B4-BE49-F238E27FC236}">
                <a16:creationId xmlns:a16="http://schemas.microsoft.com/office/drawing/2014/main" id="{96DA40F5-57A5-4195-AE06-F9AAD8D20BB5}"/>
              </a:ext>
            </a:extLst>
          </p:cNvPr>
          <p:cNvSpPr/>
          <p:nvPr/>
        </p:nvSpPr>
        <p:spPr>
          <a:xfrm>
            <a:off x="5168243" y="8630112"/>
            <a:ext cx="1232379" cy="8338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50799" tIns="50799" rIns="50799" bIns="50799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Shape 1166">
            <a:extLst>
              <a:ext uri="{FF2B5EF4-FFF2-40B4-BE49-F238E27FC236}">
                <a16:creationId xmlns:a16="http://schemas.microsoft.com/office/drawing/2014/main" id="{468EC282-A7B2-476C-BD77-A4D69F4E48BD}"/>
              </a:ext>
            </a:extLst>
          </p:cNvPr>
          <p:cNvSpPr/>
          <p:nvPr/>
        </p:nvSpPr>
        <p:spPr>
          <a:xfrm>
            <a:off x="13135439" y="2862272"/>
            <a:ext cx="4188080" cy="418807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3. Nature of these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interviews, what skills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are needed and how  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to prepare for them</a:t>
            </a: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3" name="Shape 1175">
            <a:extLst>
              <a:ext uri="{FF2B5EF4-FFF2-40B4-BE49-F238E27FC236}">
                <a16:creationId xmlns:a16="http://schemas.microsoft.com/office/drawing/2014/main" id="{5D413D46-DD4C-4638-9E6C-02D6A8D446A9}"/>
              </a:ext>
            </a:extLst>
          </p:cNvPr>
          <p:cNvSpPr/>
          <p:nvPr/>
        </p:nvSpPr>
        <p:spPr>
          <a:xfrm>
            <a:off x="13497715" y="7561643"/>
            <a:ext cx="3769499" cy="93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 numCol="1" anchor="t">
            <a:spAutoFit/>
          </a:bodyPr>
          <a:lstStyle/>
          <a:p>
            <a:pPr algn="l"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JOHN DOE</a:t>
            </a:r>
          </a:p>
          <a:p>
            <a:pPr algn="l"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Position text goes here</a:t>
            </a:r>
          </a:p>
        </p:txBody>
      </p:sp>
      <p:sp>
        <p:nvSpPr>
          <p:cNvPr id="25" name="Shape 1177">
            <a:extLst>
              <a:ext uri="{FF2B5EF4-FFF2-40B4-BE49-F238E27FC236}">
                <a16:creationId xmlns:a16="http://schemas.microsoft.com/office/drawing/2014/main" id="{3396014B-5463-4852-B3B7-CE128DDC17F1}"/>
              </a:ext>
            </a:extLst>
          </p:cNvPr>
          <p:cNvSpPr/>
          <p:nvPr/>
        </p:nvSpPr>
        <p:spPr>
          <a:xfrm>
            <a:off x="13569957" y="8630112"/>
            <a:ext cx="1232379" cy="8338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50799" tIns="50799" rIns="50799" bIns="50799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" name="Shape 1164">
            <a:extLst>
              <a:ext uri="{FF2B5EF4-FFF2-40B4-BE49-F238E27FC236}">
                <a16:creationId xmlns:a16="http://schemas.microsoft.com/office/drawing/2014/main" id="{D00C1134-7308-4B40-9CCD-86498D95BFA6}"/>
              </a:ext>
            </a:extLst>
          </p:cNvPr>
          <p:cNvSpPr/>
          <p:nvPr/>
        </p:nvSpPr>
        <p:spPr>
          <a:xfrm>
            <a:off x="17295745" y="7000038"/>
            <a:ext cx="4188080" cy="418808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4. Approaching a System 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</a:rPr>
              <a:t>    Design Interview.</a:t>
            </a:r>
          </a:p>
          <a:p>
            <a:pPr algn="l"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8" name="Shape 1179">
            <a:extLst>
              <a:ext uri="{FF2B5EF4-FFF2-40B4-BE49-F238E27FC236}">
                <a16:creationId xmlns:a16="http://schemas.microsoft.com/office/drawing/2014/main" id="{93E399B9-F3F6-4722-9229-17732D08702F}"/>
              </a:ext>
            </a:extLst>
          </p:cNvPr>
          <p:cNvSpPr/>
          <p:nvPr/>
        </p:nvSpPr>
        <p:spPr>
          <a:xfrm>
            <a:off x="17642331" y="3398565"/>
            <a:ext cx="3769496" cy="93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 numCol="1" anchor="t">
            <a:spAutoFit/>
          </a:bodyPr>
          <a:lstStyle/>
          <a:p>
            <a:pPr algn="l"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JOHN DOE</a:t>
            </a:r>
          </a:p>
          <a:p>
            <a:pPr algn="l"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Position text goes here</a:t>
            </a:r>
          </a:p>
        </p:txBody>
      </p:sp>
      <p:sp>
        <p:nvSpPr>
          <p:cNvPr id="29" name="Shape 1180">
            <a:extLst>
              <a:ext uri="{FF2B5EF4-FFF2-40B4-BE49-F238E27FC236}">
                <a16:creationId xmlns:a16="http://schemas.microsoft.com/office/drawing/2014/main" id="{864932F3-7A3E-48BA-852D-54C9880C5E6B}"/>
              </a:ext>
            </a:extLst>
          </p:cNvPr>
          <p:cNvSpPr/>
          <p:nvPr/>
        </p:nvSpPr>
        <p:spPr>
          <a:xfrm>
            <a:off x="17642328" y="4876136"/>
            <a:ext cx="3430781" cy="1579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 numCol="1" anchor="t">
            <a:spAutoFit/>
          </a:bodyPr>
          <a:lstStyle>
            <a:lvl1pPr algn="l"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Open Sans"/>
                <a:ea typeface="Calibri"/>
                <a:cs typeface="Open Sans"/>
              </a:rPr>
              <a:t>Lorem Ipsum is simply dummy text of the printing and typesetting industry. </a:t>
            </a:r>
          </a:p>
        </p:txBody>
      </p:sp>
      <p:sp>
        <p:nvSpPr>
          <p:cNvPr id="30" name="Shape 1181">
            <a:extLst>
              <a:ext uri="{FF2B5EF4-FFF2-40B4-BE49-F238E27FC236}">
                <a16:creationId xmlns:a16="http://schemas.microsoft.com/office/drawing/2014/main" id="{2A820109-834C-4C5C-9545-F5ED180DCB13}"/>
              </a:ext>
            </a:extLst>
          </p:cNvPr>
          <p:cNvSpPr/>
          <p:nvPr/>
        </p:nvSpPr>
        <p:spPr>
          <a:xfrm>
            <a:off x="17714569" y="4467035"/>
            <a:ext cx="1232379" cy="8338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50799" tIns="50799" rIns="50799" bIns="50799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842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Shape 3347"/>
          <p:cNvSpPr/>
          <p:nvPr/>
        </p:nvSpPr>
        <p:spPr>
          <a:xfrm>
            <a:off x="892" y="5571"/>
            <a:ext cx="24433016" cy="13704859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80000"/>
                </a:schemeClr>
              </a:gs>
              <a:gs pos="100000">
                <a:schemeClr val="accent4">
                  <a:alpha val="80000"/>
                </a:schemeClr>
              </a:gs>
            </a:gsLst>
            <a:lin ang="2400000" scaled="0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3348" name="Shape 3348"/>
          <p:cNvSpPr/>
          <p:nvPr/>
        </p:nvSpPr>
        <p:spPr>
          <a:xfrm>
            <a:off x="11569902" y="2127585"/>
            <a:ext cx="1396600" cy="1396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3349" name="Shape 3349"/>
          <p:cNvSpPr/>
          <p:nvPr/>
        </p:nvSpPr>
        <p:spPr>
          <a:xfrm>
            <a:off x="5251248" y="3564572"/>
            <a:ext cx="13932304" cy="4163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40000"/>
              </a:lnSpc>
              <a:defRPr sz="10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Thank You</a:t>
            </a:r>
            <a:r>
              <a:rPr lang="en-US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 For Taking this course</a:t>
            </a:r>
            <a:endParaRPr dirty="0">
              <a:solidFill>
                <a:schemeClr val="bg1"/>
              </a:solidFill>
              <a:latin typeface="Lato Black"/>
              <a:ea typeface="Lato Black"/>
              <a:cs typeface="Lato Black"/>
            </a:endParaRPr>
          </a:p>
        </p:txBody>
      </p:sp>
      <p:sp>
        <p:nvSpPr>
          <p:cNvPr id="3350" name="Shape 3350"/>
          <p:cNvSpPr/>
          <p:nvPr/>
        </p:nvSpPr>
        <p:spPr>
          <a:xfrm>
            <a:off x="5225848" y="8111816"/>
            <a:ext cx="13932304" cy="712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Best of luck for your Interviews</a:t>
            </a:r>
            <a:endParaRPr sz="3200" b="1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3351" name="Shape 3351"/>
          <p:cNvSpPr/>
          <p:nvPr/>
        </p:nvSpPr>
        <p:spPr>
          <a:xfrm>
            <a:off x="11830641" y="2427429"/>
            <a:ext cx="875123" cy="796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360" extrusionOk="0">
                <a:moveTo>
                  <a:pt x="16074" y="20158"/>
                </a:moveTo>
                <a:lnTo>
                  <a:pt x="15243" y="18985"/>
                </a:lnTo>
                <a:lnTo>
                  <a:pt x="15520" y="18953"/>
                </a:lnTo>
                <a:cubicBezTo>
                  <a:pt x="15778" y="18924"/>
                  <a:pt x="16021" y="18835"/>
                  <a:pt x="16236" y="18692"/>
                </a:cubicBezTo>
                <a:cubicBezTo>
                  <a:pt x="16803" y="18479"/>
                  <a:pt x="17333" y="18169"/>
                  <a:pt x="17812" y="17767"/>
                </a:cubicBezTo>
                <a:cubicBezTo>
                  <a:pt x="18617" y="17091"/>
                  <a:pt x="19225" y="16199"/>
                  <a:pt x="19585" y="15193"/>
                </a:cubicBezTo>
                <a:lnTo>
                  <a:pt x="20481" y="16457"/>
                </a:lnTo>
                <a:cubicBezTo>
                  <a:pt x="20481" y="16457"/>
                  <a:pt x="16074" y="20158"/>
                  <a:pt x="16074" y="20158"/>
                </a:cubicBezTo>
                <a:close/>
                <a:moveTo>
                  <a:pt x="7669" y="18875"/>
                </a:moveTo>
                <a:cubicBezTo>
                  <a:pt x="7263" y="18898"/>
                  <a:pt x="6856" y="18864"/>
                  <a:pt x="6458" y="18773"/>
                </a:cubicBezTo>
                <a:cubicBezTo>
                  <a:pt x="6332" y="18744"/>
                  <a:pt x="6199" y="18778"/>
                  <a:pt x="6097" y="18866"/>
                </a:cubicBezTo>
                <a:lnTo>
                  <a:pt x="4534" y="20215"/>
                </a:lnTo>
                <a:lnTo>
                  <a:pt x="1051" y="15479"/>
                </a:lnTo>
                <a:lnTo>
                  <a:pt x="2610" y="14112"/>
                </a:lnTo>
                <a:cubicBezTo>
                  <a:pt x="2711" y="14024"/>
                  <a:pt x="2771" y="13890"/>
                  <a:pt x="2773" y="13748"/>
                </a:cubicBezTo>
                <a:cubicBezTo>
                  <a:pt x="2792" y="12372"/>
                  <a:pt x="3308" y="11093"/>
                  <a:pt x="4226" y="10148"/>
                </a:cubicBezTo>
                <a:lnTo>
                  <a:pt x="7141" y="7145"/>
                </a:lnTo>
                <a:cubicBezTo>
                  <a:pt x="7142" y="7144"/>
                  <a:pt x="7143" y="7142"/>
                  <a:pt x="7144" y="7142"/>
                </a:cubicBezTo>
                <a:lnTo>
                  <a:pt x="8456" y="5789"/>
                </a:lnTo>
                <a:cubicBezTo>
                  <a:pt x="8457" y="5789"/>
                  <a:pt x="8457" y="5788"/>
                  <a:pt x="8458" y="5787"/>
                </a:cubicBezTo>
                <a:lnTo>
                  <a:pt x="8992" y="5237"/>
                </a:lnTo>
                <a:cubicBezTo>
                  <a:pt x="8996" y="5233"/>
                  <a:pt x="8999" y="5230"/>
                  <a:pt x="9003" y="5226"/>
                </a:cubicBezTo>
                <a:lnTo>
                  <a:pt x="9629" y="4581"/>
                </a:lnTo>
                <a:cubicBezTo>
                  <a:pt x="9791" y="4414"/>
                  <a:pt x="10004" y="4327"/>
                  <a:pt x="10225" y="4333"/>
                </a:cubicBezTo>
                <a:cubicBezTo>
                  <a:pt x="10447" y="4340"/>
                  <a:pt x="10654" y="4441"/>
                  <a:pt x="10807" y="4617"/>
                </a:cubicBezTo>
                <a:cubicBezTo>
                  <a:pt x="10959" y="4793"/>
                  <a:pt x="11040" y="5023"/>
                  <a:pt x="11034" y="5265"/>
                </a:cubicBezTo>
                <a:cubicBezTo>
                  <a:pt x="11028" y="5507"/>
                  <a:pt x="10935" y="5732"/>
                  <a:pt x="10774" y="5899"/>
                </a:cubicBezTo>
                <a:lnTo>
                  <a:pt x="10774" y="5899"/>
                </a:lnTo>
                <a:lnTo>
                  <a:pt x="8003" y="8753"/>
                </a:lnTo>
                <a:cubicBezTo>
                  <a:pt x="7828" y="8934"/>
                  <a:pt x="7819" y="9236"/>
                  <a:pt x="7986" y="9427"/>
                </a:cubicBezTo>
                <a:cubicBezTo>
                  <a:pt x="8072" y="9527"/>
                  <a:pt x="8188" y="9576"/>
                  <a:pt x="8304" y="9576"/>
                </a:cubicBezTo>
                <a:cubicBezTo>
                  <a:pt x="8412" y="9576"/>
                  <a:pt x="8520" y="9533"/>
                  <a:pt x="8605" y="9447"/>
                </a:cubicBezTo>
                <a:lnTo>
                  <a:pt x="13223" y="4688"/>
                </a:lnTo>
                <a:cubicBezTo>
                  <a:pt x="13385" y="4522"/>
                  <a:pt x="13597" y="4434"/>
                  <a:pt x="13818" y="4440"/>
                </a:cubicBezTo>
                <a:cubicBezTo>
                  <a:pt x="14041" y="4447"/>
                  <a:pt x="14248" y="4548"/>
                  <a:pt x="14401" y="4724"/>
                </a:cubicBezTo>
                <a:cubicBezTo>
                  <a:pt x="14553" y="4900"/>
                  <a:pt x="14634" y="5130"/>
                  <a:pt x="14628" y="5372"/>
                </a:cubicBezTo>
                <a:cubicBezTo>
                  <a:pt x="14622" y="5615"/>
                  <a:pt x="14529" y="5840"/>
                  <a:pt x="14367" y="6006"/>
                </a:cubicBezTo>
                <a:lnTo>
                  <a:pt x="14367" y="6007"/>
                </a:lnTo>
                <a:lnTo>
                  <a:pt x="9750" y="10764"/>
                </a:lnTo>
                <a:cubicBezTo>
                  <a:pt x="9573" y="10945"/>
                  <a:pt x="9566" y="11247"/>
                  <a:pt x="9732" y="11438"/>
                </a:cubicBezTo>
                <a:cubicBezTo>
                  <a:pt x="9898" y="11629"/>
                  <a:pt x="10175" y="11638"/>
                  <a:pt x="10351" y="11457"/>
                </a:cubicBezTo>
                <a:lnTo>
                  <a:pt x="15753" y="5892"/>
                </a:lnTo>
                <a:cubicBezTo>
                  <a:pt x="16086" y="5548"/>
                  <a:pt x="16614" y="5565"/>
                  <a:pt x="16930" y="5927"/>
                </a:cubicBezTo>
                <a:cubicBezTo>
                  <a:pt x="17246" y="6291"/>
                  <a:pt x="17231" y="6866"/>
                  <a:pt x="16897" y="7210"/>
                </a:cubicBezTo>
                <a:lnTo>
                  <a:pt x="11495" y="12775"/>
                </a:lnTo>
                <a:cubicBezTo>
                  <a:pt x="11319" y="12957"/>
                  <a:pt x="11312" y="13258"/>
                  <a:pt x="11478" y="13449"/>
                </a:cubicBezTo>
                <a:cubicBezTo>
                  <a:pt x="11564" y="13549"/>
                  <a:pt x="11680" y="13599"/>
                  <a:pt x="11796" y="13599"/>
                </a:cubicBezTo>
                <a:cubicBezTo>
                  <a:pt x="11904" y="13599"/>
                  <a:pt x="12012" y="13555"/>
                  <a:pt x="12097" y="13468"/>
                </a:cubicBezTo>
                <a:lnTo>
                  <a:pt x="16715" y="8710"/>
                </a:lnTo>
                <a:cubicBezTo>
                  <a:pt x="17049" y="8366"/>
                  <a:pt x="17577" y="8383"/>
                  <a:pt x="17892" y="8746"/>
                </a:cubicBezTo>
                <a:cubicBezTo>
                  <a:pt x="18209" y="9109"/>
                  <a:pt x="18193" y="9684"/>
                  <a:pt x="17859" y="10028"/>
                </a:cubicBezTo>
                <a:lnTo>
                  <a:pt x="12390" y="15663"/>
                </a:lnTo>
                <a:cubicBezTo>
                  <a:pt x="12253" y="15804"/>
                  <a:pt x="12214" y="16023"/>
                  <a:pt x="12292" y="16209"/>
                </a:cubicBezTo>
                <a:cubicBezTo>
                  <a:pt x="12370" y="16394"/>
                  <a:pt x="12549" y="16505"/>
                  <a:pt x="12735" y="16484"/>
                </a:cubicBezTo>
                <a:lnTo>
                  <a:pt x="15263" y="16200"/>
                </a:lnTo>
                <a:cubicBezTo>
                  <a:pt x="15719" y="16149"/>
                  <a:pt x="16129" y="16513"/>
                  <a:pt x="16176" y="17010"/>
                </a:cubicBezTo>
                <a:cubicBezTo>
                  <a:pt x="16198" y="17251"/>
                  <a:pt x="16133" y="17487"/>
                  <a:pt x="15993" y="17675"/>
                </a:cubicBezTo>
                <a:cubicBezTo>
                  <a:pt x="15853" y="17863"/>
                  <a:pt x="15653" y="17980"/>
                  <a:pt x="15432" y="18005"/>
                </a:cubicBezTo>
                <a:cubicBezTo>
                  <a:pt x="15432" y="18005"/>
                  <a:pt x="7669" y="18875"/>
                  <a:pt x="7669" y="18875"/>
                </a:cubicBezTo>
                <a:close/>
                <a:moveTo>
                  <a:pt x="6683" y="5794"/>
                </a:moveTo>
                <a:cubicBezTo>
                  <a:pt x="6403" y="5397"/>
                  <a:pt x="6471" y="4827"/>
                  <a:pt x="6835" y="4522"/>
                </a:cubicBezTo>
                <a:cubicBezTo>
                  <a:pt x="7198" y="4216"/>
                  <a:pt x="7722" y="4290"/>
                  <a:pt x="8002" y="4686"/>
                </a:cubicBezTo>
                <a:lnTo>
                  <a:pt x="8108" y="4835"/>
                </a:lnTo>
                <a:lnTo>
                  <a:pt x="7806" y="5147"/>
                </a:lnTo>
                <a:cubicBezTo>
                  <a:pt x="7805" y="5147"/>
                  <a:pt x="7805" y="5148"/>
                  <a:pt x="7804" y="5149"/>
                </a:cubicBezTo>
                <a:lnTo>
                  <a:pt x="6892" y="6088"/>
                </a:lnTo>
                <a:cubicBezTo>
                  <a:pt x="6892" y="6088"/>
                  <a:pt x="6683" y="5794"/>
                  <a:pt x="6683" y="5794"/>
                </a:cubicBezTo>
                <a:close/>
                <a:moveTo>
                  <a:pt x="8188" y="1902"/>
                </a:moveTo>
                <a:cubicBezTo>
                  <a:pt x="8365" y="1753"/>
                  <a:pt x="8584" y="1689"/>
                  <a:pt x="8804" y="1720"/>
                </a:cubicBezTo>
                <a:cubicBezTo>
                  <a:pt x="9025" y="1751"/>
                  <a:pt x="9221" y="1874"/>
                  <a:pt x="9357" y="2066"/>
                </a:cubicBezTo>
                <a:lnTo>
                  <a:pt x="10288" y="3382"/>
                </a:lnTo>
                <a:cubicBezTo>
                  <a:pt x="10275" y="3381"/>
                  <a:pt x="10262" y="3380"/>
                  <a:pt x="10249" y="3380"/>
                </a:cubicBezTo>
                <a:cubicBezTo>
                  <a:pt x="9792" y="3366"/>
                  <a:pt x="9359" y="3546"/>
                  <a:pt x="9028" y="3887"/>
                </a:cubicBezTo>
                <a:lnTo>
                  <a:pt x="8747" y="4176"/>
                </a:lnTo>
                <a:lnTo>
                  <a:pt x="8696" y="4104"/>
                </a:lnTo>
                <a:cubicBezTo>
                  <a:pt x="8696" y="4104"/>
                  <a:pt x="8696" y="4104"/>
                  <a:pt x="8696" y="4104"/>
                </a:cubicBezTo>
                <a:cubicBezTo>
                  <a:pt x="8696" y="4104"/>
                  <a:pt x="8695" y="4104"/>
                  <a:pt x="8695" y="4103"/>
                </a:cubicBezTo>
                <a:lnTo>
                  <a:pt x="8038" y="3174"/>
                </a:lnTo>
                <a:cubicBezTo>
                  <a:pt x="7757" y="2777"/>
                  <a:pt x="7825" y="2207"/>
                  <a:pt x="8188" y="1902"/>
                </a:cubicBezTo>
                <a:cubicBezTo>
                  <a:pt x="8188" y="1902"/>
                  <a:pt x="8188" y="1902"/>
                  <a:pt x="8188" y="1902"/>
                </a:cubicBezTo>
                <a:close/>
                <a:moveTo>
                  <a:pt x="10542" y="1744"/>
                </a:moveTo>
                <a:cubicBezTo>
                  <a:pt x="10571" y="1504"/>
                  <a:pt x="10683" y="1290"/>
                  <a:pt x="10859" y="1142"/>
                </a:cubicBezTo>
                <a:cubicBezTo>
                  <a:pt x="11223" y="836"/>
                  <a:pt x="11747" y="910"/>
                  <a:pt x="12028" y="1306"/>
                </a:cubicBezTo>
                <a:lnTo>
                  <a:pt x="13580" y="3501"/>
                </a:lnTo>
                <a:cubicBezTo>
                  <a:pt x="13222" y="3550"/>
                  <a:pt x="12889" y="3720"/>
                  <a:pt x="12621" y="3995"/>
                </a:cubicBezTo>
                <a:lnTo>
                  <a:pt x="12163" y="4468"/>
                </a:lnTo>
                <a:lnTo>
                  <a:pt x="10709" y="2415"/>
                </a:lnTo>
                <a:cubicBezTo>
                  <a:pt x="10709" y="2414"/>
                  <a:pt x="10708" y="2414"/>
                  <a:pt x="10708" y="2414"/>
                </a:cubicBezTo>
                <a:cubicBezTo>
                  <a:pt x="10572" y="2222"/>
                  <a:pt x="10513" y="1984"/>
                  <a:pt x="10542" y="1744"/>
                </a:cubicBezTo>
                <a:cubicBezTo>
                  <a:pt x="10542" y="1744"/>
                  <a:pt x="10542" y="1744"/>
                  <a:pt x="10542" y="1744"/>
                </a:cubicBezTo>
                <a:close/>
                <a:moveTo>
                  <a:pt x="17403" y="4742"/>
                </a:moveTo>
                <a:cubicBezTo>
                  <a:pt x="17403" y="4242"/>
                  <a:pt x="17776" y="3834"/>
                  <a:pt x="18235" y="3834"/>
                </a:cubicBezTo>
                <a:lnTo>
                  <a:pt x="18236" y="3834"/>
                </a:lnTo>
                <a:cubicBezTo>
                  <a:pt x="18695" y="3834"/>
                  <a:pt x="19068" y="4240"/>
                  <a:pt x="19068" y="4741"/>
                </a:cubicBezTo>
                <a:lnTo>
                  <a:pt x="19082" y="13240"/>
                </a:lnTo>
                <a:cubicBezTo>
                  <a:pt x="19017" y="14729"/>
                  <a:pt x="18360" y="16102"/>
                  <a:pt x="17278" y="17012"/>
                </a:cubicBezTo>
                <a:cubicBezTo>
                  <a:pt x="17205" y="17073"/>
                  <a:pt x="17130" y="17131"/>
                  <a:pt x="17054" y="17188"/>
                </a:cubicBezTo>
                <a:cubicBezTo>
                  <a:pt x="17057" y="17097"/>
                  <a:pt x="17055" y="17006"/>
                  <a:pt x="17046" y="16913"/>
                </a:cubicBezTo>
                <a:cubicBezTo>
                  <a:pt x="16951" y="15893"/>
                  <a:pt x="16111" y="15147"/>
                  <a:pt x="15173" y="15251"/>
                </a:cubicBezTo>
                <a:lnTo>
                  <a:pt x="13927" y="15391"/>
                </a:lnTo>
                <a:lnTo>
                  <a:pt x="18461" y="10721"/>
                </a:lnTo>
                <a:cubicBezTo>
                  <a:pt x="19145" y="10016"/>
                  <a:pt x="19176" y="8836"/>
                  <a:pt x="18528" y="8090"/>
                </a:cubicBezTo>
                <a:cubicBezTo>
                  <a:pt x="18308" y="7837"/>
                  <a:pt x="18037" y="7666"/>
                  <a:pt x="17749" y="7578"/>
                </a:cubicBezTo>
                <a:cubicBezTo>
                  <a:pt x="18177" y="6873"/>
                  <a:pt x="18122" y="5913"/>
                  <a:pt x="17565" y="5272"/>
                </a:cubicBezTo>
                <a:cubicBezTo>
                  <a:pt x="17514" y="5214"/>
                  <a:pt x="17459" y="5160"/>
                  <a:pt x="17404" y="5110"/>
                </a:cubicBezTo>
                <a:cubicBezTo>
                  <a:pt x="17404" y="5110"/>
                  <a:pt x="17403" y="4742"/>
                  <a:pt x="17403" y="4742"/>
                </a:cubicBezTo>
                <a:close/>
                <a:moveTo>
                  <a:pt x="21442" y="16251"/>
                </a:moveTo>
                <a:lnTo>
                  <a:pt x="19878" y="14048"/>
                </a:lnTo>
                <a:cubicBezTo>
                  <a:pt x="19919" y="13793"/>
                  <a:pt x="19946" y="13534"/>
                  <a:pt x="19957" y="13272"/>
                </a:cubicBezTo>
                <a:cubicBezTo>
                  <a:pt x="19958" y="13265"/>
                  <a:pt x="19958" y="13257"/>
                  <a:pt x="19958" y="13250"/>
                </a:cubicBezTo>
                <a:lnTo>
                  <a:pt x="19944" y="4739"/>
                </a:lnTo>
                <a:cubicBezTo>
                  <a:pt x="19944" y="3714"/>
                  <a:pt x="19177" y="2880"/>
                  <a:pt x="18236" y="2880"/>
                </a:cubicBezTo>
                <a:lnTo>
                  <a:pt x="18235" y="2880"/>
                </a:lnTo>
                <a:cubicBezTo>
                  <a:pt x="17304" y="2881"/>
                  <a:pt x="16547" y="3696"/>
                  <a:pt x="16529" y="4705"/>
                </a:cubicBezTo>
                <a:cubicBezTo>
                  <a:pt x="16228" y="4666"/>
                  <a:pt x="15920" y="4712"/>
                  <a:pt x="15639" y="4847"/>
                </a:cubicBezTo>
                <a:lnTo>
                  <a:pt x="12721" y="724"/>
                </a:lnTo>
                <a:cubicBezTo>
                  <a:pt x="12146" y="-89"/>
                  <a:pt x="11071" y="-240"/>
                  <a:pt x="10325" y="386"/>
                </a:cubicBezTo>
                <a:cubicBezTo>
                  <a:pt x="10076" y="595"/>
                  <a:pt x="9889" y="868"/>
                  <a:pt x="9777" y="1178"/>
                </a:cubicBezTo>
                <a:cubicBezTo>
                  <a:pt x="9533" y="960"/>
                  <a:pt x="9237" y="819"/>
                  <a:pt x="8916" y="775"/>
                </a:cubicBezTo>
                <a:cubicBezTo>
                  <a:pt x="8464" y="711"/>
                  <a:pt x="8016" y="842"/>
                  <a:pt x="7654" y="1146"/>
                </a:cubicBezTo>
                <a:cubicBezTo>
                  <a:pt x="7014" y="1684"/>
                  <a:pt x="6821" y="2623"/>
                  <a:pt x="7144" y="3393"/>
                </a:cubicBezTo>
                <a:cubicBezTo>
                  <a:pt x="6846" y="3430"/>
                  <a:pt x="6554" y="3553"/>
                  <a:pt x="6301" y="3766"/>
                </a:cubicBezTo>
                <a:cubicBezTo>
                  <a:pt x="5554" y="4393"/>
                  <a:pt x="5415" y="5563"/>
                  <a:pt x="5991" y="6376"/>
                </a:cubicBezTo>
                <a:lnTo>
                  <a:pt x="6252" y="6747"/>
                </a:lnTo>
                <a:lnTo>
                  <a:pt x="3624" y="9454"/>
                </a:lnTo>
                <a:cubicBezTo>
                  <a:pt x="2584" y="10526"/>
                  <a:pt x="1978" y="11958"/>
                  <a:pt x="1905" y="13506"/>
                </a:cubicBezTo>
                <a:lnTo>
                  <a:pt x="162" y="15035"/>
                </a:lnTo>
                <a:cubicBezTo>
                  <a:pt x="-25" y="15200"/>
                  <a:pt x="-55" y="15499"/>
                  <a:pt x="96" y="15704"/>
                </a:cubicBezTo>
                <a:lnTo>
                  <a:pt x="4122" y="21181"/>
                </a:lnTo>
                <a:cubicBezTo>
                  <a:pt x="4209" y="21298"/>
                  <a:pt x="4336" y="21360"/>
                  <a:pt x="4464" y="21360"/>
                </a:cubicBezTo>
                <a:cubicBezTo>
                  <a:pt x="4559" y="21360"/>
                  <a:pt x="4656" y="21326"/>
                  <a:pt x="4736" y="21257"/>
                </a:cubicBezTo>
                <a:lnTo>
                  <a:pt x="6484" y="19749"/>
                </a:lnTo>
                <a:cubicBezTo>
                  <a:pt x="6894" y="19825"/>
                  <a:pt x="7311" y="19851"/>
                  <a:pt x="7728" y="19826"/>
                </a:cubicBezTo>
                <a:cubicBezTo>
                  <a:pt x="7735" y="19825"/>
                  <a:pt x="7742" y="19825"/>
                  <a:pt x="7748" y="19824"/>
                </a:cubicBezTo>
                <a:lnTo>
                  <a:pt x="14219" y="19099"/>
                </a:lnTo>
                <a:lnTo>
                  <a:pt x="15648" y="21119"/>
                </a:lnTo>
                <a:cubicBezTo>
                  <a:pt x="15719" y="21218"/>
                  <a:pt x="15823" y="21283"/>
                  <a:pt x="15938" y="21300"/>
                </a:cubicBezTo>
                <a:cubicBezTo>
                  <a:pt x="15957" y="21303"/>
                  <a:pt x="15976" y="21304"/>
                  <a:pt x="15995" y="21304"/>
                </a:cubicBezTo>
                <a:cubicBezTo>
                  <a:pt x="16091" y="21304"/>
                  <a:pt x="16185" y="21270"/>
                  <a:pt x="16262" y="21205"/>
                </a:cubicBezTo>
                <a:lnTo>
                  <a:pt x="21363" y="16921"/>
                </a:lnTo>
                <a:cubicBezTo>
                  <a:pt x="21455" y="16844"/>
                  <a:pt x="21515" y="16730"/>
                  <a:pt x="21530" y="16604"/>
                </a:cubicBezTo>
                <a:cubicBezTo>
                  <a:pt x="21545" y="16479"/>
                  <a:pt x="21513" y="16351"/>
                  <a:pt x="21442" y="16251"/>
                </a:cubicBezTo>
                <a:cubicBezTo>
                  <a:pt x="21442" y="16251"/>
                  <a:pt x="21442" y="16251"/>
                  <a:pt x="21442" y="1625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/>
        </p:nvSpPr>
        <p:spPr>
          <a:xfrm>
            <a:off x="0" y="3742710"/>
            <a:ext cx="24384000" cy="623058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3">
                  <a:alpha val="85000"/>
                </a:schemeClr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907" name="Shape 907"/>
          <p:cNvSpPr>
            <a:spLocks noGrp="1"/>
          </p:cNvSpPr>
          <p:nvPr>
            <p:ph type="ctrTitle" idx="4294967295"/>
          </p:nvPr>
        </p:nvSpPr>
        <p:spPr>
          <a:xfrm>
            <a:off x="635000" y="5335330"/>
            <a:ext cx="23114000" cy="29875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0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lang="en-US" sz="8000" spc="-150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So, where do you go from here ?</a:t>
            </a:r>
            <a:endParaRPr sz="8000" spc="-150" dirty="0">
              <a:solidFill>
                <a:schemeClr val="bg1"/>
              </a:solidFill>
              <a:latin typeface="Lato Black"/>
              <a:ea typeface="Lato Black"/>
              <a:cs typeface="Lato Black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3175000" y="6889609"/>
            <a:ext cx="18034000" cy="52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10000"/>
              </a:lnSpc>
            </a:pPr>
            <a:endParaRPr sz="2700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3152316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/>
          <p:nvPr/>
        </p:nvSpPr>
        <p:spPr>
          <a:xfrm>
            <a:off x="19426374" y="2928033"/>
            <a:ext cx="1976933" cy="59756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303" name="Shape 1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Course on UDEMY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4712548" y="3611066"/>
            <a:ext cx="16690760" cy="34742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>
                  <a:alpha val="85000"/>
                </a:schemeClr>
              </a:gs>
            </a:gsLst>
            <a:lin ang="2400000" scaled="0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306" name="Shape 1306"/>
          <p:cNvSpPr/>
          <p:nvPr/>
        </p:nvSpPr>
        <p:spPr>
          <a:xfrm>
            <a:off x="5743515" y="4924780"/>
            <a:ext cx="14852255" cy="839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/>
          <a:p>
            <a:pPr algn="l">
              <a:lnSpc>
                <a:spcPct val="120000"/>
              </a:lnSpc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 ‘Preparing for System Design Interviews’ on UDEMY</a:t>
            </a:r>
            <a:endParaRPr sz="44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40801352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Also please checkout the book :</a:t>
            </a:r>
            <a:endParaRPr sz="6600" spc="-15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FEA2D4-BD19-489E-BE80-CD1C0FBE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92" y="3595222"/>
            <a:ext cx="5298751" cy="652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hape 1904">
            <a:extLst>
              <a:ext uri="{FF2B5EF4-FFF2-40B4-BE49-F238E27FC236}">
                <a16:creationId xmlns:a16="http://schemas.microsoft.com/office/drawing/2014/main" id="{35B65F2E-8A3B-4886-BEA8-1A82F5E338B4}"/>
              </a:ext>
            </a:extLst>
          </p:cNvPr>
          <p:cNvSpPr/>
          <p:nvPr/>
        </p:nvSpPr>
        <p:spPr>
          <a:xfrm>
            <a:off x="10766480" y="8749176"/>
            <a:ext cx="5605633" cy="1371601"/>
          </a:xfrm>
          <a:prstGeom prst="roundRect">
            <a:avLst>
              <a:gd name="adj" fmla="val 4599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lang="en-US" sz="3600" b="1" dirty="0">
                <a:latin typeface="Calibri"/>
                <a:ea typeface="Calibri"/>
                <a:cs typeface="Calibri"/>
              </a:rPr>
              <a:t>On Amazon </a:t>
            </a:r>
            <a:r>
              <a:rPr lang="en-US" sz="3600" b="1" dirty="0">
                <a:latin typeface="Calibri"/>
                <a:ea typeface="Calibri"/>
                <a:cs typeface="Calibri"/>
                <a:hlinkClick r:id="rId3"/>
              </a:rPr>
              <a:t>here</a:t>
            </a:r>
            <a:endParaRPr sz="3600" b="1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hape 2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What is a System Design Interview ?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2359" name="Shape 2359"/>
          <p:cNvSpPr>
            <a:spLocks noGrp="1"/>
          </p:cNvSpPr>
          <p:nvPr>
            <p:ph type="sldNum" sz="quarter" idx="2"/>
          </p:nvPr>
        </p:nvSpPr>
        <p:spPr>
          <a:xfrm>
            <a:off x="3391838" y="1344017"/>
            <a:ext cx="238845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2364" name="Shape 2364"/>
          <p:cNvSpPr/>
          <p:nvPr/>
        </p:nvSpPr>
        <p:spPr>
          <a:xfrm>
            <a:off x="6120187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DATA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5" name="Shape 2365"/>
          <p:cNvSpPr/>
          <p:nvPr/>
        </p:nvSpPr>
        <p:spPr>
          <a:xfrm>
            <a:off x="10206312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ML ALGORITHM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6" name="Shape 2366"/>
          <p:cNvSpPr/>
          <p:nvPr/>
        </p:nvSpPr>
        <p:spPr>
          <a:xfrm>
            <a:off x="14178139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TRAINED MODEL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7" name="Shape 2367"/>
          <p:cNvSpPr/>
          <p:nvPr/>
        </p:nvSpPr>
        <p:spPr>
          <a:xfrm>
            <a:off x="18149966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PREDICTIONS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77" name="Shape 2377"/>
          <p:cNvSpPr/>
          <p:nvPr/>
        </p:nvSpPr>
        <p:spPr>
          <a:xfrm>
            <a:off x="4688017" y="11023600"/>
            <a:ext cx="16710008" cy="0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378" name="Shape 2378"/>
          <p:cNvSpPr/>
          <p:nvPr/>
        </p:nvSpPr>
        <p:spPr>
          <a:xfrm>
            <a:off x="6186041" y="11552503"/>
            <a:ext cx="15400200" cy="130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 algn="l">
              <a:lnSpc>
                <a:spcPct val="140000"/>
              </a:lnSpc>
              <a:defRPr sz="2000" b="1">
                <a:solidFill>
                  <a:srgbClr val="ACC0D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This interview is very different from a typical data structure or algorithm interview where you are given a problem and asked to write a program for it.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2379" name="Shape 2379"/>
          <p:cNvSpPr/>
          <p:nvPr/>
        </p:nvSpPr>
        <p:spPr>
          <a:xfrm>
            <a:off x="4808324" y="11448476"/>
            <a:ext cx="1017357" cy="1017357"/>
          </a:xfrm>
          <a:prstGeom prst="rect">
            <a:avLst/>
          </a:prstGeom>
          <a:ln w="88900">
            <a:solidFill>
              <a:schemeClr val="accent6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380" name="Shape 2380"/>
          <p:cNvSpPr/>
          <p:nvPr/>
        </p:nvSpPr>
        <p:spPr>
          <a:xfrm>
            <a:off x="5026644" y="11666673"/>
            <a:ext cx="580717" cy="5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29" y="0"/>
                </a:moveTo>
                <a:cubicBezTo>
                  <a:pt x="6088" y="0"/>
                  <a:pt x="5646" y="442"/>
                  <a:pt x="5646" y="983"/>
                </a:cubicBezTo>
                <a:lnTo>
                  <a:pt x="5646" y="9812"/>
                </a:lnTo>
                <a:lnTo>
                  <a:pt x="983" y="9812"/>
                </a:lnTo>
                <a:cubicBezTo>
                  <a:pt x="440" y="9812"/>
                  <a:pt x="0" y="10253"/>
                  <a:pt x="0" y="10795"/>
                </a:cubicBezTo>
                <a:lnTo>
                  <a:pt x="0" y="20617"/>
                </a:lnTo>
                <a:cubicBezTo>
                  <a:pt x="0" y="21160"/>
                  <a:pt x="440" y="21600"/>
                  <a:pt x="983" y="21600"/>
                </a:cubicBezTo>
                <a:lnTo>
                  <a:pt x="20626" y="21600"/>
                </a:lnTo>
                <a:cubicBezTo>
                  <a:pt x="21168" y="21600"/>
                  <a:pt x="21600" y="21160"/>
                  <a:pt x="21600" y="20617"/>
                </a:cubicBezTo>
                <a:lnTo>
                  <a:pt x="21600" y="983"/>
                </a:lnTo>
                <a:cubicBezTo>
                  <a:pt x="21600" y="442"/>
                  <a:pt x="21168" y="0"/>
                  <a:pt x="20626" y="0"/>
                </a:cubicBezTo>
                <a:lnTo>
                  <a:pt x="6629" y="0"/>
                </a:lnTo>
                <a:close/>
                <a:moveTo>
                  <a:pt x="7604" y="1966"/>
                </a:moveTo>
                <a:lnTo>
                  <a:pt x="19642" y="1966"/>
                </a:lnTo>
                <a:lnTo>
                  <a:pt x="19642" y="9130"/>
                </a:lnTo>
                <a:lnTo>
                  <a:pt x="15945" y="7082"/>
                </a:lnTo>
                <a:cubicBezTo>
                  <a:pt x="15648" y="6920"/>
                  <a:pt x="15285" y="6920"/>
                  <a:pt x="14989" y="7082"/>
                </a:cubicBezTo>
                <a:lnTo>
                  <a:pt x="10053" y="9812"/>
                </a:lnTo>
                <a:lnTo>
                  <a:pt x="7604" y="9812"/>
                </a:lnTo>
                <a:cubicBezTo>
                  <a:pt x="7604" y="9812"/>
                  <a:pt x="7604" y="1966"/>
                  <a:pt x="7604" y="1966"/>
                </a:cubicBezTo>
                <a:close/>
                <a:moveTo>
                  <a:pt x="9562" y="3495"/>
                </a:moveTo>
                <a:cubicBezTo>
                  <a:pt x="9425" y="3495"/>
                  <a:pt x="9325" y="3604"/>
                  <a:pt x="9325" y="3741"/>
                </a:cubicBezTo>
                <a:lnTo>
                  <a:pt x="9325" y="5216"/>
                </a:lnTo>
                <a:cubicBezTo>
                  <a:pt x="9325" y="5351"/>
                  <a:pt x="9425" y="5461"/>
                  <a:pt x="9562" y="5461"/>
                </a:cubicBezTo>
                <a:lnTo>
                  <a:pt x="11037" y="5461"/>
                </a:lnTo>
                <a:cubicBezTo>
                  <a:pt x="11173" y="5461"/>
                  <a:pt x="11283" y="5351"/>
                  <a:pt x="11283" y="5216"/>
                </a:cubicBezTo>
                <a:lnTo>
                  <a:pt x="11283" y="3741"/>
                </a:lnTo>
                <a:cubicBezTo>
                  <a:pt x="11283" y="3604"/>
                  <a:pt x="11173" y="3495"/>
                  <a:pt x="11037" y="3495"/>
                </a:cubicBezTo>
                <a:lnTo>
                  <a:pt x="9562" y="3495"/>
                </a:lnTo>
                <a:close/>
                <a:moveTo>
                  <a:pt x="12767" y="3495"/>
                </a:moveTo>
                <a:cubicBezTo>
                  <a:pt x="12633" y="3495"/>
                  <a:pt x="12530" y="3604"/>
                  <a:pt x="12530" y="3741"/>
                </a:cubicBezTo>
                <a:lnTo>
                  <a:pt x="12530" y="5216"/>
                </a:lnTo>
                <a:cubicBezTo>
                  <a:pt x="12530" y="5351"/>
                  <a:pt x="12633" y="5461"/>
                  <a:pt x="12767" y="5461"/>
                </a:cubicBezTo>
                <a:lnTo>
                  <a:pt x="14242" y="5461"/>
                </a:lnTo>
                <a:cubicBezTo>
                  <a:pt x="14377" y="5461"/>
                  <a:pt x="14488" y="5351"/>
                  <a:pt x="14488" y="5216"/>
                </a:cubicBezTo>
                <a:lnTo>
                  <a:pt x="14488" y="3741"/>
                </a:lnTo>
                <a:cubicBezTo>
                  <a:pt x="14488" y="3604"/>
                  <a:pt x="14377" y="3495"/>
                  <a:pt x="14242" y="3495"/>
                </a:cubicBezTo>
                <a:lnTo>
                  <a:pt x="12767" y="3495"/>
                </a:lnTo>
                <a:close/>
                <a:moveTo>
                  <a:pt x="16273" y="3495"/>
                </a:moveTo>
                <a:cubicBezTo>
                  <a:pt x="16136" y="3495"/>
                  <a:pt x="16027" y="3604"/>
                  <a:pt x="16027" y="3741"/>
                </a:cubicBezTo>
                <a:lnTo>
                  <a:pt x="16027" y="5216"/>
                </a:lnTo>
                <a:cubicBezTo>
                  <a:pt x="16027" y="5351"/>
                  <a:pt x="16136" y="5461"/>
                  <a:pt x="16273" y="5461"/>
                </a:cubicBezTo>
                <a:lnTo>
                  <a:pt x="17739" y="5461"/>
                </a:lnTo>
                <a:cubicBezTo>
                  <a:pt x="17873" y="5461"/>
                  <a:pt x="17985" y="5351"/>
                  <a:pt x="17985" y="5216"/>
                </a:cubicBezTo>
                <a:lnTo>
                  <a:pt x="17985" y="3741"/>
                </a:lnTo>
                <a:cubicBezTo>
                  <a:pt x="17985" y="3604"/>
                  <a:pt x="17873" y="3495"/>
                  <a:pt x="17739" y="3495"/>
                </a:cubicBezTo>
                <a:lnTo>
                  <a:pt x="16273" y="3495"/>
                </a:lnTo>
                <a:close/>
                <a:moveTo>
                  <a:pt x="9562" y="6991"/>
                </a:moveTo>
                <a:cubicBezTo>
                  <a:pt x="9425" y="6991"/>
                  <a:pt x="9325" y="7102"/>
                  <a:pt x="9325" y="7236"/>
                </a:cubicBezTo>
                <a:lnTo>
                  <a:pt x="9325" y="8702"/>
                </a:lnTo>
                <a:cubicBezTo>
                  <a:pt x="9325" y="8839"/>
                  <a:pt x="9425" y="8957"/>
                  <a:pt x="9562" y="8957"/>
                </a:cubicBezTo>
                <a:cubicBezTo>
                  <a:pt x="9562" y="8957"/>
                  <a:pt x="11037" y="8957"/>
                  <a:pt x="11037" y="8957"/>
                </a:cubicBezTo>
                <a:cubicBezTo>
                  <a:pt x="11173" y="8957"/>
                  <a:pt x="11283" y="8839"/>
                  <a:pt x="11283" y="8702"/>
                </a:cubicBezTo>
                <a:lnTo>
                  <a:pt x="11283" y="7236"/>
                </a:lnTo>
                <a:cubicBezTo>
                  <a:pt x="11283" y="7102"/>
                  <a:pt x="11173" y="6991"/>
                  <a:pt x="11037" y="6991"/>
                </a:cubicBezTo>
                <a:lnTo>
                  <a:pt x="9562" y="6991"/>
                </a:lnTo>
                <a:close/>
                <a:moveTo>
                  <a:pt x="15462" y="9066"/>
                </a:moveTo>
                <a:lnTo>
                  <a:pt x="19633" y="11378"/>
                </a:lnTo>
                <a:lnTo>
                  <a:pt x="19633" y="19634"/>
                </a:lnTo>
                <a:lnTo>
                  <a:pt x="11292" y="19634"/>
                </a:lnTo>
                <a:lnTo>
                  <a:pt x="11292" y="11378"/>
                </a:lnTo>
                <a:lnTo>
                  <a:pt x="15462" y="9066"/>
                </a:lnTo>
                <a:close/>
                <a:moveTo>
                  <a:pt x="1958" y="11779"/>
                </a:moveTo>
                <a:lnTo>
                  <a:pt x="9325" y="11779"/>
                </a:lnTo>
                <a:lnTo>
                  <a:pt x="9325" y="19634"/>
                </a:lnTo>
                <a:lnTo>
                  <a:pt x="1958" y="19634"/>
                </a:lnTo>
                <a:cubicBezTo>
                  <a:pt x="1958" y="19634"/>
                  <a:pt x="1958" y="11779"/>
                  <a:pt x="1958" y="11779"/>
                </a:cubicBezTo>
                <a:close/>
                <a:moveTo>
                  <a:pt x="3151" y="13107"/>
                </a:moveTo>
                <a:cubicBezTo>
                  <a:pt x="3017" y="13107"/>
                  <a:pt x="2914" y="13217"/>
                  <a:pt x="2914" y="13353"/>
                </a:cubicBezTo>
                <a:lnTo>
                  <a:pt x="2914" y="14828"/>
                </a:lnTo>
                <a:cubicBezTo>
                  <a:pt x="2914" y="14963"/>
                  <a:pt x="3017" y="15074"/>
                  <a:pt x="3151" y="15074"/>
                </a:cubicBezTo>
                <a:lnTo>
                  <a:pt x="4626" y="15074"/>
                </a:lnTo>
                <a:cubicBezTo>
                  <a:pt x="4762" y="15074"/>
                  <a:pt x="4872" y="14963"/>
                  <a:pt x="4872" y="14828"/>
                </a:cubicBezTo>
                <a:lnTo>
                  <a:pt x="4872" y="13353"/>
                </a:lnTo>
                <a:cubicBezTo>
                  <a:pt x="4874" y="13217"/>
                  <a:pt x="4762" y="13107"/>
                  <a:pt x="4626" y="13107"/>
                </a:cubicBezTo>
                <a:lnTo>
                  <a:pt x="3151" y="13107"/>
                </a:lnTo>
                <a:close/>
                <a:moveTo>
                  <a:pt x="6648" y="13107"/>
                </a:moveTo>
                <a:cubicBezTo>
                  <a:pt x="6513" y="13107"/>
                  <a:pt x="6411" y="13217"/>
                  <a:pt x="6411" y="13353"/>
                </a:cubicBezTo>
                <a:lnTo>
                  <a:pt x="6411" y="14828"/>
                </a:lnTo>
                <a:cubicBezTo>
                  <a:pt x="6411" y="14963"/>
                  <a:pt x="6513" y="15074"/>
                  <a:pt x="6648" y="15074"/>
                </a:cubicBezTo>
                <a:lnTo>
                  <a:pt x="8123" y="15074"/>
                </a:lnTo>
                <a:cubicBezTo>
                  <a:pt x="8258" y="15074"/>
                  <a:pt x="8369" y="14963"/>
                  <a:pt x="8369" y="14828"/>
                </a:cubicBezTo>
                <a:lnTo>
                  <a:pt x="8369" y="13353"/>
                </a:lnTo>
                <a:cubicBezTo>
                  <a:pt x="8369" y="13217"/>
                  <a:pt x="8258" y="13107"/>
                  <a:pt x="8123" y="13107"/>
                </a:cubicBezTo>
                <a:lnTo>
                  <a:pt x="6648" y="13107"/>
                </a:lnTo>
                <a:close/>
                <a:moveTo>
                  <a:pt x="12767" y="13107"/>
                </a:moveTo>
                <a:cubicBezTo>
                  <a:pt x="12633" y="13107"/>
                  <a:pt x="12530" y="13217"/>
                  <a:pt x="12530" y="13353"/>
                </a:cubicBezTo>
                <a:lnTo>
                  <a:pt x="12530" y="14828"/>
                </a:lnTo>
                <a:cubicBezTo>
                  <a:pt x="12530" y="14963"/>
                  <a:pt x="12633" y="15074"/>
                  <a:pt x="12767" y="15074"/>
                </a:cubicBezTo>
                <a:lnTo>
                  <a:pt x="14242" y="15074"/>
                </a:lnTo>
                <a:cubicBezTo>
                  <a:pt x="14377" y="15074"/>
                  <a:pt x="14488" y="14963"/>
                  <a:pt x="14488" y="14828"/>
                </a:cubicBezTo>
                <a:lnTo>
                  <a:pt x="14488" y="13353"/>
                </a:lnTo>
                <a:cubicBezTo>
                  <a:pt x="14488" y="13217"/>
                  <a:pt x="14377" y="13107"/>
                  <a:pt x="14242" y="13107"/>
                </a:cubicBezTo>
                <a:lnTo>
                  <a:pt x="12767" y="13107"/>
                </a:lnTo>
                <a:close/>
                <a:moveTo>
                  <a:pt x="16273" y="13107"/>
                </a:moveTo>
                <a:cubicBezTo>
                  <a:pt x="16136" y="13107"/>
                  <a:pt x="16027" y="13217"/>
                  <a:pt x="16027" y="13353"/>
                </a:cubicBezTo>
                <a:lnTo>
                  <a:pt x="16027" y="14828"/>
                </a:lnTo>
                <a:cubicBezTo>
                  <a:pt x="16027" y="14963"/>
                  <a:pt x="16136" y="15074"/>
                  <a:pt x="16273" y="15074"/>
                </a:cubicBezTo>
                <a:lnTo>
                  <a:pt x="17739" y="15074"/>
                </a:lnTo>
                <a:cubicBezTo>
                  <a:pt x="17873" y="15074"/>
                  <a:pt x="17985" y="14963"/>
                  <a:pt x="17985" y="14828"/>
                </a:cubicBezTo>
                <a:lnTo>
                  <a:pt x="17985" y="13353"/>
                </a:lnTo>
                <a:cubicBezTo>
                  <a:pt x="17985" y="13217"/>
                  <a:pt x="17873" y="13107"/>
                  <a:pt x="17739" y="13107"/>
                </a:cubicBezTo>
                <a:lnTo>
                  <a:pt x="16273" y="13107"/>
                </a:lnTo>
                <a:close/>
                <a:moveTo>
                  <a:pt x="3151" y="16312"/>
                </a:moveTo>
                <a:cubicBezTo>
                  <a:pt x="3017" y="16312"/>
                  <a:pt x="2914" y="16423"/>
                  <a:pt x="2914" y="16557"/>
                </a:cubicBezTo>
                <a:lnTo>
                  <a:pt x="2914" y="18023"/>
                </a:lnTo>
                <a:cubicBezTo>
                  <a:pt x="2914" y="18160"/>
                  <a:pt x="3017" y="18278"/>
                  <a:pt x="3151" y="18278"/>
                </a:cubicBezTo>
                <a:lnTo>
                  <a:pt x="4626" y="18278"/>
                </a:lnTo>
                <a:cubicBezTo>
                  <a:pt x="4762" y="18278"/>
                  <a:pt x="4872" y="18160"/>
                  <a:pt x="4872" y="18023"/>
                </a:cubicBezTo>
                <a:lnTo>
                  <a:pt x="4872" y="16557"/>
                </a:lnTo>
                <a:cubicBezTo>
                  <a:pt x="4874" y="16423"/>
                  <a:pt x="4762" y="16312"/>
                  <a:pt x="4626" y="16312"/>
                </a:cubicBezTo>
                <a:lnTo>
                  <a:pt x="3151" y="16312"/>
                </a:lnTo>
                <a:close/>
                <a:moveTo>
                  <a:pt x="6648" y="16312"/>
                </a:moveTo>
                <a:cubicBezTo>
                  <a:pt x="6513" y="16312"/>
                  <a:pt x="6411" y="16423"/>
                  <a:pt x="6411" y="16557"/>
                </a:cubicBezTo>
                <a:lnTo>
                  <a:pt x="6411" y="18023"/>
                </a:lnTo>
                <a:cubicBezTo>
                  <a:pt x="6411" y="18160"/>
                  <a:pt x="6513" y="18278"/>
                  <a:pt x="6648" y="18278"/>
                </a:cubicBezTo>
                <a:lnTo>
                  <a:pt x="8123" y="18278"/>
                </a:lnTo>
                <a:cubicBezTo>
                  <a:pt x="8258" y="18278"/>
                  <a:pt x="8369" y="18160"/>
                  <a:pt x="8369" y="18023"/>
                </a:cubicBezTo>
                <a:lnTo>
                  <a:pt x="8369" y="16557"/>
                </a:lnTo>
                <a:cubicBezTo>
                  <a:pt x="8369" y="16423"/>
                  <a:pt x="8258" y="16312"/>
                  <a:pt x="8123" y="16312"/>
                </a:cubicBezTo>
                <a:lnTo>
                  <a:pt x="6648" y="16312"/>
                </a:lnTo>
                <a:close/>
                <a:moveTo>
                  <a:pt x="12767" y="16312"/>
                </a:moveTo>
                <a:cubicBezTo>
                  <a:pt x="12633" y="16312"/>
                  <a:pt x="12530" y="16423"/>
                  <a:pt x="12530" y="16557"/>
                </a:cubicBezTo>
                <a:lnTo>
                  <a:pt x="12530" y="18023"/>
                </a:lnTo>
                <a:cubicBezTo>
                  <a:pt x="12530" y="18160"/>
                  <a:pt x="12633" y="18278"/>
                  <a:pt x="12767" y="18278"/>
                </a:cubicBezTo>
                <a:lnTo>
                  <a:pt x="14242" y="18278"/>
                </a:lnTo>
                <a:cubicBezTo>
                  <a:pt x="14377" y="18278"/>
                  <a:pt x="14488" y="18160"/>
                  <a:pt x="14488" y="18023"/>
                </a:cubicBezTo>
                <a:lnTo>
                  <a:pt x="14488" y="16557"/>
                </a:lnTo>
                <a:cubicBezTo>
                  <a:pt x="14488" y="16423"/>
                  <a:pt x="14377" y="16312"/>
                  <a:pt x="14242" y="16312"/>
                </a:cubicBezTo>
                <a:lnTo>
                  <a:pt x="12767" y="16312"/>
                </a:lnTo>
                <a:close/>
                <a:moveTo>
                  <a:pt x="16273" y="16312"/>
                </a:moveTo>
                <a:cubicBezTo>
                  <a:pt x="16136" y="16312"/>
                  <a:pt x="16027" y="16423"/>
                  <a:pt x="16027" y="16557"/>
                </a:cubicBezTo>
                <a:lnTo>
                  <a:pt x="16027" y="18023"/>
                </a:lnTo>
                <a:cubicBezTo>
                  <a:pt x="16027" y="18160"/>
                  <a:pt x="16136" y="18278"/>
                  <a:pt x="16273" y="18278"/>
                </a:cubicBezTo>
                <a:lnTo>
                  <a:pt x="17739" y="18278"/>
                </a:lnTo>
                <a:cubicBezTo>
                  <a:pt x="17873" y="18278"/>
                  <a:pt x="17985" y="18160"/>
                  <a:pt x="17985" y="18023"/>
                </a:cubicBezTo>
                <a:lnTo>
                  <a:pt x="17985" y="16557"/>
                </a:lnTo>
                <a:cubicBezTo>
                  <a:pt x="17985" y="16423"/>
                  <a:pt x="17873" y="16312"/>
                  <a:pt x="17739" y="16312"/>
                </a:cubicBezTo>
                <a:lnTo>
                  <a:pt x="16273" y="163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6" name="Shape 1499">
            <a:extLst>
              <a:ext uri="{FF2B5EF4-FFF2-40B4-BE49-F238E27FC236}">
                <a16:creationId xmlns:a16="http://schemas.microsoft.com/office/drawing/2014/main" id="{52C6468C-EE31-4C7E-8B28-BC41C2B208C8}"/>
              </a:ext>
            </a:extLst>
          </p:cNvPr>
          <p:cNvSpPr/>
          <p:nvPr/>
        </p:nvSpPr>
        <p:spPr>
          <a:xfrm>
            <a:off x="6654821" y="3573170"/>
            <a:ext cx="13683075" cy="238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>
            <a:lvl1pPr algn="l">
              <a:lnSpc>
                <a:spcPct val="140000"/>
              </a:lnSpc>
              <a:defRPr sz="2000" b="1" i="1">
                <a:solidFill>
                  <a:srgbClr val="ACC0D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/>
                </a:solidFill>
                <a:latin typeface="Open Sans"/>
              </a:rPr>
              <a:t>A system design interview is a technical interview that lays lot of emphasis on the aspects of system design like – how its built, what’s the architecture, what's the data model like etc.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110000"/>
              </a:lnSpc>
            </a:pPr>
            <a:endParaRPr sz="2600" dirty="0">
              <a:solidFill>
                <a:schemeClr val="tx2"/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27" name="Shape 1500">
            <a:extLst>
              <a:ext uri="{FF2B5EF4-FFF2-40B4-BE49-F238E27FC236}">
                <a16:creationId xmlns:a16="http://schemas.microsoft.com/office/drawing/2014/main" id="{5B8C9ADB-B8D6-4A2C-9E94-82B30FC5FBE3}"/>
              </a:ext>
            </a:extLst>
          </p:cNvPr>
          <p:cNvSpPr/>
          <p:nvPr/>
        </p:nvSpPr>
        <p:spPr>
          <a:xfrm rot="10800000">
            <a:off x="5005268" y="3566316"/>
            <a:ext cx="1357245" cy="1002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0" y="9900"/>
                  <a:pt x="0" y="9900"/>
                </a:cubicBezTo>
                <a:lnTo>
                  <a:pt x="5239" y="9900"/>
                </a:lnTo>
                <a:cubicBezTo>
                  <a:pt x="5150" y="15071"/>
                  <a:pt x="4067" y="15656"/>
                  <a:pt x="2707" y="15824"/>
                </a:cubicBezTo>
                <a:lnTo>
                  <a:pt x="2183" y="15913"/>
                </a:lnTo>
                <a:lnTo>
                  <a:pt x="2183" y="21600"/>
                </a:lnTo>
                <a:lnTo>
                  <a:pt x="2786" y="21555"/>
                </a:lnTo>
                <a:cubicBezTo>
                  <a:pt x="4562" y="21420"/>
                  <a:pt x="6527" y="20987"/>
                  <a:pt x="7837" y="18798"/>
                </a:cubicBezTo>
                <a:cubicBezTo>
                  <a:pt x="8985" y="16877"/>
                  <a:pt x="9491" y="13738"/>
                  <a:pt x="9491" y="8922"/>
                </a:cubicBezTo>
                <a:lnTo>
                  <a:pt x="9491" y="0"/>
                </a:lnTo>
                <a:lnTo>
                  <a:pt x="0" y="0"/>
                </a:lnTo>
                <a:close/>
                <a:moveTo>
                  <a:pt x="12109" y="0"/>
                </a:moveTo>
                <a:lnTo>
                  <a:pt x="12109" y="9900"/>
                </a:lnTo>
                <a:lnTo>
                  <a:pt x="17279" y="9900"/>
                </a:lnTo>
                <a:cubicBezTo>
                  <a:pt x="17189" y="15071"/>
                  <a:pt x="16140" y="15656"/>
                  <a:pt x="14780" y="15824"/>
                </a:cubicBezTo>
                <a:lnTo>
                  <a:pt x="14290" y="15913"/>
                </a:lnTo>
                <a:lnTo>
                  <a:pt x="14290" y="21600"/>
                </a:lnTo>
                <a:lnTo>
                  <a:pt x="14860" y="21555"/>
                </a:lnTo>
                <a:cubicBezTo>
                  <a:pt x="16637" y="21420"/>
                  <a:pt x="18618" y="20987"/>
                  <a:pt x="19927" y="18798"/>
                </a:cubicBezTo>
                <a:cubicBezTo>
                  <a:pt x="21076" y="16877"/>
                  <a:pt x="21600" y="13738"/>
                  <a:pt x="21600" y="8922"/>
                </a:cubicBezTo>
                <a:lnTo>
                  <a:pt x="21600" y="0"/>
                </a:lnTo>
                <a:cubicBezTo>
                  <a:pt x="21600" y="0"/>
                  <a:pt x="12109" y="0"/>
                  <a:pt x="1210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" name="Shape 1284">
            <a:extLst>
              <a:ext uri="{FF2B5EF4-FFF2-40B4-BE49-F238E27FC236}">
                <a16:creationId xmlns:a16="http://schemas.microsoft.com/office/drawing/2014/main" id="{0E14CC40-85A2-42D1-94E8-D8BB170DD420}"/>
              </a:ext>
            </a:extLst>
          </p:cNvPr>
          <p:cNvSpPr/>
          <p:nvPr/>
        </p:nvSpPr>
        <p:spPr>
          <a:xfrm>
            <a:off x="4714027" y="7046437"/>
            <a:ext cx="16622224" cy="3906637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>
                  <a:alpha val="85000"/>
                </a:schemeClr>
              </a:gs>
            </a:gsLst>
            <a:lin ang="2400000" scaled="0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22456-4D75-4438-9042-D78742F7E316}"/>
              </a:ext>
            </a:extLst>
          </p:cNvPr>
          <p:cNvSpPr/>
          <p:nvPr/>
        </p:nvSpPr>
        <p:spPr>
          <a:xfrm>
            <a:off x="4966098" y="8470963"/>
            <a:ext cx="16153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lang="en-US" sz="4800" i="1" dirty="0">
                <a:latin typeface="Calibri"/>
                <a:ea typeface="Calibri"/>
                <a:cs typeface="Calibri"/>
              </a:rPr>
              <a:t>These interviews are hard and require lot of practice and work on different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456600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8" grpId="0" animBg="1"/>
      <p:bldP spid="2379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hape 2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Which companies take these interviews ?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2359" name="Shape 2359"/>
          <p:cNvSpPr>
            <a:spLocks noGrp="1"/>
          </p:cNvSpPr>
          <p:nvPr>
            <p:ph type="sldNum" sz="quarter" idx="2"/>
          </p:nvPr>
        </p:nvSpPr>
        <p:spPr>
          <a:xfrm>
            <a:off x="3391838" y="1344017"/>
            <a:ext cx="238845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2364" name="Shape 2364"/>
          <p:cNvSpPr/>
          <p:nvPr/>
        </p:nvSpPr>
        <p:spPr>
          <a:xfrm>
            <a:off x="6120187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DATA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5" name="Shape 2365"/>
          <p:cNvSpPr/>
          <p:nvPr/>
        </p:nvSpPr>
        <p:spPr>
          <a:xfrm>
            <a:off x="10206312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ML ALGORITHM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6" name="Shape 2366"/>
          <p:cNvSpPr/>
          <p:nvPr/>
        </p:nvSpPr>
        <p:spPr>
          <a:xfrm>
            <a:off x="14178139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TRAINED MODEL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7" name="Shape 2367"/>
          <p:cNvSpPr/>
          <p:nvPr/>
        </p:nvSpPr>
        <p:spPr>
          <a:xfrm>
            <a:off x="18149966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PREDICTIONS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77" name="Shape 2377"/>
          <p:cNvSpPr/>
          <p:nvPr/>
        </p:nvSpPr>
        <p:spPr>
          <a:xfrm>
            <a:off x="4688017" y="11023600"/>
            <a:ext cx="16710008" cy="0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378" name="Shape 2378"/>
          <p:cNvSpPr/>
          <p:nvPr/>
        </p:nvSpPr>
        <p:spPr>
          <a:xfrm>
            <a:off x="6186041" y="11552503"/>
            <a:ext cx="15400200" cy="1302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 algn="l">
              <a:lnSpc>
                <a:spcPct val="140000"/>
              </a:lnSpc>
              <a:defRPr sz="2000" b="1">
                <a:solidFill>
                  <a:srgbClr val="ACC0D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Most top tech companies, fintech and other startups have specific rounds of these type of interviews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2379" name="Shape 2379"/>
          <p:cNvSpPr/>
          <p:nvPr/>
        </p:nvSpPr>
        <p:spPr>
          <a:xfrm>
            <a:off x="4808324" y="11448476"/>
            <a:ext cx="1017357" cy="1017357"/>
          </a:xfrm>
          <a:prstGeom prst="rect">
            <a:avLst/>
          </a:prstGeom>
          <a:ln w="88900">
            <a:solidFill>
              <a:schemeClr val="accent6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380" name="Shape 2380"/>
          <p:cNvSpPr/>
          <p:nvPr/>
        </p:nvSpPr>
        <p:spPr>
          <a:xfrm>
            <a:off x="5026644" y="11666673"/>
            <a:ext cx="580717" cy="5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29" y="0"/>
                </a:moveTo>
                <a:cubicBezTo>
                  <a:pt x="6088" y="0"/>
                  <a:pt x="5646" y="442"/>
                  <a:pt x="5646" y="983"/>
                </a:cubicBezTo>
                <a:lnTo>
                  <a:pt x="5646" y="9812"/>
                </a:lnTo>
                <a:lnTo>
                  <a:pt x="983" y="9812"/>
                </a:lnTo>
                <a:cubicBezTo>
                  <a:pt x="440" y="9812"/>
                  <a:pt x="0" y="10253"/>
                  <a:pt x="0" y="10795"/>
                </a:cubicBezTo>
                <a:lnTo>
                  <a:pt x="0" y="20617"/>
                </a:lnTo>
                <a:cubicBezTo>
                  <a:pt x="0" y="21160"/>
                  <a:pt x="440" y="21600"/>
                  <a:pt x="983" y="21600"/>
                </a:cubicBezTo>
                <a:lnTo>
                  <a:pt x="20626" y="21600"/>
                </a:lnTo>
                <a:cubicBezTo>
                  <a:pt x="21168" y="21600"/>
                  <a:pt x="21600" y="21160"/>
                  <a:pt x="21600" y="20617"/>
                </a:cubicBezTo>
                <a:lnTo>
                  <a:pt x="21600" y="983"/>
                </a:lnTo>
                <a:cubicBezTo>
                  <a:pt x="21600" y="442"/>
                  <a:pt x="21168" y="0"/>
                  <a:pt x="20626" y="0"/>
                </a:cubicBezTo>
                <a:lnTo>
                  <a:pt x="6629" y="0"/>
                </a:lnTo>
                <a:close/>
                <a:moveTo>
                  <a:pt x="7604" y="1966"/>
                </a:moveTo>
                <a:lnTo>
                  <a:pt x="19642" y="1966"/>
                </a:lnTo>
                <a:lnTo>
                  <a:pt x="19642" y="9130"/>
                </a:lnTo>
                <a:lnTo>
                  <a:pt x="15945" y="7082"/>
                </a:lnTo>
                <a:cubicBezTo>
                  <a:pt x="15648" y="6920"/>
                  <a:pt x="15285" y="6920"/>
                  <a:pt x="14989" y="7082"/>
                </a:cubicBezTo>
                <a:lnTo>
                  <a:pt x="10053" y="9812"/>
                </a:lnTo>
                <a:lnTo>
                  <a:pt x="7604" y="9812"/>
                </a:lnTo>
                <a:cubicBezTo>
                  <a:pt x="7604" y="9812"/>
                  <a:pt x="7604" y="1966"/>
                  <a:pt x="7604" y="1966"/>
                </a:cubicBezTo>
                <a:close/>
                <a:moveTo>
                  <a:pt x="9562" y="3495"/>
                </a:moveTo>
                <a:cubicBezTo>
                  <a:pt x="9425" y="3495"/>
                  <a:pt x="9325" y="3604"/>
                  <a:pt x="9325" y="3741"/>
                </a:cubicBezTo>
                <a:lnTo>
                  <a:pt x="9325" y="5216"/>
                </a:lnTo>
                <a:cubicBezTo>
                  <a:pt x="9325" y="5351"/>
                  <a:pt x="9425" y="5461"/>
                  <a:pt x="9562" y="5461"/>
                </a:cubicBezTo>
                <a:lnTo>
                  <a:pt x="11037" y="5461"/>
                </a:lnTo>
                <a:cubicBezTo>
                  <a:pt x="11173" y="5461"/>
                  <a:pt x="11283" y="5351"/>
                  <a:pt x="11283" y="5216"/>
                </a:cubicBezTo>
                <a:lnTo>
                  <a:pt x="11283" y="3741"/>
                </a:lnTo>
                <a:cubicBezTo>
                  <a:pt x="11283" y="3604"/>
                  <a:pt x="11173" y="3495"/>
                  <a:pt x="11037" y="3495"/>
                </a:cubicBezTo>
                <a:lnTo>
                  <a:pt x="9562" y="3495"/>
                </a:lnTo>
                <a:close/>
                <a:moveTo>
                  <a:pt x="12767" y="3495"/>
                </a:moveTo>
                <a:cubicBezTo>
                  <a:pt x="12633" y="3495"/>
                  <a:pt x="12530" y="3604"/>
                  <a:pt x="12530" y="3741"/>
                </a:cubicBezTo>
                <a:lnTo>
                  <a:pt x="12530" y="5216"/>
                </a:lnTo>
                <a:cubicBezTo>
                  <a:pt x="12530" y="5351"/>
                  <a:pt x="12633" y="5461"/>
                  <a:pt x="12767" y="5461"/>
                </a:cubicBezTo>
                <a:lnTo>
                  <a:pt x="14242" y="5461"/>
                </a:lnTo>
                <a:cubicBezTo>
                  <a:pt x="14377" y="5461"/>
                  <a:pt x="14488" y="5351"/>
                  <a:pt x="14488" y="5216"/>
                </a:cubicBezTo>
                <a:lnTo>
                  <a:pt x="14488" y="3741"/>
                </a:lnTo>
                <a:cubicBezTo>
                  <a:pt x="14488" y="3604"/>
                  <a:pt x="14377" y="3495"/>
                  <a:pt x="14242" y="3495"/>
                </a:cubicBezTo>
                <a:lnTo>
                  <a:pt x="12767" y="3495"/>
                </a:lnTo>
                <a:close/>
                <a:moveTo>
                  <a:pt x="16273" y="3495"/>
                </a:moveTo>
                <a:cubicBezTo>
                  <a:pt x="16136" y="3495"/>
                  <a:pt x="16027" y="3604"/>
                  <a:pt x="16027" y="3741"/>
                </a:cubicBezTo>
                <a:lnTo>
                  <a:pt x="16027" y="5216"/>
                </a:lnTo>
                <a:cubicBezTo>
                  <a:pt x="16027" y="5351"/>
                  <a:pt x="16136" y="5461"/>
                  <a:pt x="16273" y="5461"/>
                </a:cubicBezTo>
                <a:lnTo>
                  <a:pt x="17739" y="5461"/>
                </a:lnTo>
                <a:cubicBezTo>
                  <a:pt x="17873" y="5461"/>
                  <a:pt x="17985" y="5351"/>
                  <a:pt x="17985" y="5216"/>
                </a:cubicBezTo>
                <a:lnTo>
                  <a:pt x="17985" y="3741"/>
                </a:lnTo>
                <a:cubicBezTo>
                  <a:pt x="17985" y="3604"/>
                  <a:pt x="17873" y="3495"/>
                  <a:pt x="17739" y="3495"/>
                </a:cubicBezTo>
                <a:lnTo>
                  <a:pt x="16273" y="3495"/>
                </a:lnTo>
                <a:close/>
                <a:moveTo>
                  <a:pt x="9562" y="6991"/>
                </a:moveTo>
                <a:cubicBezTo>
                  <a:pt x="9425" y="6991"/>
                  <a:pt x="9325" y="7102"/>
                  <a:pt x="9325" y="7236"/>
                </a:cubicBezTo>
                <a:lnTo>
                  <a:pt x="9325" y="8702"/>
                </a:lnTo>
                <a:cubicBezTo>
                  <a:pt x="9325" y="8839"/>
                  <a:pt x="9425" y="8957"/>
                  <a:pt x="9562" y="8957"/>
                </a:cubicBezTo>
                <a:cubicBezTo>
                  <a:pt x="9562" y="8957"/>
                  <a:pt x="11037" y="8957"/>
                  <a:pt x="11037" y="8957"/>
                </a:cubicBezTo>
                <a:cubicBezTo>
                  <a:pt x="11173" y="8957"/>
                  <a:pt x="11283" y="8839"/>
                  <a:pt x="11283" y="8702"/>
                </a:cubicBezTo>
                <a:lnTo>
                  <a:pt x="11283" y="7236"/>
                </a:lnTo>
                <a:cubicBezTo>
                  <a:pt x="11283" y="7102"/>
                  <a:pt x="11173" y="6991"/>
                  <a:pt x="11037" y="6991"/>
                </a:cubicBezTo>
                <a:lnTo>
                  <a:pt x="9562" y="6991"/>
                </a:lnTo>
                <a:close/>
                <a:moveTo>
                  <a:pt x="15462" y="9066"/>
                </a:moveTo>
                <a:lnTo>
                  <a:pt x="19633" y="11378"/>
                </a:lnTo>
                <a:lnTo>
                  <a:pt x="19633" y="19634"/>
                </a:lnTo>
                <a:lnTo>
                  <a:pt x="11292" y="19634"/>
                </a:lnTo>
                <a:lnTo>
                  <a:pt x="11292" y="11378"/>
                </a:lnTo>
                <a:lnTo>
                  <a:pt x="15462" y="9066"/>
                </a:lnTo>
                <a:close/>
                <a:moveTo>
                  <a:pt x="1958" y="11779"/>
                </a:moveTo>
                <a:lnTo>
                  <a:pt x="9325" y="11779"/>
                </a:lnTo>
                <a:lnTo>
                  <a:pt x="9325" y="19634"/>
                </a:lnTo>
                <a:lnTo>
                  <a:pt x="1958" y="19634"/>
                </a:lnTo>
                <a:cubicBezTo>
                  <a:pt x="1958" y="19634"/>
                  <a:pt x="1958" y="11779"/>
                  <a:pt x="1958" y="11779"/>
                </a:cubicBezTo>
                <a:close/>
                <a:moveTo>
                  <a:pt x="3151" y="13107"/>
                </a:moveTo>
                <a:cubicBezTo>
                  <a:pt x="3017" y="13107"/>
                  <a:pt x="2914" y="13217"/>
                  <a:pt x="2914" y="13353"/>
                </a:cubicBezTo>
                <a:lnTo>
                  <a:pt x="2914" y="14828"/>
                </a:lnTo>
                <a:cubicBezTo>
                  <a:pt x="2914" y="14963"/>
                  <a:pt x="3017" y="15074"/>
                  <a:pt x="3151" y="15074"/>
                </a:cubicBezTo>
                <a:lnTo>
                  <a:pt x="4626" y="15074"/>
                </a:lnTo>
                <a:cubicBezTo>
                  <a:pt x="4762" y="15074"/>
                  <a:pt x="4872" y="14963"/>
                  <a:pt x="4872" y="14828"/>
                </a:cubicBezTo>
                <a:lnTo>
                  <a:pt x="4872" y="13353"/>
                </a:lnTo>
                <a:cubicBezTo>
                  <a:pt x="4874" y="13217"/>
                  <a:pt x="4762" y="13107"/>
                  <a:pt x="4626" y="13107"/>
                </a:cubicBezTo>
                <a:lnTo>
                  <a:pt x="3151" y="13107"/>
                </a:lnTo>
                <a:close/>
                <a:moveTo>
                  <a:pt x="6648" y="13107"/>
                </a:moveTo>
                <a:cubicBezTo>
                  <a:pt x="6513" y="13107"/>
                  <a:pt x="6411" y="13217"/>
                  <a:pt x="6411" y="13353"/>
                </a:cubicBezTo>
                <a:lnTo>
                  <a:pt x="6411" y="14828"/>
                </a:lnTo>
                <a:cubicBezTo>
                  <a:pt x="6411" y="14963"/>
                  <a:pt x="6513" y="15074"/>
                  <a:pt x="6648" y="15074"/>
                </a:cubicBezTo>
                <a:lnTo>
                  <a:pt x="8123" y="15074"/>
                </a:lnTo>
                <a:cubicBezTo>
                  <a:pt x="8258" y="15074"/>
                  <a:pt x="8369" y="14963"/>
                  <a:pt x="8369" y="14828"/>
                </a:cubicBezTo>
                <a:lnTo>
                  <a:pt x="8369" y="13353"/>
                </a:lnTo>
                <a:cubicBezTo>
                  <a:pt x="8369" y="13217"/>
                  <a:pt x="8258" y="13107"/>
                  <a:pt x="8123" y="13107"/>
                </a:cubicBezTo>
                <a:lnTo>
                  <a:pt x="6648" y="13107"/>
                </a:lnTo>
                <a:close/>
                <a:moveTo>
                  <a:pt x="12767" y="13107"/>
                </a:moveTo>
                <a:cubicBezTo>
                  <a:pt x="12633" y="13107"/>
                  <a:pt x="12530" y="13217"/>
                  <a:pt x="12530" y="13353"/>
                </a:cubicBezTo>
                <a:lnTo>
                  <a:pt x="12530" y="14828"/>
                </a:lnTo>
                <a:cubicBezTo>
                  <a:pt x="12530" y="14963"/>
                  <a:pt x="12633" y="15074"/>
                  <a:pt x="12767" y="15074"/>
                </a:cubicBezTo>
                <a:lnTo>
                  <a:pt x="14242" y="15074"/>
                </a:lnTo>
                <a:cubicBezTo>
                  <a:pt x="14377" y="15074"/>
                  <a:pt x="14488" y="14963"/>
                  <a:pt x="14488" y="14828"/>
                </a:cubicBezTo>
                <a:lnTo>
                  <a:pt x="14488" y="13353"/>
                </a:lnTo>
                <a:cubicBezTo>
                  <a:pt x="14488" y="13217"/>
                  <a:pt x="14377" y="13107"/>
                  <a:pt x="14242" y="13107"/>
                </a:cubicBezTo>
                <a:lnTo>
                  <a:pt x="12767" y="13107"/>
                </a:lnTo>
                <a:close/>
                <a:moveTo>
                  <a:pt x="16273" y="13107"/>
                </a:moveTo>
                <a:cubicBezTo>
                  <a:pt x="16136" y="13107"/>
                  <a:pt x="16027" y="13217"/>
                  <a:pt x="16027" y="13353"/>
                </a:cubicBezTo>
                <a:lnTo>
                  <a:pt x="16027" y="14828"/>
                </a:lnTo>
                <a:cubicBezTo>
                  <a:pt x="16027" y="14963"/>
                  <a:pt x="16136" y="15074"/>
                  <a:pt x="16273" y="15074"/>
                </a:cubicBezTo>
                <a:lnTo>
                  <a:pt x="17739" y="15074"/>
                </a:lnTo>
                <a:cubicBezTo>
                  <a:pt x="17873" y="15074"/>
                  <a:pt x="17985" y="14963"/>
                  <a:pt x="17985" y="14828"/>
                </a:cubicBezTo>
                <a:lnTo>
                  <a:pt x="17985" y="13353"/>
                </a:lnTo>
                <a:cubicBezTo>
                  <a:pt x="17985" y="13217"/>
                  <a:pt x="17873" y="13107"/>
                  <a:pt x="17739" y="13107"/>
                </a:cubicBezTo>
                <a:lnTo>
                  <a:pt x="16273" y="13107"/>
                </a:lnTo>
                <a:close/>
                <a:moveTo>
                  <a:pt x="3151" y="16312"/>
                </a:moveTo>
                <a:cubicBezTo>
                  <a:pt x="3017" y="16312"/>
                  <a:pt x="2914" y="16423"/>
                  <a:pt x="2914" y="16557"/>
                </a:cubicBezTo>
                <a:lnTo>
                  <a:pt x="2914" y="18023"/>
                </a:lnTo>
                <a:cubicBezTo>
                  <a:pt x="2914" y="18160"/>
                  <a:pt x="3017" y="18278"/>
                  <a:pt x="3151" y="18278"/>
                </a:cubicBezTo>
                <a:lnTo>
                  <a:pt x="4626" y="18278"/>
                </a:lnTo>
                <a:cubicBezTo>
                  <a:pt x="4762" y="18278"/>
                  <a:pt x="4872" y="18160"/>
                  <a:pt x="4872" y="18023"/>
                </a:cubicBezTo>
                <a:lnTo>
                  <a:pt x="4872" y="16557"/>
                </a:lnTo>
                <a:cubicBezTo>
                  <a:pt x="4874" y="16423"/>
                  <a:pt x="4762" y="16312"/>
                  <a:pt x="4626" y="16312"/>
                </a:cubicBezTo>
                <a:lnTo>
                  <a:pt x="3151" y="16312"/>
                </a:lnTo>
                <a:close/>
                <a:moveTo>
                  <a:pt x="6648" y="16312"/>
                </a:moveTo>
                <a:cubicBezTo>
                  <a:pt x="6513" y="16312"/>
                  <a:pt x="6411" y="16423"/>
                  <a:pt x="6411" y="16557"/>
                </a:cubicBezTo>
                <a:lnTo>
                  <a:pt x="6411" y="18023"/>
                </a:lnTo>
                <a:cubicBezTo>
                  <a:pt x="6411" y="18160"/>
                  <a:pt x="6513" y="18278"/>
                  <a:pt x="6648" y="18278"/>
                </a:cubicBezTo>
                <a:lnTo>
                  <a:pt x="8123" y="18278"/>
                </a:lnTo>
                <a:cubicBezTo>
                  <a:pt x="8258" y="18278"/>
                  <a:pt x="8369" y="18160"/>
                  <a:pt x="8369" y="18023"/>
                </a:cubicBezTo>
                <a:lnTo>
                  <a:pt x="8369" y="16557"/>
                </a:lnTo>
                <a:cubicBezTo>
                  <a:pt x="8369" y="16423"/>
                  <a:pt x="8258" y="16312"/>
                  <a:pt x="8123" y="16312"/>
                </a:cubicBezTo>
                <a:lnTo>
                  <a:pt x="6648" y="16312"/>
                </a:lnTo>
                <a:close/>
                <a:moveTo>
                  <a:pt x="12767" y="16312"/>
                </a:moveTo>
                <a:cubicBezTo>
                  <a:pt x="12633" y="16312"/>
                  <a:pt x="12530" y="16423"/>
                  <a:pt x="12530" y="16557"/>
                </a:cubicBezTo>
                <a:lnTo>
                  <a:pt x="12530" y="18023"/>
                </a:lnTo>
                <a:cubicBezTo>
                  <a:pt x="12530" y="18160"/>
                  <a:pt x="12633" y="18278"/>
                  <a:pt x="12767" y="18278"/>
                </a:cubicBezTo>
                <a:lnTo>
                  <a:pt x="14242" y="18278"/>
                </a:lnTo>
                <a:cubicBezTo>
                  <a:pt x="14377" y="18278"/>
                  <a:pt x="14488" y="18160"/>
                  <a:pt x="14488" y="18023"/>
                </a:cubicBezTo>
                <a:lnTo>
                  <a:pt x="14488" y="16557"/>
                </a:lnTo>
                <a:cubicBezTo>
                  <a:pt x="14488" y="16423"/>
                  <a:pt x="14377" y="16312"/>
                  <a:pt x="14242" y="16312"/>
                </a:cubicBezTo>
                <a:lnTo>
                  <a:pt x="12767" y="16312"/>
                </a:lnTo>
                <a:close/>
                <a:moveTo>
                  <a:pt x="16273" y="16312"/>
                </a:moveTo>
                <a:cubicBezTo>
                  <a:pt x="16136" y="16312"/>
                  <a:pt x="16027" y="16423"/>
                  <a:pt x="16027" y="16557"/>
                </a:cubicBezTo>
                <a:lnTo>
                  <a:pt x="16027" y="18023"/>
                </a:lnTo>
                <a:cubicBezTo>
                  <a:pt x="16027" y="18160"/>
                  <a:pt x="16136" y="18278"/>
                  <a:pt x="16273" y="18278"/>
                </a:cubicBezTo>
                <a:lnTo>
                  <a:pt x="17739" y="18278"/>
                </a:lnTo>
                <a:cubicBezTo>
                  <a:pt x="17873" y="18278"/>
                  <a:pt x="17985" y="18160"/>
                  <a:pt x="17985" y="18023"/>
                </a:cubicBezTo>
                <a:lnTo>
                  <a:pt x="17985" y="16557"/>
                </a:lnTo>
                <a:cubicBezTo>
                  <a:pt x="17985" y="16423"/>
                  <a:pt x="17873" y="16312"/>
                  <a:pt x="17739" y="16312"/>
                </a:cubicBezTo>
                <a:lnTo>
                  <a:pt x="16273" y="163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26" name="Shape 1499">
            <a:extLst>
              <a:ext uri="{FF2B5EF4-FFF2-40B4-BE49-F238E27FC236}">
                <a16:creationId xmlns:a16="http://schemas.microsoft.com/office/drawing/2014/main" id="{52C6468C-EE31-4C7E-8B28-BC41C2B208C8}"/>
              </a:ext>
            </a:extLst>
          </p:cNvPr>
          <p:cNvSpPr/>
          <p:nvPr/>
        </p:nvSpPr>
        <p:spPr>
          <a:xfrm>
            <a:off x="6654821" y="3573170"/>
            <a:ext cx="13683075" cy="2326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>
            <a:lvl1pPr algn="l">
              <a:lnSpc>
                <a:spcPct val="140000"/>
              </a:lnSpc>
              <a:defRPr sz="2000" b="1" i="1">
                <a:solidFill>
                  <a:srgbClr val="ACC0D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/>
                </a:solidFill>
                <a:latin typeface="Open Sans"/>
              </a:rPr>
              <a:t>Almost all the TOP TECH companies would take 1 or 2 rounds of these interviews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110000"/>
              </a:lnSpc>
            </a:pPr>
            <a:endParaRPr sz="3600" dirty="0">
              <a:solidFill>
                <a:schemeClr val="tx2"/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27" name="Shape 1500">
            <a:extLst>
              <a:ext uri="{FF2B5EF4-FFF2-40B4-BE49-F238E27FC236}">
                <a16:creationId xmlns:a16="http://schemas.microsoft.com/office/drawing/2014/main" id="{5B8C9ADB-B8D6-4A2C-9E94-82B30FC5FBE3}"/>
              </a:ext>
            </a:extLst>
          </p:cNvPr>
          <p:cNvSpPr/>
          <p:nvPr/>
        </p:nvSpPr>
        <p:spPr>
          <a:xfrm rot="10800000">
            <a:off x="5005268" y="3566316"/>
            <a:ext cx="1357245" cy="1002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0" y="9900"/>
                  <a:pt x="0" y="9900"/>
                </a:cubicBezTo>
                <a:lnTo>
                  <a:pt x="5239" y="9900"/>
                </a:lnTo>
                <a:cubicBezTo>
                  <a:pt x="5150" y="15071"/>
                  <a:pt x="4067" y="15656"/>
                  <a:pt x="2707" y="15824"/>
                </a:cubicBezTo>
                <a:lnTo>
                  <a:pt x="2183" y="15913"/>
                </a:lnTo>
                <a:lnTo>
                  <a:pt x="2183" y="21600"/>
                </a:lnTo>
                <a:lnTo>
                  <a:pt x="2786" y="21555"/>
                </a:lnTo>
                <a:cubicBezTo>
                  <a:pt x="4562" y="21420"/>
                  <a:pt x="6527" y="20987"/>
                  <a:pt x="7837" y="18798"/>
                </a:cubicBezTo>
                <a:cubicBezTo>
                  <a:pt x="8985" y="16877"/>
                  <a:pt x="9491" y="13738"/>
                  <a:pt x="9491" y="8922"/>
                </a:cubicBezTo>
                <a:lnTo>
                  <a:pt x="9491" y="0"/>
                </a:lnTo>
                <a:lnTo>
                  <a:pt x="0" y="0"/>
                </a:lnTo>
                <a:close/>
                <a:moveTo>
                  <a:pt x="12109" y="0"/>
                </a:moveTo>
                <a:lnTo>
                  <a:pt x="12109" y="9900"/>
                </a:lnTo>
                <a:lnTo>
                  <a:pt x="17279" y="9900"/>
                </a:lnTo>
                <a:cubicBezTo>
                  <a:pt x="17189" y="15071"/>
                  <a:pt x="16140" y="15656"/>
                  <a:pt x="14780" y="15824"/>
                </a:cubicBezTo>
                <a:lnTo>
                  <a:pt x="14290" y="15913"/>
                </a:lnTo>
                <a:lnTo>
                  <a:pt x="14290" y="21600"/>
                </a:lnTo>
                <a:lnTo>
                  <a:pt x="14860" y="21555"/>
                </a:lnTo>
                <a:cubicBezTo>
                  <a:pt x="16637" y="21420"/>
                  <a:pt x="18618" y="20987"/>
                  <a:pt x="19927" y="18798"/>
                </a:cubicBezTo>
                <a:cubicBezTo>
                  <a:pt x="21076" y="16877"/>
                  <a:pt x="21600" y="13738"/>
                  <a:pt x="21600" y="8922"/>
                </a:cubicBezTo>
                <a:lnTo>
                  <a:pt x="21600" y="0"/>
                </a:lnTo>
                <a:cubicBezTo>
                  <a:pt x="21600" y="0"/>
                  <a:pt x="12109" y="0"/>
                  <a:pt x="1210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pic>
        <p:nvPicPr>
          <p:cNvPr id="1026" name="Picture 2" descr="Image result for faang">
            <a:extLst>
              <a:ext uri="{FF2B5EF4-FFF2-40B4-BE49-F238E27FC236}">
                <a16:creationId xmlns:a16="http://schemas.microsoft.com/office/drawing/2014/main" id="{1E835A7D-CFAF-474C-BCA9-D80D11A92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57" y="5796109"/>
            <a:ext cx="11763447" cy="419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1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hape 2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Is it worth the effort ?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2359" name="Shape 2359"/>
          <p:cNvSpPr>
            <a:spLocks noGrp="1"/>
          </p:cNvSpPr>
          <p:nvPr>
            <p:ph type="sldNum" sz="quarter" idx="2"/>
          </p:nvPr>
        </p:nvSpPr>
        <p:spPr>
          <a:xfrm>
            <a:off x="3391838" y="1344017"/>
            <a:ext cx="238845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364" name="Shape 2364"/>
          <p:cNvSpPr/>
          <p:nvPr/>
        </p:nvSpPr>
        <p:spPr>
          <a:xfrm>
            <a:off x="6120187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DATA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5" name="Shape 2365"/>
          <p:cNvSpPr/>
          <p:nvPr/>
        </p:nvSpPr>
        <p:spPr>
          <a:xfrm>
            <a:off x="10206312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ML ALGORITHM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6" name="Shape 2366"/>
          <p:cNvSpPr/>
          <p:nvPr/>
        </p:nvSpPr>
        <p:spPr>
          <a:xfrm>
            <a:off x="14178139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TRAINED MODEL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367" name="Shape 2367"/>
          <p:cNvSpPr/>
          <p:nvPr/>
        </p:nvSpPr>
        <p:spPr>
          <a:xfrm>
            <a:off x="18149966" y="7435038"/>
            <a:ext cx="2886069" cy="568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tIns="50799" rIns="50799" bIns="50799">
            <a:spAutoFit/>
          </a:bodyPr>
          <a:lstStyle>
            <a:lvl1pPr>
              <a:lnSpc>
                <a:spcPct val="13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Lato Black"/>
                <a:ea typeface="Calibri"/>
                <a:cs typeface="Lato Black"/>
              </a:rPr>
              <a:t>PREDICTIONS</a:t>
            </a:r>
            <a:endParaRPr sz="2600" dirty="0">
              <a:solidFill>
                <a:schemeClr val="bg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26" name="Shape 1499">
            <a:extLst>
              <a:ext uri="{FF2B5EF4-FFF2-40B4-BE49-F238E27FC236}">
                <a16:creationId xmlns:a16="http://schemas.microsoft.com/office/drawing/2014/main" id="{52C6468C-EE31-4C7E-8B28-BC41C2B208C8}"/>
              </a:ext>
            </a:extLst>
          </p:cNvPr>
          <p:cNvSpPr/>
          <p:nvPr/>
        </p:nvSpPr>
        <p:spPr>
          <a:xfrm>
            <a:off x="6654821" y="3573170"/>
            <a:ext cx="13683075" cy="2326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>
            <a:lvl1pPr algn="l">
              <a:lnSpc>
                <a:spcPct val="140000"/>
              </a:lnSpc>
              <a:defRPr sz="2000" b="1" i="1">
                <a:solidFill>
                  <a:srgbClr val="ACC0D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/>
                </a:solidFill>
                <a:latin typeface="Open Sans"/>
              </a:rPr>
              <a:t>Companies usually conducting these interviews are usually the one’s that pay top salary.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110000"/>
              </a:lnSpc>
            </a:pPr>
            <a:endParaRPr sz="3600" dirty="0">
              <a:solidFill>
                <a:schemeClr val="tx2"/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27" name="Shape 1500">
            <a:extLst>
              <a:ext uri="{FF2B5EF4-FFF2-40B4-BE49-F238E27FC236}">
                <a16:creationId xmlns:a16="http://schemas.microsoft.com/office/drawing/2014/main" id="{5B8C9ADB-B8D6-4A2C-9E94-82B30FC5FBE3}"/>
              </a:ext>
            </a:extLst>
          </p:cNvPr>
          <p:cNvSpPr/>
          <p:nvPr/>
        </p:nvSpPr>
        <p:spPr>
          <a:xfrm rot="10800000">
            <a:off x="5005268" y="3566316"/>
            <a:ext cx="1357245" cy="1002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0" y="9900"/>
                  <a:pt x="0" y="9900"/>
                </a:cubicBezTo>
                <a:lnTo>
                  <a:pt x="5239" y="9900"/>
                </a:lnTo>
                <a:cubicBezTo>
                  <a:pt x="5150" y="15071"/>
                  <a:pt x="4067" y="15656"/>
                  <a:pt x="2707" y="15824"/>
                </a:cubicBezTo>
                <a:lnTo>
                  <a:pt x="2183" y="15913"/>
                </a:lnTo>
                <a:lnTo>
                  <a:pt x="2183" y="21600"/>
                </a:lnTo>
                <a:lnTo>
                  <a:pt x="2786" y="21555"/>
                </a:lnTo>
                <a:cubicBezTo>
                  <a:pt x="4562" y="21420"/>
                  <a:pt x="6527" y="20987"/>
                  <a:pt x="7837" y="18798"/>
                </a:cubicBezTo>
                <a:cubicBezTo>
                  <a:pt x="8985" y="16877"/>
                  <a:pt x="9491" y="13738"/>
                  <a:pt x="9491" y="8922"/>
                </a:cubicBezTo>
                <a:lnTo>
                  <a:pt x="9491" y="0"/>
                </a:lnTo>
                <a:lnTo>
                  <a:pt x="0" y="0"/>
                </a:lnTo>
                <a:close/>
                <a:moveTo>
                  <a:pt x="12109" y="0"/>
                </a:moveTo>
                <a:lnTo>
                  <a:pt x="12109" y="9900"/>
                </a:lnTo>
                <a:lnTo>
                  <a:pt x="17279" y="9900"/>
                </a:lnTo>
                <a:cubicBezTo>
                  <a:pt x="17189" y="15071"/>
                  <a:pt x="16140" y="15656"/>
                  <a:pt x="14780" y="15824"/>
                </a:cubicBezTo>
                <a:lnTo>
                  <a:pt x="14290" y="15913"/>
                </a:lnTo>
                <a:lnTo>
                  <a:pt x="14290" y="21600"/>
                </a:lnTo>
                <a:lnTo>
                  <a:pt x="14860" y="21555"/>
                </a:lnTo>
                <a:cubicBezTo>
                  <a:pt x="16637" y="21420"/>
                  <a:pt x="18618" y="20987"/>
                  <a:pt x="19927" y="18798"/>
                </a:cubicBezTo>
                <a:cubicBezTo>
                  <a:pt x="21076" y="16877"/>
                  <a:pt x="21600" y="13738"/>
                  <a:pt x="21600" y="8922"/>
                </a:cubicBezTo>
                <a:lnTo>
                  <a:pt x="21600" y="0"/>
                </a:lnTo>
                <a:cubicBezTo>
                  <a:pt x="21600" y="0"/>
                  <a:pt x="12109" y="0"/>
                  <a:pt x="1210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8130A8-C399-40B1-8C22-2CEDFDAC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628" y="6098477"/>
            <a:ext cx="17157897" cy="65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12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/>
          <p:nvPr/>
        </p:nvSpPr>
        <p:spPr>
          <a:xfrm flipV="1">
            <a:off x="6557829" y="5114571"/>
            <a:ext cx="0" cy="3609749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53" name="Shape 18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spc="-150" dirty="0">
                <a:solidFill>
                  <a:schemeClr val="tx2"/>
                </a:solidFill>
              </a:rPr>
              <a:t>Walkthrough of a System Design Interview :</a:t>
            </a:r>
            <a:endParaRPr sz="6600" spc="-150" dirty="0">
              <a:solidFill>
                <a:schemeClr val="tx2"/>
              </a:solidFill>
            </a:endParaRPr>
          </a:p>
        </p:txBody>
      </p:sp>
      <p:sp>
        <p:nvSpPr>
          <p:cNvPr id="1854" name="Shape 1854"/>
          <p:cNvSpPr>
            <a:spLocks noGrp="1"/>
          </p:cNvSpPr>
          <p:nvPr>
            <p:ph type="sldNum" sz="quarter" idx="2"/>
          </p:nvPr>
        </p:nvSpPr>
        <p:spPr>
          <a:xfrm>
            <a:off x="3391838" y="1344017"/>
            <a:ext cx="238846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5</a:t>
            </a:r>
            <a:endParaRPr dirty="0"/>
          </a:p>
        </p:txBody>
      </p:sp>
      <p:sp>
        <p:nvSpPr>
          <p:cNvPr id="1855" name="Shape 1855"/>
          <p:cNvSpPr/>
          <p:nvPr/>
        </p:nvSpPr>
        <p:spPr>
          <a:xfrm flipH="1">
            <a:off x="4701543" y="7226301"/>
            <a:ext cx="1681203" cy="0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57" name="Shape 1857"/>
          <p:cNvSpPr/>
          <p:nvPr/>
        </p:nvSpPr>
        <p:spPr>
          <a:xfrm>
            <a:off x="8273175" y="5242715"/>
            <a:ext cx="7645783" cy="159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40000"/>
              </a:lnSpc>
              <a:defRPr sz="3000" b="1">
                <a:solidFill>
                  <a:srgbClr val="7BD0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Lato Black"/>
                <a:ea typeface="Calibri"/>
                <a:cs typeface="Lato Black"/>
              </a:rPr>
              <a:t>Interviewer gives a problem like “Design a Social Network” and asks the interviewee to use the whiteboard for providing the solution  </a:t>
            </a:r>
            <a:endParaRPr sz="2400" dirty="0">
              <a:solidFill>
                <a:schemeClr val="accent1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1861" name="Shape 1861"/>
          <p:cNvSpPr/>
          <p:nvPr/>
        </p:nvSpPr>
        <p:spPr>
          <a:xfrm>
            <a:off x="5877578" y="9328625"/>
            <a:ext cx="1360502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6" h="21262" extrusionOk="0">
                <a:moveTo>
                  <a:pt x="8257" y="0"/>
                </a:moveTo>
                <a:cubicBezTo>
                  <a:pt x="5851" y="0"/>
                  <a:pt x="3564" y="1107"/>
                  <a:pt x="1995" y="3045"/>
                </a:cubicBezTo>
                <a:cubicBezTo>
                  <a:pt x="558" y="4824"/>
                  <a:pt x="-140" y="7094"/>
                  <a:pt x="23" y="9431"/>
                </a:cubicBezTo>
                <a:cubicBezTo>
                  <a:pt x="188" y="11768"/>
                  <a:pt x="1199" y="13901"/>
                  <a:pt x="2870" y="15432"/>
                </a:cubicBezTo>
                <a:cubicBezTo>
                  <a:pt x="4366" y="16801"/>
                  <a:pt x="6272" y="17546"/>
                  <a:pt x="8243" y="17546"/>
                </a:cubicBezTo>
                <a:cubicBezTo>
                  <a:pt x="9715" y="17546"/>
                  <a:pt x="11138" y="17129"/>
                  <a:pt x="12381" y="16364"/>
                </a:cubicBezTo>
                <a:lnTo>
                  <a:pt x="16977" y="20562"/>
                </a:lnTo>
                <a:cubicBezTo>
                  <a:pt x="18109" y="21600"/>
                  <a:pt x="19820" y="21470"/>
                  <a:pt x="20795" y="20266"/>
                </a:cubicBezTo>
                <a:cubicBezTo>
                  <a:pt x="21248" y="19702"/>
                  <a:pt x="21460" y="18964"/>
                  <a:pt x="21379" y="18226"/>
                </a:cubicBezTo>
                <a:cubicBezTo>
                  <a:pt x="21299" y="17493"/>
                  <a:pt x="20928" y="16814"/>
                  <a:pt x="20365" y="16378"/>
                </a:cubicBezTo>
                <a:lnTo>
                  <a:pt x="15616" y="12698"/>
                </a:lnTo>
                <a:cubicBezTo>
                  <a:pt x="16283" y="11293"/>
                  <a:pt x="16590" y="9724"/>
                  <a:pt x="16477" y="8115"/>
                </a:cubicBezTo>
                <a:cubicBezTo>
                  <a:pt x="16312" y="5776"/>
                  <a:pt x="15299" y="3643"/>
                  <a:pt x="13631" y="2114"/>
                </a:cubicBezTo>
                <a:cubicBezTo>
                  <a:pt x="12135" y="742"/>
                  <a:pt x="10226" y="0"/>
                  <a:pt x="8257" y="0"/>
                </a:cubicBezTo>
                <a:close/>
                <a:moveTo>
                  <a:pt x="8257" y="1966"/>
                </a:moveTo>
                <a:cubicBezTo>
                  <a:pt x="9782" y="1966"/>
                  <a:pt x="11264" y="2559"/>
                  <a:pt x="12423" y="3622"/>
                </a:cubicBezTo>
                <a:cubicBezTo>
                  <a:pt x="13717" y="4806"/>
                  <a:pt x="14488" y="6450"/>
                  <a:pt x="14617" y="8263"/>
                </a:cubicBezTo>
                <a:cubicBezTo>
                  <a:pt x="14743" y="10074"/>
                  <a:pt x="14203" y="11838"/>
                  <a:pt x="13089" y="13215"/>
                </a:cubicBezTo>
                <a:cubicBezTo>
                  <a:pt x="11873" y="14719"/>
                  <a:pt x="10108" y="15580"/>
                  <a:pt x="8243" y="15580"/>
                </a:cubicBezTo>
                <a:cubicBezTo>
                  <a:pt x="6716" y="15580"/>
                  <a:pt x="5236" y="14987"/>
                  <a:pt x="4078" y="13925"/>
                </a:cubicBezTo>
                <a:cubicBezTo>
                  <a:pt x="2783" y="12740"/>
                  <a:pt x="1999" y="11096"/>
                  <a:pt x="1870" y="9283"/>
                </a:cubicBezTo>
                <a:cubicBezTo>
                  <a:pt x="1743" y="7472"/>
                  <a:pt x="2297" y="5708"/>
                  <a:pt x="3411" y="4331"/>
                </a:cubicBezTo>
                <a:cubicBezTo>
                  <a:pt x="4627" y="2827"/>
                  <a:pt x="6392" y="1966"/>
                  <a:pt x="8257" y="1966"/>
                </a:cubicBezTo>
                <a:close/>
                <a:moveTo>
                  <a:pt x="7577" y="5203"/>
                </a:moveTo>
                <a:cubicBezTo>
                  <a:pt x="6588" y="5203"/>
                  <a:pt x="5786" y="6057"/>
                  <a:pt x="5786" y="7110"/>
                </a:cubicBezTo>
                <a:cubicBezTo>
                  <a:pt x="5786" y="8162"/>
                  <a:pt x="6588" y="9002"/>
                  <a:pt x="7577" y="9002"/>
                </a:cubicBezTo>
                <a:cubicBezTo>
                  <a:pt x="8566" y="9002"/>
                  <a:pt x="9368" y="8162"/>
                  <a:pt x="9368" y="7110"/>
                </a:cubicBezTo>
                <a:cubicBezTo>
                  <a:pt x="9368" y="6057"/>
                  <a:pt x="8566" y="5203"/>
                  <a:pt x="7577" y="5203"/>
                </a:cubicBezTo>
                <a:close/>
                <a:moveTo>
                  <a:pt x="3814" y="7095"/>
                </a:moveTo>
                <a:cubicBezTo>
                  <a:pt x="3185" y="7095"/>
                  <a:pt x="2675" y="7636"/>
                  <a:pt x="2675" y="8307"/>
                </a:cubicBezTo>
                <a:cubicBezTo>
                  <a:pt x="2675" y="8978"/>
                  <a:pt x="3185" y="9520"/>
                  <a:pt x="3814" y="9520"/>
                </a:cubicBezTo>
                <a:cubicBezTo>
                  <a:pt x="4446" y="9520"/>
                  <a:pt x="4952" y="8978"/>
                  <a:pt x="4952" y="8307"/>
                </a:cubicBezTo>
                <a:cubicBezTo>
                  <a:pt x="4952" y="7636"/>
                  <a:pt x="4446" y="7095"/>
                  <a:pt x="3814" y="7095"/>
                </a:cubicBezTo>
                <a:close/>
                <a:moveTo>
                  <a:pt x="6633" y="9460"/>
                </a:moveTo>
                <a:cubicBezTo>
                  <a:pt x="5669" y="9460"/>
                  <a:pt x="4897" y="10280"/>
                  <a:pt x="4897" y="11308"/>
                </a:cubicBezTo>
                <a:cubicBezTo>
                  <a:pt x="4897" y="12330"/>
                  <a:pt x="5669" y="13171"/>
                  <a:pt x="6633" y="13171"/>
                </a:cubicBezTo>
                <a:cubicBezTo>
                  <a:pt x="7596" y="13171"/>
                  <a:pt x="8382" y="12330"/>
                  <a:pt x="8382" y="11308"/>
                </a:cubicBezTo>
                <a:cubicBezTo>
                  <a:pt x="8382" y="10280"/>
                  <a:pt x="7596" y="9460"/>
                  <a:pt x="6633" y="946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64" name="Shape 1864"/>
          <p:cNvSpPr/>
          <p:nvPr/>
        </p:nvSpPr>
        <p:spPr>
          <a:xfrm flipH="1" flipV="1">
            <a:off x="6732915" y="7226301"/>
            <a:ext cx="8493328" cy="0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65" name="Shape 1865"/>
          <p:cNvSpPr/>
          <p:nvPr/>
        </p:nvSpPr>
        <p:spPr>
          <a:xfrm>
            <a:off x="6350043" y="7018513"/>
            <a:ext cx="415573" cy="415576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accent1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49" name="Shape 1849"/>
          <p:cNvSpPr/>
          <p:nvPr/>
        </p:nvSpPr>
        <p:spPr>
          <a:xfrm>
            <a:off x="4956732" y="3854452"/>
            <a:ext cx="3202199" cy="1270000"/>
          </a:xfrm>
          <a:prstGeom prst="roundRect">
            <a:avLst>
              <a:gd name="adj" fmla="val 4599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63" name="Shape 1863"/>
          <p:cNvSpPr/>
          <p:nvPr/>
        </p:nvSpPr>
        <p:spPr>
          <a:xfrm>
            <a:off x="5087884" y="4085591"/>
            <a:ext cx="2939896" cy="100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Open Sans"/>
                <a:ea typeface="Calibri"/>
                <a:cs typeface="Open Sans"/>
              </a:rPr>
              <a:t>1st Step</a:t>
            </a:r>
          </a:p>
          <a:p>
            <a:pPr>
              <a:lnSpc>
                <a:spcPct val="9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866" name="Shape 1866"/>
          <p:cNvSpPr/>
          <p:nvPr/>
        </p:nvSpPr>
        <p:spPr>
          <a:xfrm rot="2118801">
            <a:off x="8300885" y="4451020"/>
            <a:ext cx="1975384" cy="514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22" extrusionOk="0">
                <a:moveTo>
                  <a:pt x="0" y="16822"/>
                </a:moveTo>
                <a:cubicBezTo>
                  <a:pt x="3392" y="2585"/>
                  <a:pt x="10924" y="-4778"/>
                  <a:pt x="17704" y="3416"/>
                </a:cubicBezTo>
                <a:cubicBezTo>
                  <a:pt x="19124" y="5132"/>
                  <a:pt x="20441" y="7477"/>
                  <a:pt x="21600" y="10341"/>
                </a:cubicBezTo>
              </a:path>
            </a:pathLst>
          </a:custGeom>
          <a:ln w="63500">
            <a:solidFill>
              <a:schemeClr val="accent1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67" name="Shape 1867"/>
          <p:cNvSpPr/>
          <p:nvPr/>
        </p:nvSpPr>
        <p:spPr>
          <a:xfrm flipV="1">
            <a:off x="15401328" y="7434088"/>
            <a:ext cx="0" cy="2041051"/>
          </a:xfrm>
          <a:prstGeom prst="line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77" name="Shape 1877"/>
          <p:cNvSpPr/>
          <p:nvPr/>
        </p:nvSpPr>
        <p:spPr>
          <a:xfrm flipH="1" flipV="1">
            <a:off x="15576415" y="7226301"/>
            <a:ext cx="8882413" cy="0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78" name="Shape 1878"/>
          <p:cNvSpPr/>
          <p:nvPr/>
        </p:nvSpPr>
        <p:spPr>
          <a:xfrm>
            <a:off x="15193543" y="7018513"/>
            <a:ext cx="415576" cy="415576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accent2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75" name="Shape 1875"/>
          <p:cNvSpPr/>
          <p:nvPr/>
        </p:nvSpPr>
        <p:spPr>
          <a:xfrm>
            <a:off x="13800231" y="9328149"/>
            <a:ext cx="3202199" cy="1270000"/>
          </a:xfrm>
          <a:prstGeom prst="roundRect">
            <a:avLst>
              <a:gd name="adj" fmla="val 45992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76" name="Shape 1876"/>
          <p:cNvSpPr/>
          <p:nvPr/>
        </p:nvSpPr>
        <p:spPr>
          <a:xfrm>
            <a:off x="13931383" y="9559290"/>
            <a:ext cx="2939896" cy="100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Open Sans"/>
                <a:ea typeface="Calibri"/>
                <a:cs typeface="Open Sans"/>
              </a:rPr>
              <a:t>2nd Step</a:t>
            </a:r>
          </a:p>
          <a:p>
            <a:pPr>
              <a:lnSpc>
                <a:spcPct val="9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879" name="Shape 1879"/>
          <p:cNvSpPr/>
          <p:nvPr/>
        </p:nvSpPr>
        <p:spPr>
          <a:xfrm rot="9060000" flipH="1">
            <a:off x="17147047" y="9650033"/>
            <a:ext cx="1975384" cy="514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22" extrusionOk="0">
                <a:moveTo>
                  <a:pt x="0" y="16822"/>
                </a:moveTo>
                <a:cubicBezTo>
                  <a:pt x="3392" y="2585"/>
                  <a:pt x="10924" y="-4778"/>
                  <a:pt x="17704" y="3416"/>
                </a:cubicBezTo>
                <a:cubicBezTo>
                  <a:pt x="19124" y="5132"/>
                  <a:pt x="20441" y="7477"/>
                  <a:pt x="21600" y="10341"/>
                </a:cubicBezTo>
              </a:path>
            </a:pathLst>
          </a:custGeom>
          <a:ln w="63500">
            <a:solidFill>
              <a:schemeClr val="accent2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70" name="Shape 1870"/>
          <p:cNvSpPr/>
          <p:nvPr/>
        </p:nvSpPr>
        <p:spPr>
          <a:xfrm>
            <a:off x="18134739" y="7609203"/>
            <a:ext cx="5074649" cy="159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40000"/>
              </a:lnSpc>
              <a:defRPr sz="3000" b="1">
                <a:solidFill>
                  <a:srgbClr val="0098E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400" dirty="0">
                <a:solidFill>
                  <a:schemeClr val="accent2"/>
                </a:solidFill>
                <a:latin typeface="Lato Black"/>
                <a:ea typeface="Calibri"/>
                <a:cs typeface="Lato Black"/>
              </a:rPr>
              <a:t>Programmer asks questions to the interviewer to clarify the requirements </a:t>
            </a:r>
            <a:endParaRPr sz="2400" dirty="0">
              <a:solidFill>
                <a:schemeClr val="accent2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1880" name="Shape 1880"/>
          <p:cNvSpPr/>
          <p:nvPr/>
        </p:nvSpPr>
        <p:spPr>
          <a:xfrm>
            <a:off x="14743614" y="4144006"/>
            <a:ext cx="1290029" cy="129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51"/>
                </a:moveTo>
                <a:lnTo>
                  <a:pt x="10800" y="10800"/>
                </a:lnTo>
                <a:lnTo>
                  <a:pt x="17551" y="10800"/>
                </a:lnTo>
                <a:lnTo>
                  <a:pt x="17551" y="17551"/>
                </a:lnTo>
                <a:cubicBezTo>
                  <a:pt x="17551" y="17551"/>
                  <a:pt x="10800" y="17551"/>
                  <a:pt x="10800" y="17551"/>
                </a:cubicBezTo>
                <a:close/>
                <a:moveTo>
                  <a:pt x="17551" y="9449"/>
                </a:moveTo>
                <a:lnTo>
                  <a:pt x="10800" y="9449"/>
                </a:lnTo>
                <a:cubicBezTo>
                  <a:pt x="10056" y="9449"/>
                  <a:pt x="9449" y="10056"/>
                  <a:pt x="9449" y="10800"/>
                </a:cubicBezTo>
                <a:lnTo>
                  <a:pt x="9449" y="17551"/>
                </a:lnTo>
                <a:cubicBezTo>
                  <a:pt x="9449" y="18294"/>
                  <a:pt x="10056" y="18898"/>
                  <a:pt x="10800" y="18898"/>
                </a:cubicBezTo>
                <a:lnTo>
                  <a:pt x="17551" y="18898"/>
                </a:lnTo>
                <a:cubicBezTo>
                  <a:pt x="18298" y="18898"/>
                  <a:pt x="18898" y="18294"/>
                  <a:pt x="18898" y="17551"/>
                </a:cubicBezTo>
                <a:lnTo>
                  <a:pt x="18898" y="10800"/>
                </a:lnTo>
                <a:cubicBezTo>
                  <a:pt x="18898" y="10056"/>
                  <a:pt x="18298" y="9449"/>
                  <a:pt x="17551" y="9449"/>
                </a:cubicBezTo>
                <a:cubicBezTo>
                  <a:pt x="17551" y="9449"/>
                  <a:pt x="17551" y="9449"/>
                  <a:pt x="17551" y="9449"/>
                </a:cubicBezTo>
                <a:close/>
                <a:moveTo>
                  <a:pt x="4053" y="17551"/>
                </a:moveTo>
                <a:lnTo>
                  <a:pt x="4053" y="10800"/>
                </a:lnTo>
                <a:lnTo>
                  <a:pt x="6751" y="10800"/>
                </a:lnTo>
                <a:lnTo>
                  <a:pt x="6751" y="17551"/>
                </a:lnTo>
                <a:cubicBezTo>
                  <a:pt x="6751" y="17551"/>
                  <a:pt x="4053" y="17551"/>
                  <a:pt x="4053" y="17551"/>
                </a:cubicBezTo>
                <a:close/>
                <a:moveTo>
                  <a:pt x="6751" y="9449"/>
                </a:moveTo>
                <a:lnTo>
                  <a:pt x="4053" y="9449"/>
                </a:lnTo>
                <a:cubicBezTo>
                  <a:pt x="3309" y="9449"/>
                  <a:pt x="2702" y="10056"/>
                  <a:pt x="2702" y="10800"/>
                </a:cubicBezTo>
                <a:lnTo>
                  <a:pt x="2702" y="17551"/>
                </a:lnTo>
                <a:cubicBezTo>
                  <a:pt x="2702" y="18294"/>
                  <a:pt x="3309" y="18898"/>
                  <a:pt x="4053" y="18898"/>
                </a:cubicBezTo>
                <a:lnTo>
                  <a:pt x="6751" y="18898"/>
                </a:lnTo>
                <a:cubicBezTo>
                  <a:pt x="7498" y="18898"/>
                  <a:pt x="8105" y="18294"/>
                  <a:pt x="8105" y="17551"/>
                </a:cubicBezTo>
                <a:lnTo>
                  <a:pt x="8105" y="10800"/>
                </a:lnTo>
                <a:cubicBezTo>
                  <a:pt x="8105" y="10056"/>
                  <a:pt x="7498" y="9449"/>
                  <a:pt x="6751" y="9449"/>
                </a:cubicBezTo>
                <a:cubicBezTo>
                  <a:pt x="6751" y="9449"/>
                  <a:pt x="6751" y="9449"/>
                  <a:pt x="6751" y="9449"/>
                </a:cubicBezTo>
                <a:close/>
                <a:moveTo>
                  <a:pt x="4053" y="6751"/>
                </a:moveTo>
                <a:lnTo>
                  <a:pt x="4053" y="4049"/>
                </a:lnTo>
                <a:lnTo>
                  <a:pt x="17551" y="4049"/>
                </a:lnTo>
                <a:lnTo>
                  <a:pt x="17551" y="6751"/>
                </a:lnTo>
                <a:cubicBezTo>
                  <a:pt x="17551" y="6751"/>
                  <a:pt x="4053" y="6751"/>
                  <a:pt x="4053" y="6751"/>
                </a:cubicBezTo>
                <a:close/>
                <a:moveTo>
                  <a:pt x="17551" y="2698"/>
                </a:moveTo>
                <a:lnTo>
                  <a:pt x="4053" y="2698"/>
                </a:lnTo>
                <a:cubicBezTo>
                  <a:pt x="3309" y="2698"/>
                  <a:pt x="2702" y="3305"/>
                  <a:pt x="2702" y="4049"/>
                </a:cubicBezTo>
                <a:lnTo>
                  <a:pt x="2702" y="6751"/>
                </a:lnTo>
                <a:cubicBezTo>
                  <a:pt x="2702" y="7494"/>
                  <a:pt x="3309" y="8102"/>
                  <a:pt x="4053" y="8102"/>
                </a:cubicBezTo>
                <a:lnTo>
                  <a:pt x="17551" y="8102"/>
                </a:lnTo>
                <a:cubicBezTo>
                  <a:pt x="18298" y="8102"/>
                  <a:pt x="18898" y="7494"/>
                  <a:pt x="18898" y="6751"/>
                </a:cubicBezTo>
                <a:lnTo>
                  <a:pt x="18898" y="4049"/>
                </a:lnTo>
                <a:cubicBezTo>
                  <a:pt x="18898" y="3305"/>
                  <a:pt x="18298" y="2698"/>
                  <a:pt x="17551" y="2698"/>
                </a:cubicBezTo>
                <a:cubicBezTo>
                  <a:pt x="17551" y="2698"/>
                  <a:pt x="17551" y="2698"/>
                  <a:pt x="17551" y="2698"/>
                </a:cubicBezTo>
                <a:close/>
                <a:moveTo>
                  <a:pt x="20249" y="19574"/>
                </a:moveTo>
                <a:cubicBezTo>
                  <a:pt x="20249" y="19945"/>
                  <a:pt x="19949" y="20249"/>
                  <a:pt x="19574" y="20249"/>
                </a:cubicBezTo>
                <a:lnTo>
                  <a:pt x="2026" y="20249"/>
                </a:lnTo>
                <a:cubicBezTo>
                  <a:pt x="1651" y="20249"/>
                  <a:pt x="1351" y="19945"/>
                  <a:pt x="1351" y="19574"/>
                </a:cubicBezTo>
                <a:lnTo>
                  <a:pt x="1351" y="2023"/>
                </a:lnTo>
                <a:cubicBezTo>
                  <a:pt x="1351" y="1654"/>
                  <a:pt x="1651" y="1351"/>
                  <a:pt x="2026" y="1351"/>
                </a:cubicBezTo>
                <a:lnTo>
                  <a:pt x="19574" y="1351"/>
                </a:lnTo>
                <a:cubicBezTo>
                  <a:pt x="19949" y="1351"/>
                  <a:pt x="20249" y="1654"/>
                  <a:pt x="20249" y="2023"/>
                </a:cubicBezTo>
                <a:cubicBezTo>
                  <a:pt x="20249" y="2023"/>
                  <a:pt x="20249" y="19574"/>
                  <a:pt x="20249" y="19574"/>
                </a:cubicBezTo>
                <a:close/>
                <a:moveTo>
                  <a:pt x="19574" y="0"/>
                </a:moveTo>
                <a:lnTo>
                  <a:pt x="2026" y="0"/>
                </a:lnTo>
                <a:cubicBezTo>
                  <a:pt x="911" y="0"/>
                  <a:pt x="0" y="911"/>
                  <a:pt x="0" y="2023"/>
                </a:cubicBezTo>
                <a:lnTo>
                  <a:pt x="0" y="19574"/>
                </a:lnTo>
                <a:cubicBezTo>
                  <a:pt x="0" y="20689"/>
                  <a:pt x="911" y="21600"/>
                  <a:pt x="2026" y="21600"/>
                </a:cubicBezTo>
                <a:lnTo>
                  <a:pt x="19574" y="21600"/>
                </a:lnTo>
                <a:cubicBezTo>
                  <a:pt x="20693" y="21600"/>
                  <a:pt x="21600" y="20689"/>
                  <a:pt x="21600" y="19574"/>
                </a:cubicBezTo>
                <a:lnTo>
                  <a:pt x="21600" y="2023"/>
                </a:lnTo>
                <a:cubicBezTo>
                  <a:pt x="21600" y="911"/>
                  <a:pt x="20693" y="0"/>
                  <a:pt x="19574" y="0"/>
                </a:cubicBezTo>
                <a:cubicBezTo>
                  <a:pt x="19574" y="0"/>
                  <a:pt x="19574" y="0"/>
                  <a:pt x="19574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33" name="Shape 1851">
            <a:extLst>
              <a:ext uri="{FF2B5EF4-FFF2-40B4-BE49-F238E27FC236}">
                <a16:creationId xmlns:a16="http://schemas.microsoft.com/office/drawing/2014/main" id="{D251D5B7-5477-494B-BA09-FB36ADD4C631}"/>
              </a:ext>
            </a:extLst>
          </p:cNvPr>
          <p:cNvSpPr/>
          <p:nvPr/>
        </p:nvSpPr>
        <p:spPr>
          <a:xfrm flipV="1">
            <a:off x="6557830" y="5114570"/>
            <a:ext cx="0" cy="3609749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34" name="Shape 1863">
            <a:extLst>
              <a:ext uri="{FF2B5EF4-FFF2-40B4-BE49-F238E27FC236}">
                <a16:creationId xmlns:a16="http://schemas.microsoft.com/office/drawing/2014/main" id="{5795A652-B562-442A-AC6E-1D6BD0B520EB}"/>
              </a:ext>
            </a:extLst>
          </p:cNvPr>
          <p:cNvSpPr/>
          <p:nvPr/>
        </p:nvSpPr>
        <p:spPr>
          <a:xfrm>
            <a:off x="5087885" y="4085590"/>
            <a:ext cx="2939896" cy="100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Open Sans"/>
                <a:ea typeface="Calibri"/>
                <a:cs typeface="Open Sans"/>
              </a:rPr>
              <a:t>1st Step</a:t>
            </a:r>
          </a:p>
          <a:p>
            <a:pPr>
              <a:lnSpc>
                <a:spcPct val="9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606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" grpId="0" animBg="1"/>
      <p:bldP spid="1879" grpId="0" animBg="1"/>
      <p:bldP spid="18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/>
          <p:nvPr/>
        </p:nvSpPr>
        <p:spPr>
          <a:xfrm flipV="1">
            <a:off x="2274405" y="5114571"/>
            <a:ext cx="0" cy="1903942"/>
          </a:xfrm>
          <a:prstGeom prst="line">
            <a:avLst/>
          </a:prstGeom>
          <a:ln w="38100">
            <a:solidFill>
              <a:schemeClr val="accent3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85" name="Shape 1885"/>
          <p:cNvSpPr/>
          <p:nvPr/>
        </p:nvSpPr>
        <p:spPr>
          <a:xfrm flipH="1">
            <a:off x="-52323" y="7226301"/>
            <a:ext cx="2151643" cy="0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93" name="Shape 1893"/>
          <p:cNvSpPr/>
          <p:nvPr/>
        </p:nvSpPr>
        <p:spPr>
          <a:xfrm flipH="1" flipV="1">
            <a:off x="2449491" y="7226301"/>
            <a:ext cx="8493328" cy="0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94" name="Shape 1894"/>
          <p:cNvSpPr/>
          <p:nvPr/>
        </p:nvSpPr>
        <p:spPr>
          <a:xfrm>
            <a:off x="2066617" y="7018513"/>
            <a:ext cx="415576" cy="415576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accent3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82" name="Shape 1882"/>
          <p:cNvSpPr/>
          <p:nvPr/>
        </p:nvSpPr>
        <p:spPr>
          <a:xfrm>
            <a:off x="673305" y="3854452"/>
            <a:ext cx="3202199" cy="1270000"/>
          </a:xfrm>
          <a:prstGeom prst="roundRect">
            <a:avLst>
              <a:gd name="adj" fmla="val 45992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92" name="Shape 1892"/>
          <p:cNvSpPr/>
          <p:nvPr/>
        </p:nvSpPr>
        <p:spPr>
          <a:xfrm>
            <a:off x="804457" y="4085591"/>
            <a:ext cx="2939896" cy="100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Open Sans"/>
                <a:ea typeface="Calibri"/>
                <a:cs typeface="Open Sans"/>
              </a:rPr>
              <a:t>3rd Step</a:t>
            </a:r>
          </a:p>
          <a:p>
            <a:pPr>
              <a:lnSpc>
                <a:spcPct val="9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895" name="Shape 1895"/>
          <p:cNvSpPr/>
          <p:nvPr/>
        </p:nvSpPr>
        <p:spPr>
          <a:xfrm rot="2640000">
            <a:off x="3956621" y="4430336"/>
            <a:ext cx="1975384" cy="514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22" extrusionOk="0">
                <a:moveTo>
                  <a:pt x="0" y="16822"/>
                </a:moveTo>
                <a:cubicBezTo>
                  <a:pt x="3392" y="2585"/>
                  <a:pt x="10924" y="-4778"/>
                  <a:pt x="17704" y="3416"/>
                </a:cubicBezTo>
                <a:cubicBezTo>
                  <a:pt x="19124" y="5132"/>
                  <a:pt x="20441" y="7477"/>
                  <a:pt x="21600" y="10341"/>
                </a:cubicBezTo>
              </a:path>
            </a:pathLst>
          </a:custGeom>
          <a:ln w="63500">
            <a:solidFill>
              <a:schemeClr val="accent3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96" name="Shape 1896"/>
          <p:cNvSpPr/>
          <p:nvPr/>
        </p:nvSpPr>
        <p:spPr>
          <a:xfrm flipV="1">
            <a:off x="10199715" y="7457442"/>
            <a:ext cx="0" cy="2017697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06" name="Shape 1906"/>
          <p:cNvSpPr/>
          <p:nvPr/>
        </p:nvSpPr>
        <p:spPr>
          <a:xfrm flipH="1" flipV="1">
            <a:off x="10374802" y="7226301"/>
            <a:ext cx="8882413" cy="0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07" name="Shape 1907"/>
          <p:cNvSpPr/>
          <p:nvPr/>
        </p:nvSpPr>
        <p:spPr>
          <a:xfrm>
            <a:off x="9991928" y="7018513"/>
            <a:ext cx="415573" cy="415576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accent4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04" name="Shape 1904"/>
          <p:cNvSpPr/>
          <p:nvPr/>
        </p:nvSpPr>
        <p:spPr>
          <a:xfrm>
            <a:off x="8598617" y="9328149"/>
            <a:ext cx="3202200" cy="1270000"/>
          </a:xfrm>
          <a:prstGeom prst="roundRect">
            <a:avLst>
              <a:gd name="adj" fmla="val 4599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05" name="Shape 1905"/>
          <p:cNvSpPr/>
          <p:nvPr/>
        </p:nvSpPr>
        <p:spPr>
          <a:xfrm>
            <a:off x="8729769" y="9559290"/>
            <a:ext cx="2939898" cy="100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Open Sans"/>
                <a:ea typeface="Calibri"/>
                <a:cs typeface="Open Sans"/>
              </a:rPr>
              <a:t>4th Step</a:t>
            </a:r>
          </a:p>
          <a:p>
            <a:pPr>
              <a:lnSpc>
                <a:spcPct val="90000"/>
              </a:lnSpc>
              <a:defRPr sz="2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908" name="Shape 1908"/>
          <p:cNvSpPr/>
          <p:nvPr/>
        </p:nvSpPr>
        <p:spPr>
          <a:xfrm rot="9060000" flipH="1">
            <a:off x="11889451" y="9239491"/>
            <a:ext cx="1975384" cy="514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22" extrusionOk="0">
                <a:moveTo>
                  <a:pt x="0" y="16822"/>
                </a:moveTo>
                <a:cubicBezTo>
                  <a:pt x="3392" y="2585"/>
                  <a:pt x="10924" y="-4778"/>
                  <a:pt x="17704" y="3416"/>
                </a:cubicBezTo>
                <a:cubicBezTo>
                  <a:pt x="19124" y="5132"/>
                  <a:pt x="20441" y="7477"/>
                  <a:pt x="21600" y="10341"/>
                </a:cubicBezTo>
              </a:path>
            </a:pathLst>
          </a:custGeom>
          <a:ln w="63500">
            <a:solidFill>
              <a:schemeClr val="accent4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11" name="Shape 1911"/>
          <p:cNvSpPr/>
          <p:nvPr/>
        </p:nvSpPr>
        <p:spPr>
          <a:xfrm flipV="1">
            <a:off x="18274347" y="5114571"/>
            <a:ext cx="0" cy="1903942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19" name="Shape 1919"/>
          <p:cNvSpPr/>
          <p:nvPr/>
        </p:nvSpPr>
        <p:spPr>
          <a:xfrm flipH="1" flipV="1">
            <a:off x="18449432" y="7226301"/>
            <a:ext cx="6232688" cy="0"/>
          </a:xfrm>
          <a:prstGeom prst="line">
            <a:avLst/>
          </a:prstGeom>
          <a:ln w="101600">
            <a:solidFill>
              <a:schemeClr val="accent5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20" name="Shape 1920"/>
          <p:cNvSpPr/>
          <p:nvPr/>
        </p:nvSpPr>
        <p:spPr>
          <a:xfrm>
            <a:off x="18066560" y="7018513"/>
            <a:ext cx="415573" cy="415576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accent5"/>
            </a:solidFill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09" name="Shape 1909"/>
          <p:cNvSpPr/>
          <p:nvPr/>
        </p:nvSpPr>
        <p:spPr>
          <a:xfrm>
            <a:off x="16673245" y="3854452"/>
            <a:ext cx="3202201" cy="1270000"/>
          </a:xfrm>
          <a:prstGeom prst="roundRect">
            <a:avLst>
              <a:gd name="adj" fmla="val 45992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917" name="Shape 1917"/>
          <p:cNvSpPr/>
          <p:nvPr/>
        </p:nvSpPr>
        <p:spPr>
          <a:xfrm>
            <a:off x="18987866" y="5483225"/>
            <a:ext cx="3963214" cy="1289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40000"/>
              </a:lnSpc>
              <a:defRPr sz="2000" i="1">
                <a:solidFill>
                  <a:srgbClr val="ACC0D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400" b="1" i="0" dirty="0">
                <a:solidFill>
                  <a:srgbClr val="566275"/>
                </a:solidFill>
                <a:latin typeface="Lato Black"/>
              </a:rPr>
              <a:t>Finally the interview ends usually in about 45 minutes.</a:t>
            </a:r>
            <a:endParaRPr sz="2400" dirty="0">
              <a:latin typeface="Open Sans"/>
              <a:ea typeface="Calibri"/>
              <a:cs typeface="Open Sans"/>
            </a:endParaRPr>
          </a:p>
        </p:txBody>
      </p:sp>
      <p:sp>
        <p:nvSpPr>
          <p:cNvPr id="1918" name="Shape 1918"/>
          <p:cNvSpPr/>
          <p:nvPr/>
        </p:nvSpPr>
        <p:spPr>
          <a:xfrm>
            <a:off x="16804397" y="4085591"/>
            <a:ext cx="293989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Open Sans"/>
                <a:ea typeface="Calibri"/>
                <a:cs typeface="Open Sans"/>
              </a:rPr>
              <a:t>5th Step</a:t>
            </a:r>
            <a:endParaRPr lang="en-US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</p:txBody>
      </p:sp>
      <p:sp>
        <p:nvSpPr>
          <p:cNvPr id="1921" name="Shape 1921"/>
          <p:cNvSpPr/>
          <p:nvPr/>
        </p:nvSpPr>
        <p:spPr>
          <a:xfrm rot="2640000">
            <a:off x="19956562" y="4430336"/>
            <a:ext cx="1975384" cy="514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22" extrusionOk="0">
                <a:moveTo>
                  <a:pt x="0" y="16822"/>
                </a:moveTo>
                <a:cubicBezTo>
                  <a:pt x="3392" y="2585"/>
                  <a:pt x="10924" y="-4778"/>
                  <a:pt x="17704" y="3416"/>
                </a:cubicBezTo>
                <a:cubicBezTo>
                  <a:pt x="19124" y="5132"/>
                  <a:pt x="20441" y="7477"/>
                  <a:pt x="21600" y="10341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87" name="Shape 1887"/>
          <p:cNvSpPr/>
          <p:nvPr/>
        </p:nvSpPr>
        <p:spPr>
          <a:xfrm>
            <a:off x="3051642" y="5389743"/>
            <a:ext cx="9140347" cy="159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40000"/>
              </a:lnSpc>
              <a:defRPr sz="3000" b="1">
                <a:solidFill>
                  <a:srgbClr val="00C89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400" dirty="0">
                <a:solidFill>
                  <a:schemeClr val="accent3"/>
                </a:solidFill>
                <a:latin typeface="Lato Black"/>
                <a:ea typeface="Calibri"/>
                <a:cs typeface="Lato Black"/>
              </a:rPr>
              <a:t>Interviewee designs the solution  on a whiteboard</a:t>
            </a:r>
          </a:p>
          <a:p>
            <a:r>
              <a:rPr lang="en-US" sz="2400" dirty="0">
                <a:solidFill>
                  <a:schemeClr val="accent3"/>
                </a:solidFill>
                <a:latin typeface="Lato Black"/>
                <a:ea typeface="Calibri"/>
                <a:cs typeface="Lato Black"/>
              </a:rPr>
              <a:t>(Might involve some coding as well depending upon the interviewer)</a:t>
            </a:r>
            <a:endParaRPr sz="2400" dirty="0">
              <a:solidFill>
                <a:schemeClr val="accent3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1922" name="Shape 1922"/>
          <p:cNvSpPr/>
          <p:nvPr/>
        </p:nvSpPr>
        <p:spPr>
          <a:xfrm>
            <a:off x="1653436" y="9309143"/>
            <a:ext cx="1255245" cy="1278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4" h="21564" extrusionOk="0">
                <a:moveTo>
                  <a:pt x="17376" y="0"/>
                </a:moveTo>
                <a:cubicBezTo>
                  <a:pt x="17172" y="0"/>
                  <a:pt x="16959" y="77"/>
                  <a:pt x="16804" y="230"/>
                </a:cubicBezTo>
                <a:lnTo>
                  <a:pt x="10314" y="6641"/>
                </a:lnTo>
                <a:lnTo>
                  <a:pt x="10868" y="7206"/>
                </a:lnTo>
                <a:lnTo>
                  <a:pt x="14158" y="10421"/>
                </a:lnTo>
                <a:lnTo>
                  <a:pt x="14158" y="10439"/>
                </a:lnTo>
                <a:lnTo>
                  <a:pt x="14158" y="10456"/>
                </a:lnTo>
                <a:lnTo>
                  <a:pt x="14712" y="10986"/>
                </a:lnTo>
                <a:lnTo>
                  <a:pt x="21202" y="4575"/>
                </a:lnTo>
                <a:cubicBezTo>
                  <a:pt x="21512" y="4266"/>
                  <a:pt x="21512" y="3768"/>
                  <a:pt x="21202" y="3462"/>
                </a:cubicBezTo>
                <a:lnTo>
                  <a:pt x="17930" y="230"/>
                </a:lnTo>
                <a:cubicBezTo>
                  <a:pt x="17775" y="77"/>
                  <a:pt x="17580" y="0"/>
                  <a:pt x="17376" y="0"/>
                </a:cubicBezTo>
                <a:close/>
                <a:moveTo>
                  <a:pt x="2679" y="565"/>
                </a:moveTo>
                <a:cubicBezTo>
                  <a:pt x="2446" y="565"/>
                  <a:pt x="2212" y="655"/>
                  <a:pt x="2035" y="830"/>
                </a:cubicBezTo>
                <a:lnTo>
                  <a:pt x="265" y="2561"/>
                </a:lnTo>
                <a:cubicBezTo>
                  <a:pt x="-88" y="2911"/>
                  <a:pt x="-88" y="3483"/>
                  <a:pt x="265" y="3833"/>
                </a:cubicBezTo>
                <a:lnTo>
                  <a:pt x="10707" y="14148"/>
                </a:lnTo>
                <a:lnTo>
                  <a:pt x="16160" y="19535"/>
                </a:lnTo>
                <a:cubicBezTo>
                  <a:pt x="16233" y="19606"/>
                  <a:pt x="16402" y="19766"/>
                  <a:pt x="20809" y="21531"/>
                </a:cubicBezTo>
                <a:cubicBezTo>
                  <a:pt x="20983" y="21600"/>
                  <a:pt x="21182" y="21558"/>
                  <a:pt x="21310" y="21425"/>
                </a:cubicBezTo>
                <a:cubicBezTo>
                  <a:pt x="21439" y="21293"/>
                  <a:pt x="21458" y="21097"/>
                  <a:pt x="21381" y="20930"/>
                </a:cubicBezTo>
                <a:cubicBezTo>
                  <a:pt x="19434" y="16743"/>
                  <a:pt x="19263" y="16578"/>
                  <a:pt x="19200" y="16515"/>
                </a:cubicBezTo>
                <a:lnTo>
                  <a:pt x="14158" y="11534"/>
                </a:lnTo>
                <a:lnTo>
                  <a:pt x="3323" y="830"/>
                </a:lnTo>
                <a:cubicBezTo>
                  <a:pt x="3145" y="655"/>
                  <a:pt x="2912" y="565"/>
                  <a:pt x="2679" y="565"/>
                </a:cubicBezTo>
                <a:close/>
                <a:moveTo>
                  <a:pt x="2679" y="1448"/>
                </a:moveTo>
                <a:lnTo>
                  <a:pt x="4664" y="3409"/>
                </a:lnTo>
                <a:cubicBezTo>
                  <a:pt x="4664" y="3409"/>
                  <a:pt x="2893" y="5175"/>
                  <a:pt x="2893" y="5175"/>
                </a:cubicBezTo>
                <a:lnTo>
                  <a:pt x="909" y="3197"/>
                </a:lnTo>
                <a:lnTo>
                  <a:pt x="2679" y="1448"/>
                </a:lnTo>
                <a:close/>
                <a:moveTo>
                  <a:pt x="18592" y="2596"/>
                </a:moveTo>
                <a:cubicBezTo>
                  <a:pt x="18728" y="2596"/>
                  <a:pt x="18850" y="2641"/>
                  <a:pt x="18950" y="2738"/>
                </a:cubicBezTo>
                <a:lnTo>
                  <a:pt x="20308" y="4080"/>
                </a:lnTo>
                <a:lnTo>
                  <a:pt x="19575" y="4804"/>
                </a:lnTo>
                <a:lnTo>
                  <a:pt x="18217" y="3480"/>
                </a:lnTo>
                <a:cubicBezTo>
                  <a:pt x="18016" y="3278"/>
                  <a:pt x="18016" y="2940"/>
                  <a:pt x="18217" y="2738"/>
                </a:cubicBezTo>
                <a:cubicBezTo>
                  <a:pt x="18315" y="2640"/>
                  <a:pt x="18456" y="2597"/>
                  <a:pt x="18592" y="2596"/>
                </a:cubicBezTo>
                <a:close/>
                <a:moveTo>
                  <a:pt x="17501" y="3674"/>
                </a:moveTo>
                <a:cubicBezTo>
                  <a:pt x="17637" y="3674"/>
                  <a:pt x="17777" y="3717"/>
                  <a:pt x="17877" y="3815"/>
                </a:cubicBezTo>
                <a:lnTo>
                  <a:pt x="19218" y="5158"/>
                </a:lnTo>
                <a:lnTo>
                  <a:pt x="18485" y="5882"/>
                </a:lnTo>
                <a:lnTo>
                  <a:pt x="17126" y="4539"/>
                </a:lnTo>
                <a:cubicBezTo>
                  <a:pt x="17026" y="4441"/>
                  <a:pt x="16983" y="4322"/>
                  <a:pt x="16983" y="4186"/>
                </a:cubicBezTo>
                <a:cubicBezTo>
                  <a:pt x="16983" y="4046"/>
                  <a:pt x="17027" y="3911"/>
                  <a:pt x="17126" y="3815"/>
                </a:cubicBezTo>
                <a:cubicBezTo>
                  <a:pt x="17223" y="3718"/>
                  <a:pt x="17366" y="3674"/>
                  <a:pt x="17501" y="3674"/>
                </a:cubicBezTo>
                <a:close/>
                <a:moveTo>
                  <a:pt x="16303" y="4840"/>
                </a:moveTo>
                <a:cubicBezTo>
                  <a:pt x="16440" y="4840"/>
                  <a:pt x="16580" y="4901"/>
                  <a:pt x="16679" y="4999"/>
                </a:cubicBezTo>
                <a:lnTo>
                  <a:pt x="18038" y="6323"/>
                </a:lnTo>
                <a:lnTo>
                  <a:pt x="17287" y="7065"/>
                </a:lnTo>
                <a:lnTo>
                  <a:pt x="15928" y="5723"/>
                </a:lnTo>
                <a:cubicBezTo>
                  <a:pt x="15723" y="5519"/>
                  <a:pt x="15726" y="5198"/>
                  <a:pt x="15928" y="4999"/>
                </a:cubicBezTo>
                <a:cubicBezTo>
                  <a:pt x="16026" y="4901"/>
                  <a:pt x="16166" y="4839"/>
                  <a:pt x="16303" y="4840"/>
                </a:cubicBezTo>
                <a:close/>
                <a:moveTo>
                  <a:pt x="14194" y="5069"/>
                </a:moveTo>
                <a:cubicBezTo>
                  <a:pt x="14329" y="5070"/>
                  <a:pt x="14471" y="5112"/>
                  <a:pt x="14569" y="5211"/>
                </a:cubicBezTo>
                <a:lnTo>
                  <a:pt x="16858" y="7489"/>
                </a:lnTo>
                <a:lnTo>
                  <a:pt x="16125" y="8213"/>
                </a:lnTo>
                <a:lnTo>
                  <a:pt x="13818" y="5935"/>
                </a:lnTo>
                <a:cubicBezTo>
                  <a:pt x="13614" y="5733"/>
                  <a:pt x="13614" y="5413"/>
                  <a:pt x="13818" y="5211"/>
                </a:cubicBezTo>
                <a:cubicBezTo>
                  <a:pt x="13917" y="5113"/>
                  <a:pt x="14058" y="5069"/>
                  <a:pt x="14194" y="5069"/>
                </a:cubicBezTo>
                <a:close/>
                <a:moveTo>
                  <a:pt x="13836" y="7295"/>
                </a:moveTo>
                <a:cubicBezTo>
                  <a:pt x="13972" y="7295"/>
                  <a:pt x="14113" y="7338"/>
                  <a:pt x="14211" y="7436"/>
                </a:cubicBezTo>
                <a:lnTo>
                  <a:pt x="15552" y="8778"/>
                </a:lnTo>
                <a:lnTo>
                  <a:pt x="14819" y="9503"/>
                </a:lnTo>
                <a:lnTo>
                  <a:pt x="13460" y="8160"/>
                </a:lnTo>
                <a:cubicBezTo>
                  <a:pt x="13360" y="8064"/>
                  <a:pt x="13315" y="7947"/>
                  <a:pt x="13317" y="7807"/>
                </a:cubicBezTo>
                <a:cubicBezTo>
                  <a:pt x="13317" y="7670"/>
                  <a:pt x="13362" y="7534"/>
                  <a:pt x="13460" y="7436"/>
                </a:cubicBezTo>
                <a:cubicBezTo>
                  <a:pt x="13560" y="7339"/>
                  <a:pt x="13700" y="7295"/>
                  <a:pt x="13836" y="7295"/>
                </a:cubicBezTo>
                <a:close/>
                <a:moveTo>
                  <a:pt x="6487" y="10739"/>
                </a:moveTo>
                <a:lnTo>
                  <a:pt x="819" y="16338"/>
                </a:lnTo>
                <a:cubicBezTo>
                  <a:pt x="508" y="16645"/>
                  <a:pt x="508" y="17143"/>
                  <a:pt x="819" y="17451"/>
                </a:cubicBezTo>
                <a:lnTo>
                  <a:pt x="4091" y="20701"/>
                </a:lnTo>
                <a:cubicBezTo>
                  <a:pt x="4402" y="21007"/>
                  <a:pt x="4908" y="21007"/>
                  <a:pt x="5218" y="20701"/>
                </a:cubicBezTo>
                <a:lnTo>
                  <a:pt x="10904" y="15084"/>
                </a:lnTo>
                <a:lnTo>
                  <a:pt x="10331" y="14537"/>
                </a:lnTo>
                <a:lnTo>
                  <a:pt x="10331" y="14519"/>
                </a:lnTo>
                <a:lnTo>
                  <a:pt x="7059" y="11287"/>
                </a:lnTo>
                <a:lnTo>
                  <a:pt x="6487" y="10739"/>
                </a:lnTo>
                <a:close/>
                <a:moveTo>
                  <a:pt x="7810" y="13636"/>
                </a:moveTo>
                <a:cubicBezTo>
                  <a:pt x="7946" y="13636"/>
                  <a:pt x="8087" y="13696"/>
                  <a:pt x="8186" y="13795"/>
                </a:cubicBezTo>
                <a:lnTo>
                  <a:pt x="9438" y="15031"/>
                </a:lnTo>
                <a:cubicBezTo>
                  <a:pt x="9438" y="15031"/>
                  <a:pt x="8704" y="15773"/>
                  <a:pt x="8704" y="15773"/>
                </a:cubicBezTo>
                <a:lnTo>
                  <a:pt x="7435" y="14519"/>
                </a:lnTo>
                <a:cubicBezTo>
                  <a:pt x="7234" y="14316"/>
                  <a:pt x="7234" y="13995"/>
                  <a:pt x="7435" y="13795"/>
                </a:cubicBezTo>
                <a:cubicBezTo>
                  <a:pt x="7536" y="13696"/>
                  <a:pt x="7675" y="13636"/>
                  <a:pt x="7810" y="13636"/>
                </a:cubicBezTo>
                <a:close/>
                <a:moveTo>
                  <a:pt x="6720" y="14713"/>
                </a:moveTo>
                <a:cubicBezTo>
                  <a:pt x="6855" y="14713"/>
                  <a:pt x="6996" y="14774"/>
                  <a:pt x="7095" y="14872"/>
                </a:cubicBezTo>
                <a:lnTo>
                  <a:pt x="8347" y="16109"/>
                </a:lnTo>
                <a:cubicBezTo>
                  <a:pt x="8347" y="16109"/>
                  <a:pt x="7614" y="16850"/>
                  <a:pt x="7614" y="16850"/>
                </a:cubicBezTo>
                <a:lnTo>
                  <a:pt x="6344" y="15596"/>
                </a:lnTo>
                <a:cubicBezTo>
                  <a:pt x="6247" y="15500"/>
                  <a:pt x="6201" y="15362"/>
                  <a:pt x="6201" y="15225"/>
                </a:cubicBezTo>
                <a:cubicBezTo>
                  <a:pt x="6201" y="15085"/>
                  <a:pt x="6245" y="14968"/>
                  <a:pt x="6344" y="14872"/>
                </a:cubicBezTo>
                <a:cubicBezTo>
                  <a:pt x="6443" y="14774"/>
                  <a:pt x="6584" y="14713"/>
                  <a:pt x="6720" y="14713"/>
                </a:cubicBezTo>
                <a:close/>
                <a:moveTo>
                  <a:pt x="5522" y="15897"/>
                </a:moveTo>
                <a:cubicBezTo>
                  <a:pt x="5657" y="15897"/>
                  <a:pt x="5799" y="15956"/>
                  <a:pt x="5897" y="16056"/>
                </a:cubicBezTo>
                <a:lnTo>
                  <a:pt x="6934" y="17062"/>
                </a:lnTo>
                <a:lnTo>
                  <a:pt x="7167" y="17274"/>
                </a:lnTo>
                <a:cubicBezTo>
                  <a:pt x="7167" y="17274"/>
                  <a:pt x="6416" y="18016"/>
                  <a:pt x="6416" y="18016"/>
                </a:cubicBezTo>
                <a:lnTo>
                  <a:pt x="5164" y="16780"/>
                </a:lnTo>
                <a:cubicBezTo>
                  <a:pt x="4960" y="16576"/>
                  <a:pt x="4944" y="16257"/>
                  <a:pt x="5146" y="16056"/>
                </a:cubicBezTo>
                <a:cubicBezTo>
                  <a:pt x="5247" y="15956"/>
                  <a:pt x="5386" y="15897"/>
                  <a:pt x="5522" y="15897"/>
                </a:cubicBezTo>
                <a:close/>
                <a:moveTo>
                  <a:pt x="3144" y="16197"/>
                </a:moveTo>
                <a:cubicBezTo>
                  <a:pt x="3280" y="16197"/>
                  <a:pt x="3421" y="16239"/>
                  <a:pt x="3519" y="16338"/>
                </a:cubicBezTo>
                <a:lnTo>
                  <a:pt x="5826" y="18617"/>
                </a:lnTo>
                <a:cubicBezTo>
                  <a:pt x="5826" y="18617"/>
                  <a:pt x="5075" y="19341"/>
                  <a:pt x="5075" y="19341"/>
                </a:cubicBezTo>
                <a:lnTo>
                  <a:pt x="2768" y="17080"/>
                </a:lnTo>
                <a:cubicBezTo>
                  <a:pt x="2567" y="16876"/>
                  <a:pt x="2569" y="16538"/>
                  <a:pt x="2768" y="16338"/>
                </a:cubicBezTo>
                <a:cubicBezTo>
                  <a:pt x="2868" y="16239"/>
                  <a:pt x="3007" y="16197"/>
                  <a:pt x="3144" y="16197"/>
                </a:cubicBezTo>
                <a:close/>
                <a:moveTo>
                  <a:pt x="18771" y="17575"/>
                </a:moveTo>
                <a:cubicBezTo>
                  <a:pt x="19064" y="18157"/>
                  <a:pt x="19565" y="19193"/>
                  <a:pt x="20076" y="20277"/>
                </a:cubicBezTo>
                <a:cubicBezTo>
                  <a:pt x="18942" y="19818"/>
                  <a:pt x="17864" y="19366"/>
                  <a:pt x="17251" y="19094"/>
                </a:cubicBezTo>
                <a:lnTo>
                  <a:pt x="18771" y="1757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1899" name="Shape 1899"/>
          <p:cNvSpPr/>
          <p:nvPr/>
        </p:nvSpPr>
        <p:spPr>
          <a:xfrm>
            <a:off x="10942819" y="7727101"/>
            <a:ext cx="4315952" cy="1077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40000"/>
              </a:lnSpc>
              <a:defRPr sz="3000" b="1">
                <a:solidFill>
                  <a:srgbClr val="4B5DD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Lato Black"/>
                <a:ea typeface="Calibri"/>
                <a:cs typeface="Lato Black"/>
              </a:rPr>
              <a:t>There are more questions back and forth on the design  </a:t>
            </a:r>
            <a:endParaRPr sz="2400" dirty="0">
              <a:solidFill>
                <a:schemeClr val="accent4"/>
              </a:solidFill>
              <a:latin typeface="Lato Black"/>
              <a:ea typeface="Calibri"/>
              <a:cs typeface="Lato Black"/>
            </a:endParaRPr>
          </a:p>
        </p:txBody>
      </p:sp>
      <p:sp>
        <p:nvSpPr>
          <p:cNvPr id="1924" name="Shape 1924"/>
          <p:cNvSpPr/>
          <p:nvPr/>
        </p:nvSpPr>
        <p:spPr>
          <a:xfrm>
            <a:off x="17554253" y="9275093"/>
            <a:ext cx="1414787" cy="1325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66" y="0"/>
                </a:moveTo>
                <a:cubicBezTo>
                  <a:pt x="14879" y="0"/>
                  <a:pt x="14592" y="64"/>
                  <a:pt x="14323" y="204"/>
                </a:cubicBezTo>
                <a:cubicBezTo>
                  <a:pt x="13668" y="547"/>
                  <a:pt x="13255" y="1252"/>
                  <a:pt x="13251" y="2031"/>
                </a:cubicBezTo>
                <a:lnTo>
                  <a:pt x="9677" y="2031"/>
                </a:lnTo>
                <a:cubicBezTo>
                  <a:pt x="8615" y="2031"/>
                  <a:pt x="7762" y="2955"/>
                  <a:pt x="7762" y="4088"/>
                </a:cubicBezTo>
                <a:lnTo>
                  <a:pt x="7762" y="7468"/>
                </a:lnTo>
                <a:cubicBezTo>
                  <a:pt x="7762" y="8601"/>
                  <a:pt x="8615" y="9526"/>
                  <a:pt x="9677" y="9526"/>
                </a:cubicBezTo>
                <a:lnTo>
                  <a:pt x="13251" y="9526"/>
                </a:lnTo>
                <a:cubicBezTo>
                  <a:pt x="13255" y="10303"/>
                  <a:pt x="13668" y="11009"/>
                  <a:pt x="14323" y="11352"/>
                </a:cubicBezTo>
                <a:cubicBezTo>
                  <a:pt x="14592" y="11492"/>
                  <a:pt x="14879" y="11570"/>
                  <a:pt x="15166" y="11570"/>
                </a:cubicBezTo>
                <a:cubicBezTo>
                  <a:pt x="15585" y="11570"/>
                  <a:pt x="16009" y="11418"/>
                  <a:pt x="16353" y="11134"/>
                </a:cubicBezTo>
                <a:lnTo>
                  <a:pt x="20860" y="7400"/>
                </a:lnTo>
                <a:cubicBezTo>
                  <a:pt x="21330" y="7011"/>
                  <a:pt x="21600" y="6412"/>
                  <a:pt x="21600" y="5778"/>
                </a:cubicBezTo>
                <a:cubicBezTo>
                  <a:pt x="21600" y="5144"/>
                  <a:pt x="21330" y="4545"/>
                  <a:pt x="20860" y="4156"/>
                </a:cubicBezTo>
                <a:lnTo>
                  <a:pt x="16353" y="422"/>
                </a:lnTo>
                <a:cubicBezTo>
                  <a:pt x="16009" y="139"/>
                  <a:pt x="15585" y="0"/>
                  <a:pt x="15166" y="0"/>
                </a:cubicBezTo>
                <a:close/>
                <a:moveTo>
                  <a:pt x="15166" y="2044"/>
                </a:moveTo>
                <a:lnTo>
                  <a:pt x="19685" y="5778"/>
                </a:lnTo>
                <a:cubicBezTo>
                  <a:pt x="19685" y="5778"/>
                  <a:pt x="15166" y="9512"/>
                  <a:pt x="15166" y="9512"/>
                </a:cubicBezTo>
                <a:lnTo>
                  <a:pt x="15166" y="7468"/>
                </a:lnTo>
                <a:lnTo>
                  <a:pt x="9677" y="7468"/>
                </a:lnTo>
                <a:lnTo>
                  <a:pt x="9677" y="4088"/>
                </a:lnTo>
                <a:lnTo>
                  <a:pt x="15166" y="4088"/>
                </a:lnTo>
                <a:lnTo>
                  <a:pt x="15166" y="2044"/>
                </a:lnTo>
                <a:close/>
                <a:moveTo>
                  <a:pt x="6434" y="10030"/>
                </a:moveTo>
                <a:cubicBezTo>
                  <a:pt x="6015" y="10030"/>
                  <a:pt x="5590" y="10168"/>
                  <a:pt x="5247" y="10452"/>
                </a:cubicBezTo>
                <a:lnTo>
                  <a:pt x="740" y="14186"/>
                </a:lnTo>
                <a:cubicBezTo>
                  <a:pt x="271" y="14576"/>
                  <a:pt x="0" y="15175"/>
                  <a:pt x="0" y="15808"/>
                </a:cubicBezTo>
                <a:cubicBezTo>
                  <a:pt x="0" y="16443"/>
                  <a:pt x="271" y="17041"/>
                  <a:pt x="740" y="17430"/>
                </a:cubicBezTo>
                <a:lnTo>
                  <a:pt x="5247" y="21164"/>
                </a:lnTo>
                <a:cubicBezTo>
                  <a:pt x="5590" y="21448"/>
                  <a:pt x="6015" y="21600"/>
                  <a:pt x="6434" y="21600"/>
                </a:cubicBezTo>
                <a:cubicBezTo>
                  <a:pt x="6722" y="21600"/>
                  <a:pt x="7008" y="21522"/>
                  <a:pt x="7277" y="21382"/>
                </a:cubicBezTo>
                <a:cubicBezTo>
                  <a:pt x="7932" y="21040"/>
                  <a:pt x="8344" y="20334"/>
                  <a:pt x="8349" y="19556"/>
                </a:cubicBezTo>
                <a:lnTo>
                  <a:pt x="11923" y="19556"/>
                </a:lnTo>
                <a:cubicBezTo>
                  <a:pt x="12985" y="19556"/>
                  <a:pt x="13838" y="18631"/>
                  <a:pt x="13838" y="17498"/>
                </a:cubicBezTo>
                <a:lnTo>
                  <a:pt x="13838" y="14118"/>
                </a:lnTo>
                <a:cubicBezTo>
                  <a:pt x="13838" y="12985"/>
                  <a:pt x="12985" y="12061"/>
                  <a:pt x="11923" y="12061"/>
                </a:cubicBezTo>
                <a:lnTo>
                  <a:pt x="8349" y="12061"/>
                </a:lnTo>
                <a:cubicBezTo>
                  <a:pt x="8344" y="11283"/>
                  <a:pt x="7932" y="10577"/>
                  <a:pt x="7277" y="10234"/>
                </a:cubicBezTo>
                <a:cubicBezTo>
                  <a:pt x="7008" y="10094"/>
                  <a:pt x="6721" y="10030"/>
                  <a:pt x="6434" y="10030"/>
                </a:cubicBezTo>
                <a:close/>
                <a:moveTo>
                  <a:pt x="6421" y="12074"/>
                </a:moveTo>
                <a:lnTo>
                  <a:pt x="6421" y="14118"/>
                </a:lnTo>
                <a:lnTo>
                  <a:pt x="11923" y="14118"/>
                </a:lnTo>
                <a:cubicBezTo>
                  <a:pt x="11923" y="14118"/>
                  <a:pt x="11923" y="17498"/>
                  <a:pt x="11923" y="17498"/>
                </a:cubicBezTo>
                <a:lnTo>
                  <a:pt x="6421" y="17498"/>
                </a:lnTo>
                <a:lnTo>
                  <a:pt x="6421" y="19542"/>
                </a:lnTo>
                <a:lnTo>
                  <a:pt x="1915" y="15808"/>
                </a:lnTo>
                <a:lnTo>
                  <a:pt x="6421" y="1207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18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CB0933-803C-4710-BF82-C4F29B8DE469}"/>
              </a:ext>
            </a:extLst>
          </p:cNvPr>
          <p:cNvGrpSpPr/>
          <p:nvPr/>
        </p:nvGrpSpPr>
        <p:grpSpPr>
          <a:xfrm>
            <a:off x="1619664" y="11450592"/>
            <a:ext cx="21144650" cy="1596912"/>
            <a:chOff x="10156006" y="5290446"/>
            <a:chExt cx="5269813" cy="5855500"/>
          </a:xfrm>
        </p:grpSpPr>
        <p:sp>
          <p:nvSpPr>
            <p:cNvPr id="45" name="Shape 976">
              <a:extLst>
                <a:ext uri="{FF2B5EF4-FFF2-40B4-BE49-F238E27FC236}">
                  <a16:creationId xmlns:a16="http://schemas.microsoft.com/office/drawing/2014/main" id="{2C3ABBE3-AB5B-421A-AC62-EF5E2A6A3716}"/>
                </a:ext>
              </a:extLst>
            </p:cNvPr>
            <p:cNvSpPr/>
            <p:nvPr/>
          </p:nvSpPr>
          <p:spPr>
            <a:xfrm>
              <a:off x="10156006" y="5290446"/>
              <a:ext cx="5269813" cy="5855500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rPr lang="en-US" sz="3200" b="1" i="1" dirty="0">
                  <a:solidFill>
                    <a:schemeClr val="bg1"/>
                  </a:solidFill>
                  <a:latin typeface="Calibri"/>
                  <a:cs typeface="Calibri"/>
                  <a:sym typeface="Helvetica"/>
                </a:rPr>
                <a:t>It is v</a:t>
              </a:r>
              <a:r>
                <a:rPr lang="en-US" sz="3200" b="1" i="1" dirty="0">
                  <a:solidFill>
                    <a:schemeClr val="bg1"/>
                  </a:solidFill>
                  <a:latin typeface="Lato Black"/>
                  <a:sym typeface="Helvetica"/>
                </a:rPr>
                <a:t>ery important that the solution presented by the interviewee looks doable and realistic.</a:t>
              </a:r>
              <a:endParaRPr sz="3200" b="1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7" name="Shape 983">
              <a:extLst>
                <a:ext uri="{FF2B5EF4-FFF2-40B4-BE49-F238E27FC236}">
                  <a16:creationId xmlns:a16="http://schemas.microsoft.com/office/drawing/2014/main" id="{F368ABC7-3B34-43CC-A2E6-23EEB62E00D4}"/>
                </a:ext>
              </a:extLst>
            </p:cNvPr>
            <p:cNvSpPr/>
            <p:nvPr/>
          </p:nvSpPr>
          <p:spPr>
            <a:xfrm>
              <a:off x="11035984" y="8740893"/>
              <a:ext cx="4032000" cy="18342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>
                <a:lnSpc>
                  <a:spcPct val="130000"/>
                </a:lnSpc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lnSpc>
                  <a:spcPct val="120000"/>
                </a:lnSpc>
              </a:pPr>
              <a:endParaRPr sz="2400" dirty="0">
                <a:solidFill>
                  <a:schemeClr val="bg1"/>
                </a:solidFill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087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" grpId="0" animBg="1"/>
      <p:bldP spid="1895" grpId="0" animBg="1"/>
      <p:bldP spid="1904" grpId="0" animBg="1"/>
      <p:bldP spid="1908" grpId="0" animBg="1"/>
      <p:bldP spid="1909" grpId="0" animBg="1"/>
      <p:bldP spid="1917" grpId="0" animBg="1"/>
      <p:bldP spid="1921" grpId="0" animBg="1"/>
      <p:bldP spid="1887" grpId="0" animBg="1"/>
      <p:bldP spid="18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/>
        </p:nvSpPr>
        <p:spPr>
          <a:xfrm>
            <a:off x="0" y="3742710"/>
            <a:ext cx="24384000" cy="623058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0000">
                <a:schemeClr val="accent3">
                  <a:alpha val="85000"/>
                </a:schemeClr>
              </a:gs>
            </a:gsLst>
            <a:lin ang="2700000" scaled="1"/>
            <a:tileRect/>
          </a:gradFill>
          <a:ln w="12700">
            <a:miter lim="400000"/>
          </a:ln>
        </p:spPr>
        <p:txBody>
          <a:bodyPr lIns="50799" tIns="50799" rIns="50799" bIns="5079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>
              <a:latin typeface="Calibri"/>
              <a:ea typeface="Calibri"/>
              <a:cs typeface="Calibri"/>
            </a:endParaRPr>
          </a:p>
        </p:txBody>
      </p:sp>
      <p:sp>
        <p:nvSpPr>
          <p:cNvPr id="907" name="Shape 907"/>
          <p:cNvSpPr>
            <a:spLocks noGrp="1"/>
          </p:cNvSpPr>
          <p:nvPr>
            <p:ph type="ctrTitle" idx="4294967295"/>
          </p:nvPr>
        </p:nvSpPr>
        <p:spPr>
          <a:xfrm>
            <a:off x="635000" y="5335330"/>
            <a:ext cx="23114000" cy="29875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000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lang="en-US" sz="8000" spc="-150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What kind of questions you might get in a System Design Interview ?</a:t>
            </a:r>
            <a:endParaRPr sz="8000" spc="-150" dirty="0">
              <a:solidFill>
                <a:schemeClr val="bg1"/>
              </a:solidFill>
              <a:latin typeface="Lato Black"/>
              <a:ea typeface="Lato Black"/>
              <a:cs typeface="Lato Black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3175000" y="6889609"/>
            <a:ext cx="18034000" cy="52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9" tIns="50799" rIns="50799" bIns="50799">
            <a:spAutoFit/>
          </a:bodyPr>
          <a:lstStyle>
            <a:lvl1pPr>
              <a:lnSpc>
                <a:spcPct val="140000"/>
              </a:lnSpc>
              <a:defRPr sz="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10000"/>
              </a:lnSpc>
            </a:pPr>
            <a:endParaRPr sz="2700" dirty="0">
              <a:solidFill>
                <a:schemeClr val="bg1"/>
              </a:solidFill>
              <a:latin typeface="Open Sans"/>
              <a:ea typeface="Calibri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723697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xfrm>
            <a:off x="3888792" y="5979782"/>
            <a:ext cx="18403954" cy="175643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spc="-150" dirty="0">
                <a:solidFill>
                  <a:schemeClr val="tx2"/>
                </a:solidFill>
              </a:rPr>
              <a:t>Design an ecommerce store like Amazon and design to scale it to millions of users ?</a:t>
            </a:r>
            <a:endParaRPr sz="6000" spc="-150" dirty="0">
              <a:solidFill>
                <a:schemeClr val="tx2"/>
              </a:solidFill>
            </a:endParaRPr>
          </a:p>
        </p:txBody>
      </p:sp>
      <p:sp>
        <p:nvSpPr>
          <p:cNvPr id="849" name="Shape 849"/>
          <p:cNvSpPr>
            <a:spLocks noGrp="1"/>
          </p:cNvSpPr>
          <p:nvPr>
            <p:ph type="sldNum" sz="quarter" idx="2"/>
          </p:nvPr>
        </p:nvSpPr>
        <p:spPr>
          <a:xfrm>
            <a:off x="3391839" y="1344017"/>
            <a:ext cx="238846" cy="4257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766599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60">
      <a:dk1>
        <a:srgbClr val="000000"/>
      </a:dk1>
      <a:lt1>
        <a:srgbClr val="FFFFFF"/>
      </a:lt1>
      <a:dk2>
        <a:srgbClr val="566275"/>
      </a:dk2>
      <a:lt2>
        <a:srgbClr val="D8DFE9"/>
      </a:lt2>
      <a:accent1>
        <a:srgbClr val="136C52"/>
      </a:accent1>
      <a:accent2>
        <a:srgbClr val="6AAE00"/>
      </a:accent2>
      <a:accent3>
        <a:srgbClr val="20AE9B"/>
      </a:accent3>
      <a:accent4>
        <a:srgbClr val="37CACA"/>
      </a:accent4>
      <a:accent5>
        <a:srgbClr val="444F62"/>
      </a:accent5>
      <a:accent6>
        <a:srgbClr val="9CB2CA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noFill/>
          <a:miter lim="400000"/>
        </a:ln>
        <a:effectLst/>
        <a:extLst>
          <a:ext uri="{C572A759-6A51-4108-AA02-DFA0A04FC94B}">
            <ma14:wrappingTextBoxFlag xmlns:ma14="http://schemas.microsoft.com/office/mac/drawingml/2011/main" xmlns="" val="1"/>
          </a:ext>
        </a:extLst>
      </a:spPr>
      <a:bodyPr wrap="square" lIns="50800" tIns="50800" rIns="50800" bIns="50800" numCol="1" anchor="t">
        <a:spAutoFit/>
      </a:bodyPr>
      <a:lstStyle>
        <a:defPPr>
          <a:defRPr dirty="0">
            <a:latin typeface="Calibri"/>
            <a:ea typeface="Calibri"/>
            <a:cs typeface="Calibr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45091</TotalTime>
  <Words>827</Words>
  <Application>Microsoft Office PowerPoint</Application>
  <PresentationFormat>Custom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Helvetica Light</vt:lpstr>
      <vt:lpstr>Helvetica Neue Medium</vt:lpstr>
      <vt:lpstr>Lato Black</vt:lpstr>
      <vt:lpstr>Open Sans</vt:lpstr>
      <vt:lpstr>White</vt:lpstr>
      <vt:lpstr>PowerPoint Presentation</vt:lpstr>
      <vt:lpstr>What this short course will cover ? </vt:lpstr>
      <vt:lpstr>What is a System Design Interview ?</vt:lpstr>
      <vt:lpstr>Which companies take these interviews ?</vt:lpstr>
      <vt:lpstr>Is it worth the effort ?</vt:lpstr>
      <vt:lpstr>Walkthrough of a System Design Interview :</vt:lpstr>
      <vt:lpstr>PowerPoint Presentation</vt:lpstr>
      <vt:lpstr>What kind of questions you might get in a System Design Interview ?</vt:lpstr>
      <vt:lpstr>Design an ecommerce store like Amazon and design to scale it to millions of users ?</vt:lpstr>
      <vt:lpstr>Design an online shopping website backend using Microservices Architecture ?</vt:lpstr>
      <vt:lpstr>How would you build a recommendation engine like Netflix ?</vt:lpstr>
      <vt:lpstr>How will you build a scalable auto suggest feature ?</vt:lpstr>
      <vt:lpstr>How will you build a simple LRU Cache ?</vt:lpstr>
      <vt:lpstr>Build a health monitoring system that gives an overall health score of a user ?</vt:lpstr>
      <vt:lpstr>Design an image classification system ?</vt:lpstr>
      <vt:lpstr>Nature of these interviews :</vt:lpstr>
      <vt:lpstr>Nature of these Interviews :</vt:lpstr>
      <vt:lpstr>How to prepare for these interviews ?</vt:lpstr>
      <vt:lpstr>What skills are needed for these interviews ?</vt:lpstr>
      <vt:lpstr>PowerPoint Presentation</vt:lpstr>
      <vt:lpstr>So, where do you go from here ?</vt:lpstr>
      <vt:lpstr>Course on UDEMY</vt:lpstr>
      <vt:lpstr>Also please checkout the book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Adrienne</dc:creator>
  <cp:lastModifiedBy>Preet Mehta</cp:lastModifiedBy>
  <cp:revision>379</cp:revision>
  <dcterms:modified xsi:type="dcterms:W3CDTF">2020-12-23T17:06:51Z</dcterms:modified>
</cp:coreProperties>
</file>