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97" r:id="rId3"/>
    <p:sldId id="298" r:id="rId4"/>
    <p:sldId id="299" r:id="rId5"/>
    <p:sldId id="308" r:id="rId6"/>
    <p:sldId id="300" r:id="rId7"/>
    <p:sldId id="301" r:id="rId8"/>
    <p:sldId id="304" r:id="rId9"/>
    <p:sldId id="307" r:id="rId10"/>
    <p:sldId id="302" r:id="rId11"/>
    <p:sldId id="303" r:id="rId12"/>
    <p:sldId id="309" r:id="rId13"/>
    <p:sldId id="310" r:id="rId14"/>
    <p:sldId id="305" r:id="rId15"/>
    <p:sldId id="306" r:id="rId16"/>
  </p:sldIdLst>
  <p:sldSz cx="9144000" cy="5143500" type="screen16x9"/>
  <p:notesSz cx="6858000" cy="9144000"/>
  <p:embeddedFontLst>
    <p:embeddedFont>
      <p:font typeface="Barlow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Barlow Light" charset="0"/>
      <p:regular r:id="rId26"/>
      <p:bold r:id="rId27"/>
      <p:italic r:id="rId28"/>
      <p:boldItalic r:id="rId29"/>
    </p:embeddedFont>
    <p:embeddedFont>
      <p:font typeface="Raleway Thin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24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3715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hyperlink" Target="https://site.mockit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stmanagement.com/zephy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5433;p50"/>
          <p:cNvGrpSpPr/>
          <p:nvPr/>
        </p:nvGrpSpPr>
        <p:grpSpPr>
          <a:xfrm>
            <a:off x="1008430" y="1311425"/>
            <a:ext cx="3698867" cy="2567945"/>
            <a:chOff x="6332670" y="5663946"/>
            <a:chExt cx="856627" cy="594715"/>
          </a:xfrm>
        </p:grpSpPr>
        <p:grpSp>
          <p:nvGrpSpPr>
            <p:cNvPr id="340" name="Google Shape;5434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347" name="Google Shape;543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543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5437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345" name="Google Shape;543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543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5440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343" name="Google Shape;5441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5442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2009503" y="1531730"/>
            <a:ext cx="2501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dirty="0" smtClean="0"/>
              <a:t>MOCKITO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027183" y="317541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 smtClean="0"/>
              <a:t>GRAFANA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66644" y="2399735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 smtClean="0"/>
              <a:t>ZEPHYR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ZEPHYR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4350"/>
            <a:ext cx="6858000" cy="4267200"/>
          </a:xfrm>
        </p:spPr>
        <p:txBody>
          <a:bodyPr/>
          <a:lstStyle/>
          <a:p>
            <a:pPr lvl="0"/>
            <a:r>
              <a:rPr lang="en-US" dirty="0">
                <a:latin typeface="Barlow Light" charset="0"/>
                <a:ea typeface="Calibri"/>
                <a:cs typeface="Calibri"/>
                <a:sym typeface="Calibri"/>
              </a:rPr>
              <a:t>Zephyr is a test Management tool used as a plugin with JIRA </a:t>
            </a:r>
            <a:r>
              <a:rPr lang="en-US" dirty="0" smtClean="0">
                <a:latin typeface="Barlow Light" charset="0"/>
                <a:ea typeface="Calibri"/>
                <a:cs typeface="Calibri"/>
                <a:sym typeface="Calibri"/>
              </a:rPr>
              <a:t>tool</a:t>
            </a:r>
          </a:p>
          <a:p>
            <a:r>
              <a:rPr lang="en-US" dirty="0">
                <a:latin typeface="Barlow Light" charset="0"/>
                <a:ea typeface="Calibri"/>
                <a:cs typeface="Calibri"/>
                <a:sym typeface="Calibri"/>
              </a:rPr>
              <a:t>JIRA is an Incident Management Tool used for Project Management, Bug Tracking, Issue Tracking and Workflow</a:t>
            </a:r>
            <a:r>
              <a:rPr lang="en-US" dirty="0" smtClean="0">
                <a:latin typeface="Barlow Light" charset="0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dirty="0">
                <a:latin typeface="Barlow Light" charset="0"/>
                <a:ea typeface="Calibri"/>
                <a:cs typeface="Calibri"/>
                <a:sym typeface="Calibri"/>
              </a:rPr>
              <a:t>Zephyr was bought in as a plugin to support the test management like other tools such as QC (Quality Center) </a:t>
            </a:r>
            <a:r>
              <a:rPr lang="en-US" dirty="0" err="1" smtClean="0">
                <a:latin typeface="Barlow Light" charset="0"/>
                <a:ea typeface="Calibri"/>
                <a:cs typeface="Calibri"/>
                <a:sym typeface="Calibri"/>
              </a:rPr>
              <a:t>etc</a:t>
            </a:r>
            <a:endParaRPr lang="en-US" dirty="0" smtClean="0">
              <a:latin typeface="Barlow Light" charset="0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latin typeface="Barlow Light" charset="0"/>
                <a:ea typeface="Calibri"/>
                <a:cs typeface="Calibri"/>
                <a:sym typeface="Calibri"/>
              </a:rPr>
              <a:t>Using Zephyr we can create test cases, track them and also manage similar to that of a defect life cycle.</a:t>
            </a:r>
            <a:endParaRPr lang="en-US" dirty="0">
              <a:latin typeface="Barlow Light" charset="0"/>
            </a:endParaRPr>
          </a:p>
          <a:p>
            <a:endParaRPr lang="en-US" dirty="0">
              <a:latin typeface="Barlow Light" charset="0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Barlow Light" charset="0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213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6858000" cy="2640900"/>
          </a:xfrm>
        </p:spPr>
        <p:txBody>
          <a:bodyPr/>
          <a:lstStyle/>
          <a:p>
            <a:pPr fontAlgn="base"/>
            <a:r>
              <a:rPr lang="en-US" sz="1800" dirty="0"/>
              <a:t>Better traceability with the linkage between stories, test cases and bugs in the test cycles.</a:t>
            </a:r>
          </a:p>
          <a:p>
            <a:pPr fontAlgn="base"/>
            <a:r>
              <a:rPr lang="en-US" sz="1800" dirty="0"/>
              <a:t>Graphical representation of the results</a:t>
            </a:r>
          </a:p>
          <a:p>
            <a:pPr fontAlgn="base"/>
            <a:r>
              <a:rPr lang="en-US" sz="1800" dirty="0"/>
              <a:t>Test cases can be exported to word, excel formats.</a:t>
            </a:r>
          </a:p>
          <a:p>
            <a:pPr fontAlgn="base"/>
            <a:r>
              <a:rPr lang="en-US" sz="1800" dirty="0"/>
              <a:t>Test case review process possible through agile board.</a:t>
            </a:r>
          </a:p>
          <a:p>
            <a:pPr fontAlgn="base"/>
            <a:r>
              <a:rPr lang="en-US" sz="1800" dirty="0"/>
              <a:t>Multiple test iterations with multiple cycles can be created.</a:t>
            </a:r>
          </a:p>
          <a:p>
            <a:pPr fontAlgn="base"/>
            <a:r>
              <a:rPr lang="en-US" sz="1800" dirty="0"/>
              <a:t>Possible to create customized filters.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346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76350"/>
            <a:ext cx="7239000" cy="3657600"/>
          </a:xfrm>
        </p:spPr>
        <p:txBody>
          <a:bodyPr/>
          <a:lstStyle/>
          <a:p>
            <a:pPr fontAlgn="base"/>
            <a:r>
              <a:rPr lang="en-US" sz="1600" dirty="0"/>
              <a:t>Importing existing test cases from excel is not easy and one has to use some external </a:t>
            </a:r>
            <a:r>
              <a:rPr lang="en-US" sz="1600" dirty="0" err="1"/>
              <a:t>addon</a:t>
            </a:r>
            <a:r>
              <a:rPr lang="en-US" sz="1600" dirty="0"/>
              <a:t> for that.</a:t>
            </a:r>
          </a:p>
          <a:p>
            <a:pPr fontAlgn="base"/>
            <a:r>
              <a:rPr lang="en-US" sz="1600" dirty="0"/>
              <a:t>Test result import not possible.</a:t>
            </a:r>
          </a:p>
          <a:p>
            <a:pPr fontAlgn="base"/>
            <a:r>
              <a:rPr lang="en-US" sz="1600" dirty="0"/>
              <a:t>Not possible to export All the test cases and results in one file.</a:t>
            </a:r>
          </a:p>
          <a:p>
            <a:pPr fontAlgn="base"/>
            <a:r>
              <a:rPr lang="en-US" sz="1600" dirty="0"/>
              <a:t>Test Case format is fixed and cannot be customized. Test cases have only 3 standard columns.</a:t>
            </a:r>
          </a:p>
          <a:p>
            <a:pPr fontAlgn="base"/>
            <a:r>
              <a:rPr lang="en-US" sz="1600" dirty="0"/>
              <a:t>Reporting can be done for only one particular cycle of an iteration. A cumulative report cannot be generated for all the test cycles of the iteration.</a:t>
            </a:r>
          </a:p>
          <a:p>
            <a:pPr fontAlgn="base"/>
            <a:r>
              <a:rPr lang="en-US" sz="1600" dirty="0"/>
              <a:t>For Automation Suite Integration, one to use Zephyr Enterprise Edition. Integration can be done with Selenium RC. Integration with Selenium Web Driver is not implemented.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343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50"/>
            <a:ext cx="5640900" cy="26409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site.mockito.org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grafana.com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www.testmanagement.com/zephyr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835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2076;p34"/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grpSp>
        <p:nvGrpSpPr>
          <p:cNvPr id="4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5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69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0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3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48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4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1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5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3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2223;p34"/>
          <p:cNvSpPr txBox="1">
            <a:spLocks/>
          </p:cNvSpPr>
          <p:nvPr/>
        </p:nvSpPr>
        <p:spPr>
          <a:xfrm>
            <a:off x="457200" y="2119950"/>
            <a:ext cx="5941001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720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27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793" y="2250157"/>
            <a:ext cx="1837885" cy="74875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oogle Shape;5315;p50"/>
          <p:cNvGrpSpPr/>
          <p:nvPr/>
        </p:nvGrpSpPr>
        <p:grpSpPr>
          <a:xfrm>
            <a:off x="2969754" y="1049418"/>
            <a:ext cx="3441729" cy="3095533"/>
            <a:chOff x="7050768" y="5526199"/>
            <a:chExt cx="719953" cy="647534"/>
          </a:xfrm>
        </p:grpSpPr>
        <p:sp>
          <p:nvSpPr>
            <p:cNvPr id="11" name="Google Shape;5316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17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18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19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20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21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22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23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24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25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26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27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80;p14"/>
          <p:cNvSpPr txBox="1">
            <a:spLocks/>
          </p:cNvSpPr>
          <p:nvPr/>
        </p:nvSpPr>
        <p:spPr>
          <a:xfrm>
            <a:off x="1692858" y="1150620"/>
            <a:ext cx="1919192" cy="3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VISHNU SATHYAN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" name="Google Shape;380;p14"/>
          <p:cNvSpPr txBox="1">
            <a:spLocks/>
          </p:cNvSpPr>
          <p:nvPr/>
        </p:nvSpPr>
        <p:spPr>
          <a:xfrm>
            <a:off x="5771679" y="1150620"/>
            <a:ext cx="1919192" cy="3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ARJUN SHILLIN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" name="Google Shape;380;p14"/>
          <p:cNvSpPr txBox="1">
            <a:spLocks/>
          </p:cNvSpPr>
          <p:nvPr/>
        </p:nvSpPr>
        <p:spPr>
          <a:xfrm>
            <a:off x="1085396" y="2381789"/>
            <a:ext cx="1919192" cy="3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AUGUSTINE JIMMY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" name="Google Shape;380;p14"/>
          <p:cNvSpPr txBox="1">
            <a:spLocks/>
          </p:cNvSpPr>
          <p:nvPr/>
        </p:nvSpPr>
        <p:spPr>
          <a:xfrm>
            <a:off x="6428900" y="2407009"/>
            <a:ext cx="2132844" cy="40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PARVATHY MADHU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" name="Google Shape;380;p14"/>
          <p:cNvSpPr txBox="1">
            <a:spLocks/>
          </p:cNvSpPr>
          <p:nvPr/>
        </p:nvSpPr>
        <p:spPr>
          <a:xfrm>
            <a:off x="1841952" y="3526733"/>
            <a:ext cx="1919192" cy="3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MUHAMMAD FAIZ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" name="Google Shape;380;p14"/>
          <p:cNvSpPr txBox="1">
            <a:spLocks/>
          </p:cNvSpPr>
          <p:nvPr/>
        </p:nvSpPr>
        <p:spPr>
          <a:xfrm>
            <a:off x="5818544" y="3512820"/>
            <a:ext cx="2057400" cy="5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ARYA MOL ASOKAN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8696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5640900" cy="2640900"/>
          </a:xfrm>
        </p:spPr>
        <p:txBody>
          <a:bodyPr/>
          <a:lstStyle/>
          <a:p>
            <a:pPr lvl="0" indent="-330200">
              <a:lnSpc>
                <a:spcPct val="107916"/>
              </a:lnSpc>
              <a:spcBef>
                <a:spcPts val="800"/>
              </a:spcBef>
              <a:buSzPts val="1600"/>
              <a:buChar char="●"/>
            </a:pPr>
            <a:r>
              <a:rPr lang="en-US" dirty="0" err="1"/>
              <a:t>Mockito</a:t>
            </a:r>
            <a:r>
              <a:rPr lang="en-US" dirty="0"/>
              <a:t> is a mocking framework</a:t>
            </a:r>
          </a:p>
          <a:p>
            <a:pPr lvl="0" indent="-330200">
              <a:lnSpc>
                <a:spcPct val="107916"/>
              </a:lnSpc>
              <a:spcBef>
                <a:spcPts val="0"/>
              </a:spcBef>
              <a:buSzPts val="1600"/>
              <a:buChar char="●"/>
            </a:pPr>
            <a:r>
              <a:rPr lang="en-US" dirty="0"/>
              <a:t>It is a java based library used to create simple and basic test API’s for performing unit testing of java applications </a:t>
            </a:r>
          </a:p>
          <a:p>
            <a:pPr lvl="0" indent="-330200">
              <a:lnSpc>
                <a:spcPct val="107916"/>
              </a:lnSpc>
              <a:spcBef>
                <a:spcPts val="0"/>
              </a:spcBef>
              <a:buSzPts val="1600"/>
              <a:buChar char="●"/>
            </a:pPr>
            <a:r>
              <a:rPr lang="en-US" dirty="0"/>
              <a:t>It can also be used with other frameworks such as </a:t>
            </a:r>
            <a:r>
              <a:rPr lang="en-US" dirty="0" err="1"/>
              <a:t>Junit</a:t>
            </a:r>
            <a:r>
              <a:rPr lang="en-US" dirty="0"/>
              <a:t> and </a:t>
            </a:r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055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97758"/>
            <a:ext cx="4419600" cy="44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5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9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7315200" cy="3810000"/>
          </a:xfrm>
        </p:spPr>
        <p:txBody>
          <a:bodyPr/>
          <a:lstStyle/>
          <a:p>
            <a:r>
              <a:rPr lang="en-US" dirty="0" err="1"/>
              <a:t>Grafana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open source visualization and analytics software. </a:t>
            </a:r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D</a:t>
            </a:r>
            <a:r>
              <a:rPr lang="en" dirty="0" smtClean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esigned </a:t>
            </a:r>
            <a:r>
              <a:rPr lang="en" dirty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by Torkel Odegaard in January </a:t>
            </a:r>
            <a:r>
              <a:rPr lang="en" dirty="0" smtClean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2014</a:t>
            </a:r>
          </a:p>
          <a:p>
            <a:r>
              <a:rPr lang="en" dirty="0" smtClean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It </a:t>
            </a:r>
            <a:r>
              <a:rPr lang="en" dirty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enables us to create a </a:t>
            </a:r>
            <a:r>
              <a:rPr lang="en" dirty="0" smtClean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dashboard for</a:t>
            </a:r>
            <a:r>
              <a:rPr lang="en" dirty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 </a:t>
            </a:r>
            <a:r>
              <a:rPr lang="en" dirty="0" smtClean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collecting, processing</a:t>
            </a:r>
            <a:r>
              <a:rPr lang="en" dirty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, storing, and analyzing data from various </a:t>
            </a:r>
            <a:r>
              <a:rPr lang="en" dirty="0" smtClean="0">
                <a:solidFill>
                  <a:schemeClr val="tx1"/>
                </a:solidFill>
                <a:latin typeface="Barlow Light" charset="0"/>
                <a:ea typeface="Calibri"/>
                <a:cs typeface="Calibri"/>
                <a:sym typeface="Calibri"/>
              </a:rPr>
              <a:t>different sources</a:t>
            </a:r>
          </a:p>
          <a:p>
            <a:r>
              <a:rPr lang="en-US" dirty="0"/>
              <a:t>It allows you to query, visualize, alert on, and explore your metrics, logs, and traces no matter where they are stored.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you with tools to turn your time-series database (TSDB) data into insightful graphs and </a:t>
            </a:r>
            <a:r>
              <a:rPr lang="en-US" dirty="0" smtClean="0"/>
              <a:t>visualizations.</a:t>
            </a:r>
            <a:r>
              <a:rPr lang="en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 </a:t>
            </a:r>
            <a:r>
              <a:rPr lang="e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data, beautifully</a:t>
            </a:r>
            <a:r>
              <a:rPr lang="en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158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3" name="Google Shape;5246;p50"/>
          <p:cNvGrpSpPr/>
          <p:nvPr/>
        </p:nvGrpSpPr>
        <p:grpSpPr>
          <a:xfrm>
            <a:off x="3185721" y="2125661"/>
            <a:ext cx="2903101" cy="1055689"/>
            <a:chOff x="6931035" y="3184144"/>
            <a:chExt cx="716128" cy="719903"/>
          </a:xfrm>
        </p:grpSpPr>
        <p:sp>
          <p:nvSpPr>
            <p:cNvPr id="4" name="Google Shape;5247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48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49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250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23" y="426331"/>
            <a:ext cx="2949499" cy="14458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14" y="1837958"/>
            <a:ext cx="2577986" cy="1486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91" y="3477772"/>
            <a:ext cx="3074954" cy="1532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72195"/>
            <a:ext cx="2696622" cy="14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9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6553200" cy="2640900"/>
          </a:xfrm>
        </p:spPr>
        <p:txBody>
          <a:bodyPr/>
          <a:lstStyle/>
          <a:p>
            <a:r>
              <a:rPr lang="en-US" sz="1600" dirty="0"/>
              <a:t>With the help of dashboards, data is presented in an informative, efficient, and presentable manner. </a:t>
            </a:r>
            <a:endParaRPr lang="en-US" sz="1600" dirty="0" smtClean="0"/>
          </a:p>
          <a:p>
            <a:r>
              <a:rPr lang="en-US" sz="1600" dirty="0" err="1" smtClean="0"/>
              <a:t>Grafana</a:t>
            </a:r>
            <a:r>
              <a:rPr lang="en-US" sz="1600" dirty="0" smtClean="0"/>
              <a:t> </a:t>
            </a:r>
            <a:r>
              <a:rPr lang="en-US" sz="1600" dirty="0"/>
              <a:t>makes the users know the data well.</a:t>
            </a:r>
          </a:p>
          <a:p>
            <a:r>
              <a:rPr lang="en-US" sz="1600" dirty="0"/>
              <a:t>The dashboards in </a:t>
            </a:r>
            <a:r>
              <a:rPr lang="en-US" sz="1600" dirty="0" err="1"/>
              <a:t>Grafana</a:t>
            </a:r>
            <a:r>
              <a:rPr lang="en-US" sz="1600" dirty="0"/>
              <a:t> can be shared with the team </a:t>
            </a:r>
            <a:r>
              <a:rPr lang="en-US" sz="1600" dirty="0" smtClean="0"/>
              <a:t>members. </a:t>
            </a:r>
          </a:p>
          <a:p>
            <a:r>
              <a:rPr lang="en-US" sz="1600" dirty="0" smtClean="0"/>
              <a:t>Time series data and real-time data can be found fruitful with visualization if we are using </a:t>
            </a:r>
            <a:r>
              <a:rPr lang="en-US" sz="1600" dirty="0" err="1" smtClean="0"/>
              <a:t>Grafana</a:t>
            </a:r>
            <a:r>
              <a:rPr lang="en-US" sz="1600" dirty="0" smtClean="0"/>
              <a:t>. </a:t>
            </a:r>
            <a:endParaRPr lang="en-US" sz="1600" dirty="0"/>
          </a:p>
          <a:p>
            <a:r>
              <a:rPr lang="en-US" sz="1600" dirty="0" smtClean="0"/>
              <a:t>The logs can be created so that data can be tracked easily if any backlogs happen.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61335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426</Words>
  <Application>Microsoft Office PowerPoint</Application>
  <PresentationFormat>On-screen Show (16:9)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Barlow</vt:lpstr>
      <vt:lpstr>Calibri</vt:lpstr>
      <vt:lpstr>Barlow Light</vt:lpstr>
      <vt:lpstr>Raleway Thin</vt:lpstr>
      <vt:lpstr>Gaoler template</vt:lpstr>
      <vt:lpstr>PowerPoint Presentation</vt:lpstr>
      <vt:lpstr>GROUP 1</vt:lpstr>
      <vt:lpstr>MOCKITO</vt:lpstr>
      <vt:lpstr>PowerPoint Presentation</vt:lpstr>
      <vt:lpstr>PowerPoint Presentation</vt:lpstr>
      <vt:lpstr>GRAFANA</vt:lpstr>
      <vt:lpstr>PowerPoint Presentation</vt:lpstr>
      <vt:lpstr>PowerPoint Presentation</vt:lpstr>
      <vt:lpstr>Importance of Grafana</vt:lpstr>
      <vt:lpstr>ZEPHYR</vt:lpstr>
      <vt:lpstr>PowerPoint Presentation</vt:lpstr>
      <vt:lpstr>Advantages</vt:lpstr>
      <vt:lpstr>Limitations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Parvathy Madhu</dc:creator>
  <cp:lastModifiedBy>MADHU</cp:lastModifiedBy>
  <cp:revision>8</cp:revision>
  <dcterms:modified xsi:type="dcterms:W3CDTF">2021-12-13T17:25:27Z</dcterms:modified>
</cp:coreProperties>
</file>