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88" r:id="rId6"/>
    <p:sldId id="287" r:id="rId7"/>
    <p:sldId id="260" r:id="rId8"/>
    <p:sldId id="258" r:id="rId9"/>
    <p:sldId id="291" r:id="rId10"/>
    <p:sldId id="293" r:id="rId11"/>
    <p:sldId id="289" r:id="rId12"/>
    <p:sldId id="295" r:id="rId13"/>
    <p:sldId id="314" r:id="rId14"/>
    <p:sldId id="297" r:id="rId15"/>
    <p:sldId id="296" r:id="rId16"/>
    <p:sldId id="315" r:id="rId17"/>
    <p:sldId id="299" r:id="rId18"/>
    <p:sldId id="298" r:id="rId19"/>
    <p:sldId id="300" r:id="rId20"/>
    <p:sldId id="317" r:id="rId21"/>
    <p:sldId id="316" r:id="rId22"/>
    <p:sldId id="301" r:id="rId23"/>
    <p:sldId id="302" r:id="rId24"/>
    <p:sldId id="304" r:id="rId25"/>
    <p:sldId id="303" r:id="rId26"/>
    <p:sldId id="307" r:id="rId27"/>
    <p:sldId id="306" r:id="rId28"/>
    <p:sldId id="313" r:id="rId29"/>
    <p:sldId id="308" r:id="rId30"/>
    <p:sldId id="310" r:id="rId31"/>
    <p:sldId id="286" r:id="rId32"/>
    <p:sldId id="311" r:id="rId33"/>
    <p:sldId id="312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12/13/2021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https://www.guru99.com/what-everybody-ought-to-know-about-test-planing.html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45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065" y="1585831"/>
            <a:ext cx="8542238" cy="12435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664" y="3006200"/>
            <a:ext cx="1566672" cy="4624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TEAM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8E20A-354D-46B4-B5D5-6BE20B6F4536}"/>
              </a:ext>
            </a:extLst>
          </p:cNvPr>
          <p:cNvSpPr txBox="1"/>
          <p:nvPr/>
        </p:nvSpPr>
        <p:spPr>
          <a:xfrm>
            <a:off x="4942332" y="3645409"/>
            <a:ext cx="3727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 MEMBERS: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Vishnu Sathyan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Arjun Shilin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Augustine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Mohammad Faiz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Parvathy Madhu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rPr>
              <a:t> Aryamol Ashokan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866E5-7C73-469E-8CF5-359AEA431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0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754880"/>
            <a:ext cx="8390527" cy="365760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Selenium web driver testcases to locate the elements of Urban ladder webpages. To depict the wait, sleep during the implementation</a:t>
            </a:r>
            <a:endParaRPr lang="en-US" sz="16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3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3996871" cy="535531"/>
          </a:xfrm>
        </p:spPr>
        <p:txBody>
          <a:bodyPr/>
          <a:lstStyle/>
          <a:p>
            <a:r>
              <a:rPr lang="en-US" dirty="0"/>
              <a:t>SELENIUM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715431" cy="10801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Selenium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is a free (open-source) automated testing framework used to validate web applications across different browsers and platforms. You can use multiple programming languages like Java, C#, Python etc. to create Selenium Test Scripts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FDD0C-EF76-405C-B1D6-1E73592C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4" y="3002278"/>
            <a:ext cx="7654836" cy="31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0BEC5C5-8803-4BAD-A03A-7AF8D4C4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46017"/>
            <a:ext cx="11317273" cy="63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86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8033476" cy="365760"/>
          </a:xfrm>
        </p:spPr>
        <p:txBody>
          <a:bodyPr>
            <a:noAutofit/>
          </a:bodyPr>
          <a:lstStyle/>
          <a:p>
            <a:r>
              <a:rPr lang="en-IN" sz="1600" dirty="0">
                <a:effectLst/>
                <a:ea typeface="Source Sans Pro" panose="020B0503030403020204" pitchFamily="34" charset="0"/>
                <a:cs typeface="Calibri" panose="020F0502020204030204" pitchFamily="34" charset="0"/>
              </a:rPr>
              <a:t>Cucumber + TestNG + Selenium integration to test the module of urban ladder. To imbibe the lighthouse or google axe tools.</a:t>
            </a:r>
            <a:endParaRPr lang="en-US" sz="1600" dirty="0">
              <a:effectLst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29714"/>
            <a:ext cx="11214100" cy="535531"/>
          </a:xfrm>
        </p:spPr>
        <p:txBody>
          <a:bodyPr/>
          <a:lstStyle/>
          <a:p>
            <a:r>
              <a:rPr lang="en-US" dirty="0"/>
              <a:t>CUCUMBER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150342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Cucumber is a software tool used by the testers to develop test cases for  testing the behavior of the software.(BDD TOOL)3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 the Cucumber testing, the test cases are written in a simple English text, which anybody can understand without any technical knowledge. This simple English text is called the 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Gherkin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language</a:t>
            </a:r>
            <a:r>
              <a:rPr lang="en-US" sz="1800" b="0" i="0" dirty="0">
                <a:effectLst/>
                <a:latin typeface="inter-regular"/>
              </a:rPr>
              <a:t>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0B60C-8BD2-4D40-9271-E9B19A53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72" y="3225689"/>
            <a:ext cx="3877219" cy="30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9523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inter-regular"/>
              </a:rPr>
              <a:t>TestNG provides  full control over the test cases and the execution of the test cases. Due to this reason, TestNG is also known as a testing framework.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0" name="Picture 2" descr="TestNG">
            <a:extLst>
              <a:ext uri="{FF2B5EF4-FFF2-40B4-BE49-F238E27FC236}">
                <a16:creationId xmlns:a16="http://schemas.microsoft.com/office/drawing/2014/main" id="{A6214DB5-098E-4BFD-A8B1-D70819948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41" y="2333625"/>
            <a:ext cx="5715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A43B4-C66D-4F90-867D-80D8C3FA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" y="237580"/>
            <a:ext cx="11347269" cy="63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0980CD-D368-4E88-82E1-9487F805A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6" y="298813"/>
            <a:ext cx="11129554" cy="62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4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s-ES" sz="1600" dirty="0">
                <a:latin typeface="+mn-lt"/>
              </a:rPr>
              <a:t>Jenkins+selinium integration to check the module deals of the week in urban Ladder website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23">
            <a:extLst>
              <a:ext uri="{FF2B5EF4-FFF2-40B4-BE49-F238E27FC236}">
                <a16:creationId xmlns:a16="http://schemas.microsoft.com/office/drawing/2014/main" id="{255F5151-FBEA-40B2-996E-858B5D0673CA}"/>
              </a:ext>
            </a:extLst>
          </p:cNvPr>
          <p:cNvSpPr txBox="1">
            <a:spLocks/>
          </p:cNvSpPr>
          <p:nvPr/>
        </p:nvSpPr>
        <p:spPr>
          <a:xfrm>
            <a:off x="236786" y="6603072"/>
            <a:ext cx="439241" cy="3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5" name="Subtitle 5">
            <a:extLst>
              <a:ext uri="{FF2B5EF4-FFF2-40B4-BE49-F238E27FC236}">
                <a16:creationId xmlns:a16="http://schemas.microsoft.com/office/drawing/2014/main" id="{A9060897-D7B0-497C-A537-5DCEE0F01CE6}"/>
              </a:ext>
            </a:extLst>
          </p:cNvPr>
          <p:cNvSpPr txBox="1">
            <a:spLocks/>
          </p:cNvSpPr>
          <p:nvPr/>
        </p:nvSpPr>
        <p:spPr>
          <a:xfrm>
            <a:off x="2605333" y="921040"/>
            <a:ext cx="4508099" cy="593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F7789B3B-B212-4FDD-831F-B07931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706" y="6246020"/>
            <a:ext cx="439241" cy="390437"/>
          </a:xfrm>
        </p:spPr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F9A1DF-955A-4095-8918-2D9DC3D43F9B}"/>
              </a:ext>
            </a:extLst>
          </p:cNvPr>
          <p:cNvGrpSpPr/>
          <p:nvPr/>
        </p:nvGrpSpPr>
        <p:grpSpPr>
          <a:xfrm>
            <a:off x="612546" y="2020473"/>
            <a:ext cx="1805838" cy="3423836"/>
            <a:chOff x="778009" y="2011765"/>
            <a:chExt cx="1805838" cy="3423836"/>
          </a:xfrm>
        </p:grpSpPr>
        <p:sp>
          <p:nvSpPr>
            <p:cNvPr id="89" name="Rectángulo redondeado 9">
              <a:extLst>
                <a:ext uri="{FF2B5EF4-FFF2-40B4-BE49-F238E27FC236}">
                  <a16:creationId xmlns:a16="http://schemas.microsoft.com/office/drawing/2014/main" id="{4E9247ED-C8AC-43CB-AD75-E4E02A4C3041}"/>
                </a:ext>
              </a:extLst>
            </p:cNvPr>
            <p:cNvSpPr/>
            <p:nvPr/>
          </p:nvSpPr>
          <p:spPr>
            <a:xfrm>
              <a:off x="778010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0" name="Rectángulo redondeado 13">
              <a:extLst>
                <a:ext uri="{FF2B5EF4-FFF2-40B4-BE49-F238E27FC236}">
                  <a16:creationId xmlns:a16="http://schemas.microsoft.com/office/drawing/2014/main" id="{82EE97C6-0851-4C61-AACC-A09FD08BB8FA}"/>
                </a:ext>
              </a:extLst>
            </p:cNvPr>
            <p:cNvSpPr/>
            <p:nvPr/>
          </p:nvSpPr>
          <p:spPr>
            <a:xfrm>
              <a:off x="778010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DOCUMENT CREATION</a:t>
              </a:r>
            </a:p>
          </p:txBody>
        </p:sp>
        <p:sp>
          <p:nvSpPr>
            <p:cNvPr id="91" name="CuadroTexto 17">
              <a:extLst>
                <a:ext uri="{FF2B5EF4-FFF2-40B4-BE49-F238E27FC236}">
                  <a16:creationId xmlns:a16="http://schemas.microsoft.com/office/drawing/2014/main" id="{01D386FC-2B35-48BA-9052-77723046E76D}"/>
                </a:ext>
              </a:extLst>
            </p:cNvPr>
            <p:cNvSpPr txBox="1"/>
            <p:nvPr/>
          </p:nvSpPr>
          <p:spPr>
            <a:xfrm>
              <a:off x="778010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6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01</a:t>
              </a: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F5F693E1-193A-4853-979B-F75A651484F8}"/>
                </a:ext>
              </a:extLst>
            </p:cNvPr>
            <p:cNvSpPr txBox="1">
              <a:spLocks/>
            </p:cNvSpPr>
            <p:nvPr/>
          </p:nvSpPr>
          <p:spPr>
            <a:xfrm>
              <a:off x="778009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Write test plan, test strategy ,test case for deals of the week module in urbanladder.com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D759B6F-5ACC-469B-B65D-C275B6DECFFC}"/>
              </a:ext>
            </a:extLst>
          </p:cNvPr>
          <p:cNvGrpSpPr/>
          <p:nvPr/>
        </p:nvGrpSpPr>
        <p:grpSpPr>
          <a:xfrm>
            <a:off x="2821229" y="2020473"/>
            <a:ext cx="1805839" cy="3423836"/>
            <a:chOff x="2786877" y="2011765"/>
            <a:chExt cx="1805839" cy="3423836"/>
          </a:xfrm>
        </p:grpSpPr>
        <p:sp>
          <p:nvSpPr>
            <p:cNvPr id="94" name="Rectángulo redondeado 10">
              <a:extLst>
                <a:ext uri="{FF2B5EF4-FFF2-40B4-BE49-F238E27FC236}">
                  <a16:creationId xmlns:a16="http://schemas.microsoft.com/office/drawing/2014/main" id="{86661DAA-DEAF-4B8A-88B2-DEBE344EC3C2}"/>
                </a:ext>
              </a:extLst>
            </p:cNvPr>
            <p:cNvSpPr/>
            <p:nvPr/>
          </p:nvSpPr>
          <p:spPr>
            <a:xfrm>
              <a:off x="2786879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5" name="Rectángulo redondeado 14">
              <a:extLst>
                <a:ext uri="{FF2B5EF4-FFF2-40B4-BE49-F238E27FC236}">
                  <a16:creationId xmlns:a16="http://schemas.microsoft.com/office/drawing/2014/main" id="{8EEAA799-49AD-42CF-83B8-C60805CBE612}"/>
                </a:ext>
              </a:extLst>
            </p:cNvPr>
            <p:cNvSpPr/>
            <p:nvPr/>
          </p:nvSpPr>
          <p:spPr>
            <a:xfrm>
              <a:off x="2786879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protractor</a:t>
              </a:r>
            </a:p>
          </p:txBody>
        </p:sp>
        <p:sp>
          <p:nvSpPr>
            <p:cNvPr id="96" name="CuadroTexto 18">
              <a:extLst>
                <a:ext uri="{FF2B5EF4-FFF2-40B4-BE49-F238E27FC236}">
                  <a16:creationId xmlns:a16="http://schemas.microsoft.com/office/drawing/2014/main" id="{883BF14C-9093-46E9-AE27-7DA14349A06F}"/>
                </a:ext>
              </a:extLst>
            </p:cNvPr>
            <p:cNvSpPr txBox="1"/>
            <p:nvPr/>
          </p:nvSpPr>
          <p:spPr>
            <a:xfrm>
              <a:off x="2786879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5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02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FB5E9E3C-2894-4F76-AB92-E9227566D5EF}"/>
                </a:ext>
              </a:extLst>
            </p:cNvPr>
            <p:cNvSpPr txBox="1">
              <a:spLocks/>
            </p:cNvSpPr>
            <p:nvPr/>
          </p:nvSpPr>
          <p:spPr>
            <a:xfrm>
              <a:off x="2786877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Test the module deals of the week using protractor  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86F2ED7-1B9C-4CA4-BFCB-C98DB8398008}"/>
              </a:ext>
            </a:extLst>
          </p:cNvPr>
          <p:cNvGrpSpPr/>
          <p:nvPr/>
        </p:nvGrpSpPr>
        <p:grpSpPr>
          <a:xfrm>
            <a:off x="5029913" y="2020473"/>
            <a:ext cx="1811662" cy="3423836"/>
            <a:chOff x="4795748" y="2011765"/>
            <a:chExt cx="1811662" cy="3423836"/>
          </a:xfrm>
        </p:grpSpPr>
        <p:sp>
          <p:nvSpPr>
            <p:cNvPr id="99" name="Rectángulo redondeado 11">
              <a:extLst>
                <a:ext uri="{FF2B5EF4-FFF2-40B4-BE49-F238E27FC236}">
                  <a16:creationId xmlns:a16="http://schemas.microsoft.com/office/drawing/2014/main" id="{EEA5A8CD-EE6A-4833-B3AC-AAA82AEE6136}"/>
                </a:ext>
              </a:extLst>
            </p:cNvPr>
            <p:cNvSpPr/>
            <p:nvPr/>
          </p:nvSpPr>
          <p:spPr>
            <a:xfrm>
              <a:off x="4795748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0" name="Rectángulo redondeado 15">
              <a:extLst>
                <a:ext uri="{FF2B5EF4-FFF2-40B4-BE49-F238E27FC236}">
                  <a16:creationId xmlns:a16="http://schemas.microsoft.com/office/drawing/2014/main" id="{F1B24C21-2C0F-45E2-A890-7E50DE6B3EA0}"/>
                </a:ext>
              </a:extLst>
            </p:cNvPr>
            <p:cNvSpPr/>
            <p:nvPr/>
          </p:nvSpPr>
          <p:spPr>
            <a:xfrm>
              <a:off x="4795748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selinium</a:t>
              </a:r>
            </a:p>
          </p:txBody>
        </p:sp>
        <p:sp>
          <p:nvSpPr>
            <p:cNvPr id="101" name="CuadroTexto 19">
              <a:extLst>
                <a:ext uri="{FF2B5EF4-FFF2-40B4-BE49-F238E27FC236}">
                  <a16:creationId xmlns:a16="http://schemas.microsoft.com/office/drawing/2014/main" id="{0DBEEAD1-4CD8-4195-8900-93565238628F}"/>
                </a:ext>
              </a:extLst>
            </p:cNvPr>
            <p:cNvSpPr txBox="1"/>
            <p:nvPr/>
          </p:nvSpPr>
          <p:spPr>
            <a:xfrm>
              <a:off x="479574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3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03</a:t>
              </a: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id="{41C24418-8286-44B1-BD22-EE9E23B6B8FC}"/>
                </a:ext>
              </a:extLst>
            </p:cNvPr>
            <p:cNvSpPr txBox="1">
              <a:spLocks/>
            </p:cNvSpPr>
            <p:nvPr/>
          </p:nvSpPr>
          <p:spPr>
            <a:xfrm>
              <a:off x="480157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+mn-lt"/>
                  <a:ea typeface="Calibri" panose="020F0502020204030204" pitchFamily="34" charset="0"/>
                  <a:cs typeface="Calibri" panose="020F0502020204030204" pitchFamily="34" charset="0"/>
                </a:rPr>
                <a:t>Selenium web driver testcases to locate the elements of Urban ladder webpages. To depict the wait, sleep during the implementation</a:t>
              </a:r>
              <a:endPara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9BBC161-A558-493B-A611-5D71009140B7}"/>
              </a:ext>
            </a:extLst>
          </p:cNvPr>
          <p:cNvGrpSpPr/>
          <p:nvPr/>
        </p:nvGrpSpPr>
        <p:grpSpPr>
          <a:xfrm>
            <a:off x="7244420" y="2020473"/>
            <a:ext cx="1811663" cy="3423836"/>
            <a:chOff x="6804617" y="2011765"/>
            <a:chExt cx="1811663" cy="3423836"/>
          </a:xfrm>
        </p:grpSpPr>
        <p:sp>
          <p:nvSpPr>
            <p:cNvPr id="104" name="Rectángulo redondeado 12">
              <a:extLst>
                <a:ext uri="{FF2B5EF4-FFF2-40B4-BE49-F238E27FC236}">
                  <a16:creationId xmlns:a16="http://schemas.microsoft.com/office/drawing/2014/main" id="{4C689D13-2B55-434A-962E-517874A8B27F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5" name="Rectángulo redondeado 16">
              <a:extLst>
                <a:ext uri="{FF2B5EF4-FFF2-40B4-BE49-F238E27FC236}">
                  <a16:creationId xmlns:a16="http://schemas.microsoft.com/office/drawing/2014/main" id="{D408A226-8F49-4D71-949F-DB3FA74E4EE9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integraction</a:t>
              </a:r>
            </a:p>
          </p:txBody>
        </p:sp>
        <p:sp>
          <p:nvSpPr>
            <p:cNvPr id="106" name="CuadroTexto 20">
              <a:extLst>
                <a:ext uri="{FF2B5EF4-FFF2-40B4-BE49-F238E27FC236}">
                  <a16:creationId xmlns:a16="http://schemas.microsoft.com/office/drawing/2014/main" id="{FC530E1D-6778-458E-AEA5-5483D8217AA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04</a:t>
              </a: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AE98A40B-12A9-4FD3-B16C-14ACAC1FA9E7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Calibri" panose="020F0502020204030204" pitchFamily="34" charset="0"/>
                </a:rPr>
                <a:t>Cucumber + TestNG + Selenium integration to test the module of urban ladder. To imbibe the lighthouse or google axe tools.</a:t>
              </a:r>
              <a:endParaRPr lang="en-US" sz="12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7447E8-6139-4AEF-A46B-DFC1FE460A8C}"/>
              </a:ext>
            </a:extLst>
          </p:cNvPr>
          <p:cNvGrpSpPr/>
          <p:nvPr/>
        </p:nvGrpSpPr>
        <p:grpSpPr>
          <a:xfrm>
            <a:off x="9458929" y="2020473"/>
            <a:ext cx="1811663" cy="3423836"/>
            <a:chOff x="6804617" y="2011765"/>
            <a:chExt cx="1811663" cy="3423836"/>
          </a:xfrm>
        </p:grpSpPr>
        <p:sp>
          <p:nvSpPr>
            <p:cNvPr id="109" name="Rectángulo redondeado 12">
              <a:extLst>
                <a:ext uri="{FF2B5EF4-FFF2-40B4-BE49-F238E27FC236}">
                  <a16:creationId xmlns:a16="http://schemas.microsoft.com/office/drawing/2014/main" id="{148C597F-750E-406D-8A95-8212AD174DED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0" name="Rectángulo redondeado 16">
              <a:extLst>
                <a:ext uri="{FF2B5EF4-FFF2-40B4-BE49-F238E27FC236}">
                  <a16:creationId xmlns:a16="http://schemas.microsoft.com/office/drawing/2014/main" id="{7DE7E833-3532-4DAE-9AAD-8AFC32C7DAD5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Jenkins</a:t>
              </a:r>
            </a:p>
          </p:txBody>
        </p:sp>
        <p:sp>
          <p:nvSpPr>
            <p:cNvPr id="111" name="CuadroTexto 20">
              <a:extLst>
                <a:ext uri="{FF2B5EF4-FFF2-40B4-BE49-F238E27FC236}">
                  <a16:creationId xmlns:a16="http://schemas.microsoft.com/office/drawing/2014/main" id="{7B9F9BC6-E433-42A8-8BE5-26E8898F51C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>
                  <a:solidFill>
                    <a:schemeClr val="accent4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05</a:t>
              </a:r>
              <a:endParaRPr lang="es-ES" sz="3600" dirty="0">
                <a:solidFill>
                  <a:schemeClr val="accent4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endParaRP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id="{20588111-6826-4CE6-8037-F0741BA18C7A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Jenkins+selinium integration to check the module deals of the week in urban Ladder website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2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495698-382A-4AB0-A9E6-8DA1A1049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375952" y="2784162"/>
            <a:ext cx="6966857" cy="361478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Jenkins is an open source continuous</a:t>
            </a:r>
            <a:r>
              <a:rPr 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integration/continuous delivery and deployment (CI/CD) automation software DevOps tool written in the Java programming language. It is used to implement CI/CD workflows, called pipelines.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95C6F-F6D0-4776-9F54-B66A23D8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91" y="3105284"/>
            <a:ext cx="6783978" cy="32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IN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Performance check for the module of urban ladder using JMeter on AWS cloud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7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JMETER ON AWS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4"/>
            <a:ext cx="7521149" cy="375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Apache JMeter is pure Java-based open-source software designed to load test functional behavior and measure performance. 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JMeter can be also used  to analyze and measure the performance of web applications or a variety of services.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Amazon web service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is an online platform that provides scalable and cost-effective cloud computing solutions.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AWS is a broadly adopted cloud platform that offers several on-demand operations like compute power, database storage, content delivery, etc., to help corporates scale and grow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2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sz="1600" dirty="0">
                <a:latin typeface="+mn-lt"/>
              </a:rPr>
              <a:t>API testing on sample spring boot application using rest assured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6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REST ASSURED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4"/>
            <a:ext cx="7521149" cy="3756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one of the most used library for REST API Automation Testing.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Rest-Assured is a Java-based library that is used to test RESTful Web Services. This library behaves like a headless Client to access REST web services.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Rest-Assured library also provides the ability to validate the HTTP Responses received from the server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 can verify the Status code, Status message, Headers and even the Body of the response.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30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600" dirty="0">
                <a:effectLst/>
                <a:ea typeface="Source Sans Pro" panose="020B0503030403020204" pitchFamily="34" charset="0"/>
                <a:cs typeface="Calibri" panose="020F0502020204030204" pitchFamily="34" charset="0"/>
              </a:rPr>
              <a:t>To depict Appium + selenium for mobile testing(Android) using emulator</a:t>
            </a:r>
            <a:endParaRPr lang="en-US" sz="1600" dirty="0">
              <a:effectLst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8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APPIUM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25460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APPIUM is a freely distributed open source mobile application UI</a:t>
            </a:r>
            <a:r>
              <a:rPr lang="en-US" sz="1800" dirty="0">
                <a:latin typeface="Source Sans Pro" panose="020B0503030403020204" pitchFamily="34" charset="0"/>
              </a:rPr>
              <a:t>  </a:t>
            </a:r>
            <a:r>
              <a:rPr lang="en-US" sz="1800" b="0" i="0" u="none" strike="noStrike" dirty="0">
                <a:effectLst/>
                <a:latin typeface="Source Sans Pro" panose="020B0503030403020204" pitchFamily="34" charset="0"/>
              </a:rPr>
              <a:t>Testing</a:t>
            </a:r>
            <a:r>
              <a:rPr lang="en-US" sz="1800" dirty="0">
                <a:latin typeface="Source Sans Pro" panose="020B0503030403020204" pitchFamily="34" charset="0"/>
              </a:rPr>
              <a:t>  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framework</a:t>
            </a: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Appium allows native, hybrid and web application testing and supports automation test on physical devices as well as an emulator or simulator both.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It offers cross-platform application testing, i.e. single API works for both Android and iOS platform test scripts.</a:t>
            </a:r>
            <a:endParaRPr lang="en-US" sz="180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buNone/>
            </a:pPr>
            <a:endParaRPr lang="en-US" sz="1800" b="0" i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7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sz="1600" dirty="0">
                <a:latin typeface="+mn-lt"/>
              </a:rPr>
              <a:t>Integrating aws with selinium to test the module  deals of the  week of urban Ladder website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7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44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sz="1600" dirty="0">
                <a:latin typeface="+mn-lt"/>
              </a:rPr>
              <a:t>Selinium web driver automation testing using Python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8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23">
            <a:extLst>
              <a:ext uri="{FF2B5EF4-FFF2-40B4-BE49-F238E27FC236}">
                <a16:creationId xmlns:a16="http://schemas.microsoft.com/office/drawing/2014/main" id="{255F5151-FBEA-40B2-996E-858B5D0673CA}"/>
              </a:ext>
            </a:extLst>
          </p:cNvPr>
          <p:cNvSpPr txBox="1">
            <a:spLocks/>
          </p:cNvSpPr>
          <p:nvPr/>
        </p:nvSpPr>
        <p:spPr>
          <a:xfrm>
            <a:off x="402249" y="6594364"/>
            <a:ext cx="439241" cy="3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5" name="Subtitle 5">
            <a:extLst>
              <a:ext uri="{FF2B5EF4-FFF2-40B4-BE49-F238E27FC236}">
                <a16:creationId xmlns:a16="http://schemas.microsoft.com/office/drawing/2014/main" id="{A9060897-D7B0-497C-A537-5DCEE0F01CE6}"/>
              </a:ext>
            </a:extLst>
          </p:cNvPr>
          <p:cNvSpPr txBox="1">
            <a:spLocks/>
          </p:cNvSpPr>
          <p:nvPr/>
        </p:nvSpPr>
        <p:spPr>
          <a:xfrm>
            <a:off x="2666293" y="828858"/>
            <a:ext cx="4508099" cy="5935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87" name="Slide Number Placeholder 3">
            <a:extLst>
              <a:ext uri="{FF2B5EF4-FFF2-40B4-BE49-F238E27FC236}">
                <a16:creationId xmlns:a16="http://schemas.microsoft.com/office/drawing/2014/main" id="{F7789B3B-B212-4FDD-831F-B0793152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</p:spPr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FF9A1DF-955A-4095-8918-2D9DC3D43F9B}"/>
              </a:ext>
            </a:extLst>
          </p:cNvPr>
          <p:cNvGrpSpPr/>
          <p:nvPr/>
        </p:nvGrpSpPr>
        <p:grpSpPr>
          <a:xfrm>
            <a:off x="778009" y="2011765"/>
            <a:ext cx="1805838" cy="3423836"/>
            <a:chOff x="778009" y="2011765"/>
            <a:chExt cx="1805838" cy="3423836"/>
          </a:xfrm>
        </p:grpSpPr>
        <p:sp>
          <p:nvSpPr>
            <p:cNvPr id="89" name="Rectángulo redondeado 9">
              <a:extLst>
                <a:ext uri="{FF2B5EF4-FFF2-40B4-BE49-F238E27FC236}">
                  <a16:creationId xmlns:a16="http://schemas.microsoft.com/office/drawing/2014/main" id="{4E9247ED-C8AC-43CB-AD75-E4E02A4C3041}"/>
                </a:ext>
              </a:extLst>
            </p:cNvPr>
            <p:cNvSpPr/>
            <p:nvPr/>
          </p:nvSpPr>
          <p:spPr>
            <a:xfrm>
              <a:off x="778010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0" name="Rectángulo redondeado 13">
              <a:extLst>
                <a:ext uri="{FF2B5EF4-FFF2-40B4-BE49-F238E27FC236}">
                  <a16:creationId xmlns:a16="http://schemas.microsoft.com/office/drawing/2014/main" id="{82EE97C6-0851-4C61-AACC-A09FD08BB8FA}"/>
                </a:ext>
              </a:extLst>
            </p:cNvPr>
            <p:cNvSpPr/>
            <p:nvPr/>
          </p:nvSpPr>
          <p:spPr>
            <a:xfrm>
              <a:off x="778010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Aws + jmeter</a:t>
              </a:r>
            </a:p>
          </p:txBody>
        </p:sp>
        <p:sp>
          <p:nvSpPr>
            <p:cNvPr id="91" name="CuadroTexto 17">
              <a:extLst>
                <a:ext uri="{FF2B5EF4-FFF2-40B4-BE49-F238E27FC236}">
                  <a16:creationId xmlns:a16="http://schemas.microsoft.com/office/drawing/2014/main" id="{01D386FC-2B35-48BA-9052-77723046E76D}"/>
                </a:ext>
              </a:extLst>
            </p:cNvPr>
            <p:cNvSpPr txBox="1"/>
            <p:nvPr/>
          </p:nvSpPr>
          <p:spPr>
            <a:xfrm>
              <a:off x="778010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6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06</a:t>
              </a:r>
            </a:p>
          </p:txBody>
        </p:sp>
        <p:sp>
          <p:nvSpPr>
            <p:cNvPr id="92" name="Title 1">
              <a:extLst>
                <a:ext uri="{FF2B5EF4-FFF2-40B4-BE49-F238E27FC236}">
                  <a16:creationId xmlns:a16="http://schemas.microsoft.com/office/drawing/2014/main" id="{F5F693E1-193A-4853-979B-F75A651484F8}"/>
                </a:ext>
              </a:extLst>
            </p:cNvPr>
            <p:cNvSpPr txBox="1">
              <a:spLocks/>
            </p:cNvSpPr>
            <p:nvPr/>
          </p:nvSpPr>
          <p:spPr>
            <a:xfrm>
              <a:off x="778009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Performance check for the module of urban ladder using JMeter on AWS cloud</a:t>
              </a:r>
              <a:endPara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D759B6F-5ACC-469B-B65D-C275B6DECFFC}"/>
              </a:ext>
            </a:extLst>
          </p:cNvPr>
          <p:cNvGrpSpPr/>
          <p:nvPr/>
        </p:nvGrpSpPr>
        <p:grpSpPr>
          <a:xfrm>
            <a:off x="2986692" y="2011765"/>
            <a:ext cx="1805839" cy="3423836"/>
            <a:chOff x="2786877" y="2011765"/>
            <a:chExt cx="1805839" cy="3423836"/>
          </a:xfrm>
        </p:grpSpPr>
        <p:sp>
          <p:nvSpPr>
            <p:cNvPr id="94" name="Rectángulo redondeado 10">
              <a:extLst>
                <a:ext uri="{FF2B5EF4-FFF2-40B4-BE49-F238E27FC236}">
                  <a16:creationId xmlns:a16="http://schemas.microsoft.com/office/drawing/2014/main" id="{86661DAA-DEAF-4B8A-88B2-DEBE344EC3C2}"/>
                </a:ext>
              </a:extLst>
            </p:cNvPr>
            <p:cNvSpPr/>
            <p:nvPr/>
          </p:nvSpPr>
          <p:spPr>
            <a:xfrm>
              <a:off x="2786879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95" name="Rectángulo redondeado 14">
              <a:extLst>
                <a:ext uri="{FF2B5EF4-FFF2-40B4-BE49-F238E27FC236}">
                  <a16:creationId xmlns:a16="http://schemas.microsoft.com/office/drawing/2014/main" id="{8EEAA799-49AD-42CF-83B8-C60805CBE612}"/>
                </a:ext>
              </a:extLst>
            </p:cNvPr>
            <p:cNvSpPr/>
            <p:nvPr/>
          </p:nvSpPr>
          <p:spPr>
            <a:xfrm>
              <a:off x="2786879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restassurd</a:t>
              </a:r>
            </a:p>
          </p:txBody>
        </p:sp>
        <p:sp>
          <p:nvSpPr>
            <p:cNvPr id="96" name="CuadroTexto 18">
              <a:extLst>
                <a:ext uri="{FF2B5EF4-FFF2-40B4-BE49-F238E27FC236}">
                  <a16:creationId xmlns:a16="http://schemas.microsoft.com/office/drawing/2014/main" id="{883BF14C-9093-46E9-AE27-7DA14349A06F}"/>
                </a:ext>
              </a:extLst>
            </p:cNvPr>
            <p:cNvSpPr txBox="1"/>
            <p:nvPr/>
          </p:nvSpPr>
          <p:spPr>
            <a:xfrm>
              <a:off x="2786879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5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07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FB5E9E3C-2894-4F76-AB92-E9227566D5EF}"/>
                </a:ext>
              </a:extLst>
            </p:cNvPr>
            <p:cNvSpPr txBox="1">
              <a:spLocks/>
            </p:cNvSpPr>
            <p:nvPr/>
          </p:nvSpPr>
          <p:spPr>
            <a:xfrm>
              <a:off x="2786877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latin typeface="+mn-lt"/>
                </a:rPr>
                <a:t>API testing on sample spring boot application using rest assured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86F2ED7-1B9C-4CA4-BFCB-C98DB8398008}"/>
              </a:ext>
            </a:extLst>
          </p:cNvPr>
          <p:cNvGrpSpPr/>
          <p:nvPr/>
        </p:nvGrpSpPr>
        <p:grpSpPr>
          <a:xfrm>
            <a:off x="5195376" y="2011765"/>
            <a:ext cx="1811662" cy="3423836"/>
            <a:chOff x="4795748" y="2011765"/>
            <a:chExt cx="1811662" cy="3423836"/>
          </a:xfrm>
        </p:grpSpPr>
        <p:sp>
          <p:nvSpPr>
            <p:cNvPr id="99" name="Rectángulo redondeado 11">
              <a:extLst>
                <a:ext uri="{FF2B5EF4-FFF2-40B4-BE49-F238E27FC236}">
                  <a16:creationId xmlns:a16="http://schemas.microsoft.com/office/drawing/2014/main" id="{EEA5A8CD-EE6A-4833-B3AC-AAA82AEE6136}"/>
                </a:ext>
              </a:extLst>
            </p:cNvPr>
            <p:cNvSpPr/>
            <p:nvPr/>
          </p:nvSpPr>
          <p:spPr>
            <a:xfrm>
              <a:off x="4795748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0" name="Rectángulo redondeado 15">
              <a:extLst>
                <a:ext uri="{FF2B5EF4-FFF2-40B4-BE49-F238E27FC236}">
                  <a16:creationId xmlns:a16="http://schemas.microsoft.com/office/drawing/2014/main" id="{F1B24C21-2C0F-45E2-A890-7E50DE6B3EA0}"/>
                </a:ext>
              </a:extLst>
            </p:cNvPr>
            <p:cNvSpPr/>
            <p:nvPr/>
          </p:nvSpPr>
          <p:spPr>
            <a:xfrm>
              <a:off x="4795748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MOBILE TESTING</a:t>
              </a:r>
            </a:p>
          </p:txBody>
        </p:sp>
        <p:sp>
          <p:nvSpPr>
            <p:cNvPr id="101" name="CuadroTexto 19">
              <a:extLst>
                <a:ext uri="{FF2B5EF4-FFF2-40B4-BE49-F238E27FC236}">
                  <a16:creationId xmlns:a16="http://schemas.microsoft.com/office/drawing/2014/main" id="{0DBEEAD1-4CD8-4195-8900-93565238628F}"/>
                </a:ext>
              </a:extLst>
            </p:cNvPr>
            <p:cNvSpPr txBox="1"/>
            <p:nvPr/>
          </p:nvSpPr>
          <p:spPr>
            <a:xfrm>
              <a:off x="479574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3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08</a:t>
              </a:r>
            </a:p>
          </p:txBody>
        </p:sp>
        <p:sp>
          <p:nvSpPr>
            <p:cNvPr id="102" name="Title 1">
              <a:extLst>
                <a:ext uri="{FF2B5EF4-FFF2-40B4-BE49-F238E27FC236}">
                  <a16:creationId xmlns:a16="http://schemas.microsoft.com/office/drawing/2014/main" id="{41C24418-8286-44B1-BD22-EE9E23B6B8FC}"/>
                </a:ext>
              </a:extLst>
            </p:cNvPr>
            <p:cNvSpPr txBox="1">
              <a:spLocks/>
            </p:cNvSpPr>
            <p:nvPr/>
          </p:nvSpPr>
          <p:spPr>
            <a:xfrm>
              <a:off x="480157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marR="0" lv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IN" sz="1100" dirty="0">
                  <a:effectLst/>
                  <a:latin typeface="Source Sans Pro" panose="020B0503030403020204" pitchFamily="34" charset="0"/>
                  <a:ea typeface="Source Sans Pro" panose="020B0503030403020204" pitchFamily="34" charset="0"/>
                  <a:cs typeface="Calibri" panose="020F0502020204030204" pitchFamily="34" charset="0"/>
                </a:rPr>
                <a:t>To depict Appium + selenium for mobile testing(Android) using emulator</a:t>
              </a:r>
              <a:endParaRPr lang="en-US" sz="1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9BBC161-A558-493B-A611-5D71009140B7}"/>
              </a:ext>
            </a:extLst>
          </p:cNvPr>
          <p:cNvGrpSpPr/>
          <p:nvPr/>
        </p:nvGrpSpPr>
        <p:grpSpPr>
          <a:xfrm>
            <a:off x="7409883" y="2011765"/>
            <a:ext cx="1811663" cy="3423836"/>
            <a:chOff x="6804617" y="2011765"/>
            <a:chExt cx="1811663" cy="3423836"/>
          </a:xfrm>
        </p:grpSpPr>
        <p:sp>
          <p:nvSpPr>
            <p:cNvPr id="104" name="Rectángulo redondeado 12">
              <a:extLst>
                <a:ext uri="{FF2B5EF4-FFF2-40B4-BE49-F238E27FC236}">
                  <a16:creationId xmlns:a16="http://schemas.microsoft.com/office/drawing/2014/main" id="{4C689D13-2B55-434A-962E-517874A8B27F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05" name="Rectángulo redondeado 16">
              <a:extLst>
                <a:ext uri="{FF2B5EF4-FFF2-40B4-BE49-F238E27FC236}">
                  <a16:creationId xmlns:a16="http://schemas.microsoft.com/office/drawing/2014/main" id="{D408A226-8F49-4D71-949F-DB3FA74E4EE9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SELINIUM + AWS</a:t>
              </a:r>
            </a:p>
          </p:txBody>
        </p:sp>
        <p:sp>
          <p:nvSpPr>
            <p:cNvPr id="106" name="CuadroTexto 20">
              <a:extLst>
                <a:ext uri="{FF2B5EF4-FFF2-40B4-BE49-F238E27FC236}">
                  <a16:creationId xmlns:a16="http://schemas.microsoft.com/office/drawing/2014/main" id="{FC530E1D-6778-458E-AEA5-5483D8217AA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2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09</a:t>
              </a:r>
            </a:p>
          </p:txBody>
        </p:sp>
        <p:sp>
          <p:nvSpPr>
            <p:cNvPr id="107" name="Title 1">
              <a:extLst>
                <a:ext uri="{FF2B5EF4-FFF2-40B4-BE49-F238E27FC236}">
                  <a16:creationId xmlns:a16="http://schemas.microsoft.com/office/drawing/2014/main" id="{AE98A40B-12A9-4FD3-B16C-14ACAC1FA9E7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Integrating aws with selinium to test the module  deals of the  week of urban Ladder website 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7447E8-6139-4AEF-A46B-DFC1FE460A8C}"/>
              </a:ext>
            </a:extLst>
          </p:cNvPr>
          <p:cNvGrpSpPr/>
          <p:nvPr/>
        </p:nvGrpSpPr>
        <p:grpSpPr>
          <a:xfrm>
            <a:off x="9624392" y="2011765"/>
            <a:ext cx="1811663" cy="3423836"/>
            <a:chOff x="6804617" y="2011765"/>
            <a:chExt cx="1811663" cy="3423836"/>
          </a:xfrm>
        </p:grpSpPr>
        <p:sp>
          <p:nvSpPr>
            <p:cNvPr id="109" name="Rectángulo redondeado 12">
              <a:extLst>
                <a:ext uri="{FF2B5EF4-FFF2-40B4-BE49-F238E27FC236}">
                  <a16:creationId xmlns:a16="http://schemas.microsoft.com/office/drawing/2014/main" id="{148C597F-750E-406D-8A95-8212AD174DED}"/>
                </a:ext>
              </a:extLst>
            </p:cNvPr>
            <p:cNvSpPr/>
            <p:nvPr/>
          </p:nvSpPr>
          <p:spPr>
            <a:xfrm>
              <a:off x="6804617" y="2011765"/>
              <a:ext cx="1805837" cy="34238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2" tIns="60956" rIns="121912" bIns="60956" rtlCol="0" anchor="ctr"/>
            <a:lstStyle/>
            <a:p>
              <a:pPr algn="ctr" defTabSz="1208049"/>
              <a:endParaRPr lang="es-ES" sz="2400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10" name="Rectángulo redondeado 16">
              <a:extLst>
                <a:ext uri="{FF2B5EF4-FFF2-40B4-BE49-F238E27FC236}">
                  <a16:creationId xmlns:a16="http://schemas.microsoft.com/office/drawing/2014/main" id="{7DE7E833-3532-4DAE-9AAD-8AFC32C7DAD5}"/>
                </a:ext>
              </a:extLst>
            </p:cNvPr>
            <p:cNvSpPr/>
            <p:nvPr/>
          </p:nvSpPr>
          <p:spPr>
            <a:xfrm>
              <a:off x="6804617" y="2984597"/>
              <a:ext cx="1805837" cy="680636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60956" rIns="0" bIns="60956" rtlCol="0" anchor="ctr"/>
            <a:lstStyle/>
            <a:p>
              <a:pPr algn="ctr" defTabSz="1208049"/>
              <a:r>
                <a:rPr lang="es-ES" sz="1500" b="1" cap="all" dirty="0">
                  <a:solidFill>
                    <a:srgbClr val="FFFFFF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Python</a:t>
              </a:r>
            </a:p>
          </p:txBody>
        </p:sp>
        <p:sp>
          <p:nvSpPr>
            <p:cNvPr id="111" name="CuadroTexto 20">
              <a:extLst>
                <a:ext uri="{FF2B5EF4-FFF2-40B4-BE49-F238E27FC236}">
                  <a16:creationId xmlns:a16="http://schemas.microsoft.com/office/drawing/2014/main" id="{7B9F9BC6-E433-42A8-8BE5-26E8898F51C8}"/>
                </a:ext>
              </a:extLst>
            </p:cNvPr>
            <p:cNvSpPr txBox="1"/>
            <p:nvPr/>
          </p:nvSpPr>
          <p:spPr>
            <a:xfrm>
              <a:off x="6804618" y="2221926"/>
              <a:ext cx="1805835" cy="677100"/>
            </a:xfrm>
            <a:prstGeom prst="rect">
              <a:avLst/>
            </a:prstGeom>
            <a:noFill/>
          </p:spPr>
          <p:txBody>
            <a:bodyPr wrap="square" lIns="121912" tIns="60956" rIns="121912" bIns="60956" rtlCol="0">
              <a:spAutoFit/>
            </a:bodyPr>
            <a:lstStyle/>
            <a:p>
              <a:pPr defTabSz="1208049"/>
              <a:r>
                <a:rPr lang="es-ES" sz="3600" dirty="0">
                  <a:solidFill>
                    <a:schemeClr val="accent4"/>
                  </a:solidFill>
                  <a:latin typeface="+mj-lt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10</a:t>
              </a:r>
            </a:p>
          </p:txBody>
        </p:sp>
        <p:sp>
          <p:nvSpPr>
            <p:cNvPr id="112" name="Title 1">
              <a:extLst>
                <a:ext uri="{FF2B5EF4-FFF2-40B4-BE49-F238E27FC236}">
                  <a16:creationId xmlns:a16="http://schemas.microsoft.com/office/drawing/2014/main" id="{20588111-6826-4CE6-8037-F0741BA18C7A}"/>
                </a:ext>
              </a:extLst>
            </p:cNvPr>
            <p:cNvSpPr txBox="1">
              <a:spLocks/>
            </p:cNvSpPr>
            <p:nvPr/>
          </p:nvSpPr>
          <p:spPr>
            <a:xfrm>
              <a:off x="6810443" y="3772210"/>
              <a:ext cx="1805837" cy="1222063"/>
            </a:xfrm>
            <a:prstGeom prst="rect">
              <a:avLst/>
            </a:prstGeom>
          </p:spPr>
          <p:txBody>
            <a:bodyPr vert="horz" lIns="121912" tIns="60956" rIns="121912" bIns="60956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tx1"/>
                  </a:solidFill>
                  <a:latin typeface="Oswald" panose="02000503000000000000" pitchFamily="2" charset="0"/>
                  <a:ea typeface="+mj-ea"/>
                  <a:cs typeface="+mj-cs"/>
                </a:defRPr>
              </a:lvl1pPr>
            </a:lstStyle>
            <a:p>
              <a:pPr algn="l" defTabSz="905839">
                <a:lnSpc>
                  <a:spcPct val="120000"/>
                </a:lnSpc>
              </a:pPr>
              <a:r>
                <a:rPr lang="es-ES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+mn-lt"/>
                </a:rPr>
                <a:t>Selinium web driver automation testing using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2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CA432-4F50-4517-B827-E4D4217B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376102"/>
            <a:ext cx="11120846" cy="62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9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l" defTabSz="905839">
              <a:lnSpc>
                <a:spcPct val="120000"/>
              </a:lnSpc>
            </a:pPr>
            <a:r>
              <a:rPr lang="es-ES" sz="1600" dirty="0">
                <a:latin typeface="+mn-lt"/>
              </a:rPr>
              <a:t>Write test plan, test strategy ,test case for deals of the week module in urbanladder.com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7507"/>
            <a:ext cx="11214100" cy="535531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00512"/>
            <a:ext cx="7387936" cy="9700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Source Sans Pro" panose="020B0503030403020204" pitchFamily="34" charset="0"/>
              </a:rPr>
              <a:t>D</a:t>
            </a:r>
            <a:r>
              <a:rPr lang="en-US" sz="1800" i="0" dirty="0">
                <a:effectLst/>
                <a:latin typeface="Source Sans Pro" panose="020B0503030403020204" pitchFamily="34" charset="0"/>
              </a:rPr>
              <a:t>etailed document that describes the test strategy, objectives, schedule, estimation, deliverables, and resources required to perform testing for a software product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011B2-E869-449E-B122-CEE9E992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32" y="2394392"/>
            <a:ext cx="5712403" cy="40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b="1" i="0" dirty="0">
                <a:effectLst/>
                <a:latin typeface="Source Sans Pro" panose="020B0503030403020204" pitchFamily="34" charset="0"/>
              </a:rPr>
              <a:t>STRATEGY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6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well-described document in software testing which clearly defines the exact software testing approach and testing objectives of the software application.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51D46-A9D0-412C-8AD3-B3D31A62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96" y="3224145"/>
            <a:ext cx="7648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>
                <a:latin typeface="Source Sans Pro" panose="020B0503030403020204" pitchFamily="34" charset="0"/>
              </a:rPr>
              <a:t>CASE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6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Source Sans Pro" panose="020B0503030403020204" pitchFamily="34" charset="0"/>
              </a:rPr>
              <a:t> Set of actions executed to verify a particular feature or functionality of </a:t>
            </a:r>
            <a:r>
              <a:rPr lang="en-US" sz="2000" dirty="0">
                <a:latin typeface="Source Sans Pro" panose="020B0503030403020204" pitchFamily="34" charset="0"/>
              </a:rPr>
              <a:t>the </a:t>
            </a:r>
            <a:r>
              <a:rPr lang="en-US" sz="2000" b="0" i="0" dirty="0">
                <a:effectLst/>
                <a:latin typeface="Source Sans Pro" panose="020B0503030403020204" pitchFamily="34" charset="0"/>
              </a:rPr>
              <a:t>software application.</a:t>
            </a: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1A1D7-1A3C-4FA2-B725-ADF61060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042" y="3252424"/>
            <a:ext cx="3867581" cy="2530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CA7A-F7BB-42E0-BDA1-90C7DC7D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9" y="3184751"/>
            <a:ext cx="5930175" cy="28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600" dirty="0">
                <a:latin typeface="+mn-lt"/>
              </a:rPr>
              <a:t>Test the module deals of the week using protractor  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5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PROTRACTOR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29295"/>
            <a:ext cx="7521149" cy="10801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 </a:t>
            </a:r>
            <a:r>
              <a:rPr lang="en-US" sz="1800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Protractor is a wrapper around Selenium Web driver that provides an automation test framework, which simulates user interaction with an Angular web application</a:t>
            </a:r>
          </a:p>
          <a:p>
            <a:pPr marL="0" indent="0">
              <a:buNone/>
            </a:pP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dirty="0">
                <a:effectLst/>
                <a:latin typeface="Source Sans Pro" panose="020B0503030403020204" pitchFamily="34" charset="0"/>
              </a:rPr>
              <a:t>Protractor needs two files to run, a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spec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file and 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configuration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 file.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1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Configuration file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: 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This File helps protractor to where the test files are placed (specs.js) and to talk with Selenium server (Selenium Address). Chrome is the default browser for Protractor.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800" b="1" i="0" dirty="0">
                <a:solidFill>
                  <a:srgbClr val="FFC000"/>
                </a:solidFill>
                <a:effectLst/>
                <a:latin typeface="Source Sans Pro" panose="020B0503030403020204" pitchFamily="34" charset="0"/>
              </a:rPr>
              <a:t>Spec file: </a:t>
            </a:r>
            <a:r>
              <a:rPr lang="en-US" sz="1800" b="0" i="0" dirty="0">
                <a:effectLst/>
                <a:latin typeface="Source Sans Pro" panose="020B0503030403020204" pitchFamily="34" charset="0"/>
              </a:rPr>
              <a:t>This File contains the logic and locators to interact with the application</a:t>
            </a:r>
            <a:r>
              <a:rPr lang="en-US" sz="1800" b="1" i="0" dirty="0">
                <a:effectLst/>
                <a:latin typeface="Source Sans Pro" panose="020B0503030403020204" pitchFamily="34" charset="0"/>
              </a:rPr>
              <a:t>.</a:t>
            </a:r>
            <a:endParaRPr lang="en-US" sz="1800" b="0" i="0" dirty="0">
              <a:effectLst/>
              <a:latin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231</TotalTime>
  <Words>976</Words>
  <Application>Microsoft Office PowerPoint</Application>
  <PresentationFormat>Widescreen</PresentationFormat>
  <Paragraphs>138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Baskerville Old Face</vt:lpstr>
      <vt:lpstr>Calibri</vt:lpstr>
      <vt:lpstr>inter-regular</vt:lpstr>
      <vt:lpstr>Source Sans Pro</vt:lpstr>
      <vt:lpstr>Trade Gothic LT Pro</vt:lpstr>
      <vt:lpstr>Trebuchet MS</vt:lpstr>
      <vt:lpstr>Wingdings</vt:lpstr>
      <vt:lpstr>Office Theme</vt:lpstr>
      <vt:lpstr>CAPSTONE PROJECT</vt:lpstr>
      <vt:lpstr>PowerPoint Presentation</vt:lpstr>
      <vt:lpstr>PowerPoint Presentation</vt:lpstr>
      <vt:lpstr>Task 1</vt:lpstr>
      <vt:lpstr>TEST PLAN</vt:lpstr>
      <vt:lpstr>TEST STRATEGY</vt:lpstr>
      <vt:lpstr>TEST CASE</vt:lpstr>
      <vt:lpstr>Task 2</vt:lpstr>
      <vt:lpstr>PROTRACTOR</vt:lpstr>
      <vt:lpstr>PowerPoint Presentation</vt:lpstr>
      <vt:lpstr>Task 3</vt:lpstr>
      <vt:lpstr>SELENIUM</vt:lpstr>
      <vt:lpstr>PowerPoint Presentation</vt:lpstr>
      <vt:lpstr>Task 4</vt:lpstr>
      <vt:lpstr>CUCUMBER</vt:lpstr>
      <vt:lpstr>TESTNG</vt:lpstr>
      <vt:lpstr>PowerPoint Presentation</vt:lpstr>
      <vt:lpstr>PowerPoint Presentation</vt:lpstr>
      <vt:lpstr>Task 5</vt:lpstr>
      <vt:lpstr>JENKINS</vt:lpstr>
      <vt:lpstr>Task 6</vt:lpstr>
      <vt:lpstr>JMETER ON AWS</vt:lpstr>
      <vt:lpstr>Task 7</vt:lpstr>
      <vt:lpstr>REST ASSURED </vt:lpstr>
      <vt:lpstr>Task 8</vt:lpstr>
      <vt:lpstr>APPIUM </vt:lpstr>
      <vt:lpstr>Task 9</vt:lpstr>
      <vt:lpstr>PowerPoint Presentation</vt:lpstr>
      <vt:lpstr>Task 10</vt:lpstr>
      <vt:lpstr>PowerPoint Presentation</vt:lpstr>
      <vt:lpstr>Thank You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vishnusathyan35@gmail.com</dc:creator>
  <cp:lastModifiedBy>vishnusathyan35@gmail.com</cp:lastModifiedBy>
  <cp:revision>6</cp:revision>
  <dcterms:created xsi:type="dcterms:W3CDTF">2021-12-13T07:59:47Z</dcterms:created>
  <dcterms:modified xsi:type="dcterms:W3CDTF">2021-12-13T15:35:14Z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