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Nunito" panose="02010600030101010101"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 Augustine" initials="XA" lastIdx="1" clrIdx="0">
    <p:extLst>
      <p:ext uri="{19B8F6BF-5375-455C-9EA6-DF929625EA0E}">
        <p15:presenceInfo xmlns:p15="http://schemas.microsoft.com/office/powerpoint/2012/main" userId="Xu, Augusti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DCF5E5-8605-E444-906A-7D604BBF1564}" v="1" dt="2021-05-03T00:56:27.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510"/>
  </p:normalViewPr>
  <p:slideViewPr>
    <p:cSldViewPr snapToGrid="0">
      <p:cViewPr varScale="1">
        <p:scale>
          <a:sx n="161" d="100"/>
          <a:sy n="161" d="100"/>
        </p:scale>
        <p:origin x="179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Augustine" userId="dd87e35d-f0c6-4c6f-b957-7267e998dfc4" providerId="ADAL" clId="{B0DCF5E5-8605-E444-906A-7D604BBF1564}"/>
    <pc:docChg chg="custSel modSld">
      <pc:chgData name="Xu, Augustine" userId="dd87e35d-f0c6-4c6f-b957-7267e998dfc4" providerId="ADAL" clId="{B0DCF5E5-8605-E444-906A-7D604BBF1564}" dt="2021-05-03T02:31:39.845" v="3172" actId="20577"/>
      <pc:docMkLst>
        <pc:docMk/>
      </pc:docMkLst>
      <pc:sldChg chg="modSp mod">
        <pc:chgData name="Xu, Augustine" userId="dd87e35d-f0c6-4c6f-b957-7267e998dfc4" providerId="ADAL" clId="{B0DCF5E5-8605-E444-906A-7D604BBF1564}" dt="2021-05-03T00:56:27.499" v="770" actId="27636"/>
        <pc:sldMkLst>
          <pc:docMk/>
          <pc:sldMk cId="0" sldId="259"/>
        </pc:sldMkLst>
        <pc:spChg chg="mod">
          <ac:chgData name="Xu, Augustine" userId="dd87e35d-f0c6-4c6f-b957-7267e998dfc4" providerId="ADAL" clId="{B0DCF5E5-8605-E444-906A-7D604BBF1564}" dt="2021-05-03T00:56:27.499" v="770" actId="27636"/>
          <ac:spMkLst>
            <pc:docMk/>
            <pc:sldMk cId="0" sldId="259"/>
            <ac:spMk id="148" creationId="{00000000-0000-0000-0000-000000000000}"/>
          </ac:spMkLst>
        </pc:spChg>
      </pc:sldChg>
      <pc:sldChg chg="modNotesTx">
        <pc:chgData name="Xu, Augustine" userId="dd87e35d-f0c6-4c6f-b957-7267e998dfc4" providerId="ADAL" clId="{B0DCF5E5-8605-E444-906A-7D604BBF1564}" dt="2021-05-03T01:32:10.819" v="1084" actId="20577"/>
        <pc:sldMkLst>
          <pc:docMk/>
          <pc:sldMk cId="0" sldId="260"/>
        </pc:sldMkLst>
      </pc:sldChg>
      <pc:sldChg chg="modNotesTx">
        <pc:chgData name="Xu, Augustine" userId="dd87e35d-f0c6-4c6f-b957-7267e998dfc4" providerId="ADAL" clId="{B0DCF5E5-8605-E444-906A-7D604BBF1564}" dt="2021-05-03T01:45:52.912" v="1523" actId="20577"/>
        <pc:sldMkLst>
          <pc:docMk/>
          <pc:sldMk cId="0" sldId="261"/>
        </pc:sldMkLst>
      </pc:sldChg>
      <pc:sldChg chg="modNotesTx">
        <pc:chgData name="Xu, Augustine" userId="dd87e35d-f0c6-4c6f-b957-7267e998dfc4" providerId="ADAL" clId="{B0DCF5E5-8605-E444-906A-7D604BBF1564}" dt="2021-05-03T01:51:05.207" v="2188" actId="20577"/>
        <pc:sldMkLst>
          <pc:docMk/>
          <pc:sldMk cId="0" sldId="262"/>
        </pc:sldMkLst>
      </pc:sldChg>
      <pc:sldChg chg="modSp mod modNotesTx">
        <pc:chgData name="Xu, Augustine" userId="dd87e35d-f0c6-4c6f-b957-7267e998dfc4" providerId="ADAL" clId="{B0DCF5E5-8605-E444-906A-7D604BBF1564}" dt="2021-05-03T02:19:21.417" v="2629" actId="20577"/>
        <pc:sldMkLst>
          <pc:docMk/>
          <pc:sldMk cId="0" sldId="266"/>
        </pc:sldMkLst>
        <pc:spChg chg="mod">
          <ac:chgData name="Xu, Augustine" userId="dd87e35d-f0c6-4c6f-b957-7267e998dfc4" providerId="ADAL" clId="{B0DCF5E5-8605-E444-906A-7D604BBF1564}" dt="2021-05-03T00:56:27.353" v="768" actId="27636"/>
          <ac:spMkLst>
            <pc:docMk/>
            <pc:sldMk cId="0" sldId="266"/>
            <ac:spMk id="197" creationId="{00000000-0000-0000-0000-000000000000}"/>
          </ac:spMkLst>
        </pc:spChg>
      </pc:sldChg>
      <pc:sldChg chg="modNotesTx">
        <pc:chgData name="Xu, Augustine" userId="dd87e35d-f0c6-4c6f-b957-7267e998dfc4" providerId="ADAL" clId="{B0DCF5E5-8605-E444-906A-7D604BBF1564}" dt="2021-05-03T02:31:39.845" v="3172" actId="20577"/>
        <pc:sldMkLst>
          <pc:docMk/>
          <pc:sldMk cId="0" sldId="267"/>
        </pc:sldMkLst>
      </pc:sldChg>
      <pc:sldChg chg="modSp mod">
        <pc:chgData name="Xu, Augustine" userId="dd87e35d-f0c6-4c6f-b957-7267e998dfc4" providerId="ADAL" clId="{B0DCF5E5-8605-E444-906A-7D604BBF1564}" dt="2021-05-03T00:56:27.416" v="769" actId="27636"/>
        <pc:sldMkLst>
          <pc:docMk/>
          <pc:sldMk cId="0" sldId="268"/>
        </pc:sldMkLst>
        <pc:spChg chg="mod">
          <ac:chgData name="Xu, Augustine" userId="dd87e35d-f0c6-4c6f-b957-7267e998dfc4" providerId="ADAL" clId="{B0DCF5E5-8605-E444-906A-7D604BBF1564}" dt="2021-05-03T00:56:27.416" v="769" actId="27636"/>
          <ac:spMkLst>
            <pc:docMk/>
            <pc:sldMk cId="0" sldId="268"/>
            <ac:spMk id="209" creationId="{00000000-0000-0000-0000-000000000000}"/>
          </ac:spMkLst>
        </pc:spChg>
      </pc:sldChg>
    </pc:docChg>
  </pc:docChgLst>
  <pc:docChgLst>
    <pc:chgData name="Xu, Augustine" userId="dd87e35d-f0c6-4c6f-b957-7267e998dfc4" providerId="ADAL" clId="{69501DAC-DEBA-4181-A667-F02E56821C1F}"/>
    <pc:docChg chg="custSel modSld">
      <pc:chgData name="Xu, Augustine" userId="dd87e35d-f0c6-4c6f-b957-7267e998dfc4" providerId="ADAL" clId="{69501DAC-DEBA-4181-A667-F02E56821C1F}" dt="2021-05-03T19:19:20.716" v="428" actId="255"/>
      <pc:docMkLst>
        <pc:docMk/>
      </pc:docMkLst>
      <pc:sldChg chg="modNotesTx">
        <pc:chgData name="Xu, Augustine" userId="dd87e35d-f0c6-4c6f-b957-7267e998dfc4" providerId="ADAL" clId="{69501DAC-DEBA-4181-A667-F02E56821C1F}" dt="2021-05-03T19:19:20.716" v="428" actId="255"/>
        <pc:sldMkLst>
          <pc:docMk/>
          <pc:sldMk cId="0" sldId="260"/>
        </pc:sldMkLst>
      </pc:sldChg>
      <pc:sldChg chg="modNotesTx">
        <pc:chgData name="Xu, Augustine" userId="dd87e35d-f0c6-4c6f-b957-7267e998dfc4" providerId="ADAL" clId="{69501DAC-DEBA-4181-A667-F02E56821C1F}" dt="2021-05-03T18:43:06.649" v="395" actId="20577"/>
        <pc:sldMkLst>
          <pc:docMk/>
          <pc:sldMk cId="0" sldId="261"/>
        </pc:sldMkLst>
      </pc:sldChg>
      <pc:sldChg chg="modSp mod modNotesTx">
        <pc:chgData name="Xu, Augustine" userId="dd87e35d-f0c6-4c6f-b957-7267e998dfc4" providerId="ADAL" clId="{69501DAC-DEBA-4181-A667-F02E56821C1F}" dt="2021-05-03T18:43:42.696" v="426" actId="20577"/>
        <pc:sldMkLst>
          <pc:docMk/>
          <pc:sldMk cId="0" sldId="262"/>
        </pc:sldMkLst>
        <pc:picChg chg="mod">
          <ac:chgData name="Xu, Augustine" userId="dd87e35d-f0c6-4c6f-b957-7267e998dfc4" providerId="ADAL" clId="{69501DAC-DEBA-4181-A667-F02E56821C1F}" dt="2021-05-03T18:22:44.845" v="41" actId="1076"/>
          <ac:picMkLst>
            <pc:docMk/>
            <pc:sldMk cId="0" sldId="262"/>
            <ac:picMk id="169" creationId="{00000000-0000-0000-0000-000000000000}"/>
          </ac:picMkLst>
        </pc:picChg>
      </pc:sldChg>
      <pc:sldChg chg="addCm modNotesTx">
        <pc:chgData name="Xu, Augustine" userId="dd87e35d-f0c6-4c6f-b957-7267e998dfc4" providerId="ADAL" clId="{69501DAC-DEBA-4181-A667-F02E56821C1F}" dt="2021-05-03T18:29:11.469" v="382" actId="20577"/>
        <pc:sldMkLst>
          <pc:docMk/>
          <pc:sldMk cId="0" sldId="266"/>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5-03T11:30:17.183"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Abhi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3b8f3e31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3b8f3e31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Yunzhe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3b8f3e31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3b8f3e31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Augustine </a:t>
            </a:r>
          </a:p>
          <a:p>
            <a:pPr marL="0" lvl="0" indent="0" algn="l" rtl="0">
              <a:spcBef>
                <a:spcPts val="0"/>
              </a:spcBef>
              <a:spcAft>
                <a:spcPts val="0"/>
              </a:spcAft>
              <a:buNone/>
            </a:pPr>
            <a:r>
              <a:rPr lang="en" dirty="0"/>
              <a:t>The last method we tried here is Support Vector Machine. Here is the results for SVM test errors for five positions. As you guys can see, result is pretty similar to previous methods logistic regression and r</a:t>
            </a:r>
            <a:r>
              <a:rPr lang="en-US" dirty="0"/>
              <a:t>an</a:t>
            </a:r>
            <a:r>
              <a:rPr lang="en" dirty="0" err="1"/>
              <a:t>domforest</a:t>
            </a:r>
            <a:r>
              <a:rPr lang="en" dirty="0"/>
              <a:t>. The starter has the lowest test error </a:t>
            </a:r>
            <a:r>
              <a:rPr lang="en-US" dirty="0" err="1"/>
              <a:t>wh</a:t>
            </a:r>
            <a:r>
              <a:rPr lang="en" dirty="0"/>
              <a:t>ich is between 20% and 30%. While the model for benches is as high as 50%.  We were assuming SVM  would be effective  since our data is in high dimension. Howevr, The SVM is worse than other models. It might be caused that SVM is prone to overfitting.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3b8764a02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3b8764a02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Augustine</a:t>
            </a:r>
          </a:p>
          <a:p>
            <a:pPr marL="0" lvl="0" indent="0" algn="l" rtl="0">
              <a:spcBef>
                <a:spcPts val="0"/>
              </a:spcBef>
              <a:spcAft>
                <a:spcPts val="0"/>
              </a:spcAft>
              <a:buNone/>
            </a:pPr>
            <a:r>
              <a:rPr lang="en" dirty="0"/>
              <a:t>We also run some models for Both benches and starters by teams. Each team has two models, one for benches and another one for starters. This plot is the testing error of </a:t>
            </a:r>
            <a:r>
              <a:rPr lang="en" dirty="0" err="1"/>
              <a:t>randomForest</a:t>
            </a:r>
            <a:r>
              <a:rPr lang="en" dirty="0"/>
              <a:t> method. As we can see, the stater models are obviously has lower test errors than benches. The models vary for teams as well. Orlando Magic has the largest difference in test error while the Los Angeles Lakers has almost the </a:t>
            </a:r>
            <a:r>
              <a:rPr lang="en"/>
              <a:t>same test errors.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3b8f3e319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3b8f3e319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Abhi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3b8f3e319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3b8f3e31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Abhi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3b8f3e319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3b8f3e31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Yunzhe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3b8764a02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3b8764a02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Yunzhe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3b8764a02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3b8764a02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Yunzhe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3b8764a02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3b8764a02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Abhi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3b8764a02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3b8764a0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Abhi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3b8764a02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3b8764a0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Abhi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3b8764a02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3b8764a0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Augustine</a:t>
            </a:r>
          </a:p>
          <a:p>
            <a:pPr marL="0" lvl="0" indent="0" algn="l" rtl="0">
              <a:spcBef>
                <a:spcPts val="0"/>
              </a:spcBef>
              <a:spcAft>
                <a:spcPts val="0"/>
              </a:spcAft>
              <a:buNone/>
            </a:pPr>
            <a:r>
              <a:rPr lang="en" sz="1200" dirty="0"/>
              <a:t>There are commonly five positions in basketball games which are PG stands for Point guard, SG for Shooting guard, SF for Shooting forward, PF for Power forward and C for center. </a:t>
            </a:r>
            <a:r>
              <a:rPr lang="en-US" sz="1200" dirty="0"/>
              <a:t>By our definition, the starters and benches are basically defined by minutes. The top 6 players in minutes for each team would be considered as starters and the six man. </a:t>
            </a:r>
            <a:endParaRPr lang="en" sz="1200" dirty="0"/>
          </a:p>
          <a:p>
            <a:pPr marL="0" lvl="0" indent="0" algn="l" rtl="0">
              <a:spcBef>
                <a:spcPts val="0"/>
              </a:spcBef>
              <a:spcAft>
                <a:spcPts val="0"/>
              </a:spcAft>
              <a:buNone/>
            </a:pPr>
            <a:r>
              <a:rPr lang="en-US" sz="1200" dirty="0"/>
              <a:t>So our first research question is that we are trying to find out the most predictive position among bench players based on teams. We want to see what type of bench player contributing to the victory most.</a:t>
            </a:r>
          </a:p>
          <a:p>
            <a:pPr marL="0" lvl="0" indent="0" algn="l" rtl="0">
              <a:spcBef>
                <a:spcPts val="0"/>
              </a:spcBef>
              <a:spcAft>
                <a:spcPts val="0"/>
              </a:spcAft>
              <a:buNone/>
            </a:pPr>
            <a:r>
              <a:rPr lang="en-US" sz="1200" dirty="0"/>
              <a:t>The second one is focusing on the starters including 6th man. And we are still looking for the position with most contribution to predict the win-lose. And then comparing the models of benches with the starters .</a:t>
            </a:r>
          </a:p>
          <a:p>
            <a:pPr marL="0" lvl="0" indent="0" algn="l" rtl="0">
              <a:spcBef>
                <a:spcPts val="0"/>
              </a:spcBef>
              <a:spcAft>
                <a:spcPts val="0"/>
              </a:spcAft>
              <a:buNone/>
            </a:pPr>
            <a:r>
              <a:rPr lang="en-US" sz="1200" dirty="0"/>
              <a:t>Finally, we find the best position through the league for all players. </a:t>
            </a:r>
            <a:endParaRPr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3b8764a02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3b8764a0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Augustine</a:t>
            </a:r>
          </a:p>
          <a:p>
            <a:pPr marL="0" lvl="0" indent="0" algn="l" rtl="0">
              <a:spcBef>
                <a:spcPts val="0"/>
              </a:spcBef>
              <a:spcAft>
                <a:spcPts val="0"/>
              </a:spcAft>
              <a:buNone/>
            </a:pPr>
            <a:r>
              <a:rPr lang="en" dirty="0"/>
              <a:t>We use the same datasets from prop</a:t>
            </a:r>
            <a:r>
              <a:rPr lang="en-US" dirty="0"/>
              <a:t>o</a:t>
            </a:r>
            <a:r>
              <a:rPr lang="en" dirty="0" err="1"/>
              <a:t>sal</a:t>
            </a:r>
            <a:r>
              <a:rPr lang="en" dirty="0"/>
              <a:t> which is from Kaggle competition named “NBA game data”. It has detailed stats for each player in every game. We are only using the games for 2019 and 2020 season. However, we did some cleaning and processing in order to analyze.  The original response variable is HOME-TEAM_WINS.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3b8f3e3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3b8f3e3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Augustine</a:t>
            </a:r>
          </a:p>
          <a:p>
            <a:pPr marL="0" lvl="0" indent="0" algn="l" rtl="0">
              <a:spcBef>
                <a:spcPts val="0"/>
              </a:spcBef>
              <a:spcAft>
                <a:spcPts val="0"/>
              </a:spcAft>
              <a:buNone/>
            </a:pPr>
            <a:r>
              <a:rPr lang="en" dirty="0"/>
              <a:t>Here is our revised or annotated dataset. The original set has only </a:t>
            </a:r>
            <a:r>
              <a:rPr lang="en" dirty="0" err="1"/>
              <a:t>start_position</a:t>
            </a:r>
            <a:r>
              <a:rPr lang="en" dirty="0"/>
              <a:t> for the starters and only in three type which are G, F and C. So we filled the positions for every player in every game with the specific positions. And there are two new variables which are </a:t>
            </a:r>
            <a:r>
              <a:rPr lang="en" dirty="0" err="1"/>
              <a:t>home_team</a:t>
            </a:r>
            <a:r>
              <a:rPr lang="en" dirty="0"/>
              <a:t> and WIN. </a:t>
            </a:r>
            <a:r>
              <a:rPr lang="en-US" dirty="0"/>
              <a:t>H</a:t>
            </a:r>
            <a:r>
              <a:rPr lang="en" dirty="0" err="1"/>
              <a:t>ome_team</a:t>
            </a:r>
            <a:r>
              <a:rPr lang="en" dirty="0"/>
              <a:t> basically tells if the players played at home court. The WIN is the response variable we are using in this project. 1 stands for win and 0 stands for lose. The stats would be the predictors in our case. They are 21 in total including min and home_team. We also have two more subsets which one is for starters and another one is for benches. 32k obersvations in total.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3b8f3e31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3b8f3e31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Yunzhe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3b8f3e31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3b8f3e31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Yunzhe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igital.hbs.edu/platform-digit/submission/how-data-analytics-is-revolutionizing-the-nba/#:~:text=Value%20creation%20through%20use%20of,avoiding%20player%20injury%2C%20and%20scoutin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IS 517 Final Project: Predicting NBA Win/Loss </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Yunzhe Qi, Augustine Xu, and Abhi Vadali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819150" y="5946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RandomForest</a:t>
            </a:r>
            <a:endParaRPr/>
          </a:p>
        </p:txBody>
      </p:sp>
      <p:sp>
        <p:nvSpPr>
          <p:cNvPr id="190" name="Google Shape;190;p22"/>
          <p:cNvSpPr txBox="1">
            <a:spLocks noGrp="1"/>
          </p:cNvSpPr>
          <p:nvPr>
            <p:ph type="body" idx="1"/>
          </p:nvPr>
        </p:nvSpPr>
        <p:spPr>
          <a:xfrm>
            <a:off x="571250" y="1549250"/>
            <a:ext cx="7505700" cy="2753100"/>
          </a:xfrm>
          <a:prstGeom prst="rect">
            <a:avLst/>
          </a:prstGeom>
        </p:spPr>
        <p:txBody>
          <a:bodyPr spcFirstLastPara="1" wrap="square" lIns="91425" tIns="91425" rIns="91425" bIns="91425" anchor="t" anchorCtr="0">
            <a:noAutofit/>
          </a:bodyPr>
          <a:lstStyle/>
          <a:p>
            <a:pPr marL="457200" lvl="0" indent="-342582" algn="l" rtl="0">
              <a:lnSpc>
                <a:spcPct val="105000"/>
              </a:lnSpc>
              <a:spcBef>
                <a:spcPts val="0"/>
              </a:spcBef>
              <a:spcAft>
                <a:spcPts val="0"/>
              </a:spcAft>
              <a:buSzPts val="1795"/>
              <a:buChar char="-"/>
            </a:pPr>
            <a:r>
              <a:rPr lang="en" sz="1795"/>
              <a:t>The test error rates for all five positions</a:t>
            </a:r>
            <a:endParaRPr sz="1795"/>
          </a:p>
          <a:p>
            <a:pPr marL="457200" lvl="0" indent="0" algn="l" rtl="0">
              <a:lnSpc>
                <a:spcPct val="105000"/>
              </a:lnSpc>
              <a:spcBef>
                <a:spcPts val="1200"/>
              </a:spcBef>
              <a:spcAft>
                <a:spcPts val="0"/>
              </a:spcAft>
              <a:buSzPts val="852"/>
              <a:buNone/>
            </a:pPr>
            <a:r>
              <a:rPr lang="en" sz="1795"/>
              <a:t>was around 0.5 for bench </a:t>
            </a:r>
            <a:endParaRPr sz="1795"/>
          </a:p>
          <a:p>
            <a:pPr marL="457200" lvl="0" indent="0" algn="l" rtl="0">
              <a:lnSpc>
                <a:spcPct val="105000"/>
              </a:lnSpc>
              <a:spcBef>
                <a:spcPts val="1200"/>
              </a:spcBef>
              <a:spcAft>
                <a:spcPts val="0"/>
              </a:spcAft>
              <a:buSzPts val="852"/>
              <a:buNone/>
            </a:pPr>
            <a:r>
              <a:rPr lang="en" sz="1795"/>
              <a:t>players and between 0.2 and 0.3 for the starters</a:t>
            </a:r>
            <a:endParaRPr sz="1795"/>
          </a:p>
          <a:p>
            <a:pPr marL="0" lvl="0" indent="0" algn="l" rtl="0">
              <a:lnSpc>
                <a:spcPct val="105000"/>
              </a:lnSpc>
              <a:spcBef>
                <a:spcPts val="1200"/>
              </a:spcBef>
              <a:spcAft>
                <a:spcPts val="0"/>
              </a:spcAft>
              <a:buSzPts val="852"/>
              <a:buNone/>
            </a:pPr>
            <a:endParaRPr sz="895"/>
          </a:p>
          <a:p>
            <a:pPr marL="457200" lvl="0" indent="-342582" algn="l" rtl="0">
              <a:lnSpc>
                <a:spcPct val="105000"/>
              </a:lnSpc>
              <a:spcBef>
                <a:spcPts val="1200"/>
              </a:spcBef>
              <a:spcAft>
                <a:spcPts val="0"/>
              </a:spcAft>
              <a:buSzPts val="1795"/>
              <a:buChar char="-"/>
            </a:pPr>
            <a:r>
              <a:rPr lang="en" sz="1795"/>
              <a:t>Performed worse than the linear model</a:t>
            </a:r>
            <a:endParaRPr sz="1795"/>
          </a:p>
          <a:p>
            <a:pPr marL="457200" lvl="0" indent="0" algn="l" rtl="0">
              <a:lnSpc>
                <a:spcPct val="105000"/>
              </a:lnSpc>
              <a:spcBef>
                <a:spcPts val="1200"/>
              </a:spcBef>
              <a:spcAft>
                <a:spcPts val="0"/>
              </a:spcAft>
              <a:buNone/>
            </a:pPr>
            <a:endParaRPr sz="895"/>
          </a:p>
          <a:p>
            <a:pPr marL="457200" lvl="0" indent="-342582" algn="l" rtl="0">
              <a:lnSpc>
                <a:spcPct val="105000"/>
              </a:lnSpc>
              <a:spcBef>
                <a:spcPts val="1200"/>
              </a:spcBef>
              <a:spcAft>
                <a:spcPts val="0"/>
              </a:spcAft>
              <a:buSzPts val="1795"/>
              <a:buChar char="-"/>
            </a:pPr>
            <a:r>
              <a:rPr lang="en" sz="1795"/>
              <a:t>The increased model complexity could have placed too much weight on training set features</a:t>
            </a:r>
            <a:endParaRPr sz="1795"/>
          </a:p>
          <a:p>
            <a:pPr marL="0" lvl="0" indent="0" algn="l" rtl="0">
              <a:lnSpc>
                <a:spcPct val="105000"/>
              </a:lnSpc>
              <a:spcBef>
                <a:spcPts val="1200"/>
              </a:spcBef>
              <a:spcAft>
                <a:spcPts val="1200"/>
              </a:spcAft>
              <a:buSzPts val="852"/>
              <a:buNone/>
            </a:pPr>
            <a:endParaRPr sz="1795"/>
          </a:p>
        </p:txBody>
      </p:sp>
      <p:pic>
        <p:nvPicPr>
          <p:cNvPr id="191" name="Google Shape;191;p22"/>
          <p:cNvPicPr preferRelativeResize="0"/>
          <p:nvPr/>
        </p:nvPicPr>
        <p:blipFill>
          <a:blip r:embed="rId3">
            <a:alphaModFix/>
          </a:blip>
          <a:stretch>
            <a:fillRect/>
          </a:stretch>
        </p:blipFill>
        <p:spPr>
          <a:xfrm>
            <a:off x="5102225" y="337150"/>
            <a:ext cx="3620874" cy="223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Support Vector Machine(SVM)</a:t>
            </a:r>
            <a:endParaRPr/>
          </a:p>
        </p:txBody>
      </p:sp>
      <p:sp>
        <p:nvSpPr>
          <p:cNvPr id="197" name="Google Shape;197;p23"/>
          <p:cNvSpPr txBox="1">
            <a:spLocks noGrp="1"/>
          </p:cNvSpPr>
          <p:nvPr>
            <p:ph type="body" idx="1"/>
          </p:nvPr>
        </p:nvSpPr>
        <p:spPr>
          <a:xfrm>
            <a:off x="509300" y="1800200"/>
            <a:ext cx="4845000" cy="3006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dirty="0"/>
              <a:t>The test error rates for all five positions</a:t>
            </a:r>
            <a:endParaRPr sz="1800" dirty="0"/>
          </a:p>
          <a:p>
            <a:pPr marL="457200" lvl="0" indent="0" algn="l" rtl="0">
              <a:spcBef>
                <a:spcPts val="1200"/>
              </a:spcBef>
              <a:spcAft>
                <a:spcPts val="0"/>
              </a:spcAft>
              <a:buNone/>
            </a:pPr>
            <a:r>
              <a:rPr lang="en" sz="1800" dirty="0"/>
              <a:t>was around 0.5 for bench </a:t>
            </a:r>
            <a:endParaRPr sz="1800" dirty="0"/>
          </a:p>
          <a:p>
            <a:pPr marL="457200" lvl="0" indent="0" algn="l" rtl="0">
              <a:spcBef>
                <a:spcPts val="1200"/>
              </a:spcBef>
              <a:spcAft>
                <a:spcPts val="0"/>
              </a:spcAft>
              <a:buNone/>
            </a:pPr>
            <a:r>
              <a:rPr lang="en" sz="1800" dirty="0"/>
              <a:t>players and between 0.2 and 0.3 for starters</a:t>
            </a:r>
            <a:endParaRPr sz="1800" dirty="0"/>
          </a:p>
          <a:p>
            <a:pPr marL="457200" lvl="0" indent="-342900" algn="l" rtl="0">
              <a:spcBef>
                <a:spcPts val="1200"/>
              </a:spcBef>
              <a:spcAft>
                <a:spcPts val="0"/>
              </a:spcAft>
              <a:buSzPts val="1800"/>
              <a:buChar char="-"/>
            </a:pPr>
            <a:r>
              <a:rPr lang="en" sz="1800" dirty="0"/>
              <a:t>Performed worse than the linear model</a:t>
            </a:r>
            <a:endParaRPr sz="1800" dirty="0"/>
          </a:p>
          <a:p>
            <a:pPr marL="457200" lvl="0" indent="-374650" algn="l" rtl="0">
              <a:spcBef>
                <a:spcPts val="0"/>
              </a:spcBef>
              <a:spcAft>
                <a:spcPts val="0"/>
              </a:spcAft>
              <a:buSzPts val="2300"/>
              <a:buChar char="-"/>
            </a:pPr>
            <a:r>
              <a:rPr lang="en" sz="1800" dirty="0"/>
              <a:t>SVM’s are prone to overfitting at times, so this could explain this gap in performance</a:t>
            </a:r>
            <a:endParaRPr sz="1800" dirty="0"/>
          </a:p>
          <a:p>
            <a:pPr marL="457200" lvl="0" indent="0" algn="l" rtl="0">
              <a:spcBef>
                <a:spcPts val="1200"/>
              </a:spcBef>
              <a:spcAft>
                <a:spcPts val="1200"/>
              </a:spcAft>
              <a:buNone/>
            </a:pPr>
            <a:endParaRPr sz="1800" dirty="0"/>
          </a:p>
        </p:txBody>
      </p:sp>
      <p:pic>
        <p:nvPicPr>
          <p:cNvPr id="198" name="Google Shape;198;p23"/>
          <p:cNvPicPr preferRelativeResize="0"/>
          <p:nvPr/>
        </p:nvPicPr>
        <p:blipFill>
          <a:blip r:embed="rId3">
            <a:alphaModFix/>
          </a:blip>
          <a:stretch>
            <a:fillRect/>
          </a:stretch>
        </p:blipFill>
        <p:spPr>
          <a:xfrm>
            <a:off x="5490525" y="2734375"/>
            <a:ext cx="3358476" cy="2072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24"/>
          <p:cNvPicPr preferRelativeResize="0"/>
          <p:nvPr/>
        </p:nvPicPr>
        <p:blipFill>
          <a:blip r:embed="rId3">
            <a:alphaModFix/>
          </a:blip>
          <a:stretch>
            <a:fillRect/>
          </a:stretch>
        </p:blipFill>
        <p:spPr>
          <a:xfrm>
            <a:off x="1093575" y="457875"/>
            <a:ext cx="6667500" cy="411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Findings</a:t>
            </a:r>
            <a:endParaRPr/>
          </a:p>
        </p:txBody>
      </p:sp>
      <p:sp>
        <p:nvSpPr>
          <p:cNvPr id="209" name="Google Shape;209;p25"/>
          <p:cNvSpPr txBox="1">
            <a:spLocks noGrp="1"/>
          </p:cNvSpPr>
          <p:nvPr>
            <p:ph type="body" idx="1"/>
          </p:nvPr>
        </p:nvSpPr>
        <p:spPr>
          <a:xfrm>
            <a:off x="819150" y="1722775"/>
            <a:ext cx="7505700" cy="27159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sz="1800"/>
              <a:t>Ultimately, we found that, out of all the five positions, there was not a significant difference between any of their predictiveness of winning</a:t>
            </a:r>
            <a:endParaRPr sz="1800"/>
          </a:p>
          <a:p>
            <a:pPr marL="914400" lvl="1" indent="-342900" algn="l" rtl="0">
              <a:spcBef>
                <a:spcPts val="0"/>
              </a:spcBef>
              <a:spcAft>
                <a:spcPts val="0"/>
              </a:spcAft>
              <a:buSzPts val="1800"/>
              <a:buChar char="-"/>
            </a:pPr>
            <a:r>
              <a:rPr lang="en" sz="1800"/>
              <a:t>This holds true for bench players, starters, and generally all players in the league</a:t>
            </a:r>
            <a:endParaRPr sz="1800"/>
          </a:p>
          <a:p>
            <a:pPr marL="914400" lvl="1" indent="-342900" algn="l" rtl="0">
              <a:spcBef>
                <a:spcPts val="0"/>
              </a:spcBef>
              <a:spcAft>
                <a:spcPts val="0"/>
              </a:spcAft>
              <a:buSzPts val="1800"/>
              <a:buChar char="-"/>
            </a:pPr>
            <a:r>
              <a:rPr lang="en" sz="1800"/>
              <a:t>Though, guards and small forwards did perform very slightly better than power forwards and centers</a:t>
            </a:r>
            <a:endParaRPr sz="1800"/>
          </a:p>
          <a:p>
            <a:pPr marL="457200" lvl="0" indent="-342900" algn="l" rtl="0">
              <a:spcBef>
                <a:spcPts val="0"/>
              </a:spcBef>
              <a:spcAft>
                <a:spcPts val="0"/>
              </a:spcAft>
              <a:buSzPts val="1800"/>
              <a:buChar char="-"/>
            </a:pPr>
            <a:r>
              <a:rPr lang="en" sz="1800"/>
              <a:t>In addition, we found that starters were much more predictive of winning than bench players were, in fact, bench players were not very predictive of winning at all</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Recommendations</a:t>
            </a:r>
            <a:endParaRPr/>
          </a:p>
        </p:txBody>
      </p:sp>
      <p:sp>
        <p:nvSpPr>
          <p:cNvPr id="215" name="Google Shape;215;p26"/>
          <p:cNvSpPr txBox="1">
            <a:spLocks noGrp="1"/>
          </p:cNvSpPr>
          <p:nvPr>
            <p:ph type="body" idx="1"/>
          </p:nvPr>
        </p:nvSpPr>
        <p:spPr>
          <a:xfrm>
            <a:off x="819150" y="1549250"/>
            <a:ext cx="7505700" cy="30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If you’re an NBA team, you should not focus on acquiring talent in one particular position over another, rather the numbers defend building a more balanced team</a:t>
            </a:r>
            <a:endParaRPr sz="1800"/>
          </a:p>
          <a:p>
            <a:pPr marL="457200" lvl="0" indent="-342900" algn="l" rtl="0">
              <a:spcBef>
                <a:spcPts val="0"/>
              </a:spcBef>
              <a:spcAft>
                <a:spcPts val="0"/>
              </a:spcAft>
              <a:buSzPts val="1800"/>
              <a:buChar char="-"/>
            </a:pPr>
            <a:r>
              <a:rPr lang="en" sz="1800"/>
              <a:t>There are ongoing claims in the NBA media that today’s game is “position-less”, meaning that players can adapt and adjust to playing so many different positions that these position designations are starting to carry less weight: our project backs up this theory</a:t>
            </a:r>
            <a:endParaRPr sz="1800"/>
          </a:p>
          <a:p>
            <a:pPr marL="457200" lvl="0" indent="-342900" algn="l" rtl="0">
              <a:spcBef>
                <a:spcPts val="0"/>
              </a:spcBef>
              <a:spcAft>
                <a:spcPts val="0"/>
              </a:spcAft>
              <a:buSzPts val="1800"/>
              <a:buChar char="-"/>
            </a:pPr>
            <a:r>
              <a:rPr lang="en" sz="1800"/>
              <a:t>Finally, the starters are so much more predictive than the bench players that NBA teams should continue to invest more in these players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Extensions</a:t>
            </a:r>
            <a:endParaRPr/>
          </a:p>
        </p:txBody>
      </p:sp>
      <p:sp>
        <p:nvSpPr>
          <p:cNvPr id="221" name="Google Shape;221;p27"/>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Given that we have all the statistical data for each player for each game, it would be worthwhile to investigate which statistics are most important in the prediction of win/loss for starters, and perhaps bench players, across the league</a:t>
            </a:r>
            <a:endParaRPr sz="1800"/>
          </a:p>
          <a:p>
            <a:pPr marL="457200" lvl="0" indent="-342900" algn="l" rtl="0">
              <a:spcBef>
                <a:spcPts val="0"/>
              </a:spcBef>
              <a:spcAft>
                <a:spcPts val="0"/>
              </a:spcAft>
              <a:buSzPts val="1800"/>
              <a:buChar char="-"/>
            </a:pPr>
            <a:r>
              <a:rPr lang="en" sz="1800"/>
              <a:t>If we extrapolate the bench players’ statistics up to the same level of minutes that the starters play, would the starters still be more predictive of winning?</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Sources</a:t>
            </a:r>
            <a:endParaRPr/>
          </a:p>
        </p:txBody>
      </p:sp>
      <p:sp>
        <p:nvSpPr>
          <p:cNvPr id="227" name="Google Shape;227;p28"/>
          <p:cNvSpPr txBox="1">
            <a:spLocks noGrp="1"/>
          </p:cNvSpPr>
          <p:nvPr>
            <p:ph type="body" idx="1"/>
          </p:nvPr>
        </p:nvSpPr>
        <p:spPr>
          <a:xfrm>
            <a:off x="881125" y="2003100"/>
            <a:ext cx="7505700" cy="2448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u="sng">
                <a:solidFill>
                  <a:schemeClr val="hlink"/>
                </a:solidFill>
                <a:hlinkClick r:id="rId3"/>
              </a:rPr>
              <a:t>https://digital.hbs.edu/platform-digit/submission/how-data-analytics-is-revolutionizing-the-nba/#:~:text=Value%20creation%20through%20use%20of,avoiding%20player%20injury%2C%20and%20scouting</a:t>
            </a:r>
            <a:endParaRPr sz="1700"/>
          </a:p>
          <a:p>
            <a:pPr marL="457200" lvl="0" indent="-336550" algn="l" rtl="0">
              <a:spcBef>
                <a:spcPts val="0"/>
              </a:spcBef>
              <a:spcAft>
                <a:spcPts val="0"/>
              </a:spcAft>
              <a:buSzPts val="1700"/>
              <a:buChar char="-"/>
            </a:pPr>
            <a:r>
              <a:rPr lang="en" sz="1700"/>
              <a:t>https://www.sun-sentinel.com/news/fl-xpm-2013-05-26-fl-heat-nba-championship-worth-20130526-story.html</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819150" y="20944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700"/>
              <a:t>Thank you, any questions?</a:t>
            </a:r>
            <a:endParaRPr sz="4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4737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Application</a:t>
            </a:r>
            <a:endParaRPr/>
          </a:p>
        </p:txBody>
      </p:sp>
      <p:sp>
        <p:nvSpPr>
          <p:cNvPr id="135" name="Google Shape;135;p14"/>
          <p:cNvSpPr txBox="1">
            <a:spLocks noGrp="1"/>
          </p:cNvSpPr>
          <p:nvPr>
            <p:ph type="body" idx="1"/>
          </p:nvPr>
        </p:nvSpPr>
        <p:spPr>
          <a:xfrm>
            <a:off x="607300" y="1202225"/>
            <a:ext cx="5924400" cy="3445800"/>
          </a:xfrm>
          <a:prstGeom prst="rect">
            <a:avLst/>
          </a:prstGeom>
        </p:spPr>
        <p:txBody>
          <a:bodyPr spcFirstLastPara="1" wrap="square" lIns="91425" tIns="91425" rIns="91425" bIns="91425" anchor="t" anchorCtr="0">
            <a:noAutofit/>
          </a:bodyPr>
          <a:lstStyle/>
          <a:p>
            <a:pPr marL="457200" lvl="0" indent="-342900" algn="l" rtl="0">
              <a:lnSpc>
                <a:spcPct val="95000"/>
              </a:lnSpc>
              <a:spcBef>
                <a:spcPts val="0"/>
              </a:spcBef>
              <a:spcAft>
                <a:spcPts val="0"/>
              </a:spcAft>
              <a:buSzPts val="1800"/>
              <a:buChar char="-"/>
            </a:pPr>
            <a:r>
              <a:rPr lang="en" sz="1800"/>
              <a:t>The way the game is played in the NBA has vastly evolved since its inception in the 1940’s</a:t>
            </a:r>
            <a:endParaRPr sz="1800"/>
          </a:p>
          <a:p>
            <a:pPr marL="457200" lvl="0" indent="-342900" algn="l" rtl="0">
              <a:lnSpc>
                <a:spcPct val="95000"/>
              </a:lnSpc>
              <a:spcBef>
                <a:spcPts val="0"/>
              </a:spcBef>
              <a:spcAft>
                <a:spcPts val="0"/>
              </a:spcAft>
              <a:buSzPts val="1800"/>
              <a:buChar char="-"/>
            </a:pPr>
            <a:r>
              <a:rPr lang="en" sz="1800"/>
              <a:t>More specifically, nearly every single decision made by the thirty teams in the league today is fueled by data </a:t>
            </a:r>
            <a:endParaRPr sz="1800"/>
          </a:p>
          <a:p>
            <a:pPr marL="457200" lvl="0" indent="-342900" algn="l" rtl="0">
              <a:lnSpc>
                <a:spcPct val="95000"/>
              </a:lnSpc>
              <a:spcBef>
                <a:spcPts val="0"/>
              </a:spcBef>
              <a:spcAft>
                <a:spcPts val="0"/>
              </a:spcAft>
              <a:buSzPts val="1800"/>
              <a:buChar char="-"/>
            </a:pPr>
            <a:r>
              <a:rPr lang="en" sz="1800"/>
              <a:t>A few applications of data in today’s game:</a:t>
            </a:r>
            <a:endParaRPr sz="1800"/>
          </a:p>
          <a:p>
            <a:pPr marL="914400" lvl="1" indent="-342900" algn="l" rtl="0">
              <a:lnSpc>
                <a:spcPct val="95000"/>
              </a:lnSpc>
              <a:spcBef>
                <a:spcPts val="0"/>
              </a:spcBef>
              <a:spcAft>
                <a:spcPts val="0"/>
              </a:spcAft>
              <a:buSzPts val="1800"/>
              <a:buChar char="-"/>
            </a:pPr>
            <a:r>
              <a:rPr lang="en" sz="1800"/>
              <a:t>Predicting and understanding when/where players injuries occur and how to avoid it</a:t>
            </a:r>
            <a:endParaRPr sz="1800"/>
          </a:p>
          <a:p>
            <a:pPr marL="914400" lvl="1" indent="-342900" algn="l" rtl="0">
              <a:lnSpc>
                <a:spcPct val="95000"/>
              </a:lnSpc>
              <a:spcBef>
                <a:spcPts val="0"/>
              </a:spcBef>
              <a:spcAft>
                <a:spcPts val="0"/>
              </a:spcAft>
              <a:buSzPts val="1800"/>
              <a:buChar char="-"/>
            </a:pPr>
            <a:r>
              <a:rPr lang="en" sz="1800"/>
              <a:t>Scouting</a:t>
            </a:r>
            <a:endParaRPr sz="1800"/>
          </a:p>
          <a:p>
            <a:pPr marL="914400" lvl="1" indent="-342900" algn="l" rtl="0">
              <a:lnSpc>
                <a:spcPct val="95000"/>
              </a:lnSpc>
              <a:spcBef>
                <a:spcPts val="0"/>
              </a:spcBef>
              <a:spcAft>
                <a:spcPts val="0"/>
              </a:spcAft>
              <a:buSzPts val="1800"/>
              <a:buChar char="-"/>
            </a:pPr>
            <a:r>
              <a:rPr lang="en" sz="1800"/>
              <a:t>Game strategy (the biggest application): what type of shots the teams should take, what defensive philosophy the team should follow, and which players are most important to the team (etc.)</a:t>
            </a:r>
            <a:endParaRPr sz="1800"/>
          </a:p>
        </p:txBody>
      </p:sp>
      <p:pic>
        <p:nvPicPr>
          <p:cNvPr id="136" name="Google Shape;136;p14"/>
          <p:cNvPicPr preferRelativeResize="0"/>
          <p:nvPr/>
        </p:nvPicPr>
        <p:blipFill>
          <a:blip r:embed="rId3">
            <a:alphaModFix/>
          </a:blip>
          <a:stretch>
            <a:fillRect/>
          </a:stretch>
        </p:blipFill>
        <p:spPr>
          <a:xfrm>
            <a:off x="6531702" y="287875"/>
            <a:ext cx="2326050" cy="2085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a:t>
            </a:r>
            <a:endParaRPr/>
          </a:p>
        </p:txBody>
      </p:sp>
      <p:sp>
        <p:nvSpPr>
          <p:cNvPr id="142" name="Google Shape;142;p15"/>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Most of the NBA media and the NBA itself tend to designate awards to and place extra importance on the starters:</a:t>
            </a:r>
            <a:endParaRPr sz="1800"/>
          </a:p>
          <a:p>
            <a:pPr marL="914400" lvl="1" indent="-342900" algn="l" rtl="0">
              <a:spcBef>
                <a:spcPts val="0"/>
              </a:spcBef>
              <a:spcAft>
                <a:spcPts val="0"/>
              </a:spcAft>
              <a:buSzPts val="1800"/>
              <a:buChar char="-"/>
            </a:pPr>
            <a:r>
              <a:rPr lang="en" sz="1800"/>
              <a:t>Strategy (starters are most often on the court at the end of games)</a:t>
            </a:r>
            <a:endParaRPr sz="1800"/>
          </a:p>
          <a:p>
            <a:pPr marL="914400" lvl="1" indent="-342900" algn="l" rtl="0">
              <a:spcBef>
                <a:spcPts val="0"/>
              </a:spcBef>
              <a:spcAft>
                <a:spcPts val="0"/>
              </a:spcAft>
              <a:buSzPts val="1800"/>
              <a:buChar char="-"/>
            </a:pPr>
            <a:r>
              <a:rPr lang="en" sz="1800"/>
              <a:t>Salary (starters are generally paid a higher salary on average than bench players)</a:t>
            </a:r>
            <a:endParaRPr sz="1800"/>
          </a:p>
          <a:p>
            <a:pPr marL="457200" lvl="0" indent="-342900" algn="l" rtl="0">
              <a:spcBef>
                <a:spcPts val="0"/>
              </a:spcBef>
              <a:spcAft>
                <a:spcPts val="0"/>
              </a:spcAft>
              <a:buSzPts val="1800"/>
              <a:buChar char="-"/>
            </a:pPr>
            <a:r>
              <a:rPr lang="en" sz="1800"/>
              <a:t>Often overlooked are bench players, who are valuable to each team...the contributions of bench players to winning has not been widely explored</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(continued)</a:t>
            </a:r>
            <a:endParaRPr/>
          </a:p>
        </p:txBody>
      </p:sp>
      <p:sp>
        <p:nvSpPr>
          <p:cNvPr id="148" name="Google Shape;148;p16"/>
          <p:cNvSpPr txBox="1">
            <a:spLocks noGrp="1"/>
          </p:cNvSpPr>
          <p:nvPr>
            <p:ph type="body" idx="1"/>
          </p:nvPr>
        </p:nvSpPr>
        <p:spPr>
          <a:xfrm>
            <a:off x="819150" y="1800200"/>
            <a:ext cx="7505700" cy="26694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sz="1800"/>
              <a:t>This problem is important because:</a:t>
            </a:r>
            <a:endParaRPr sz="1800"/>
          </a:p>
          <a:p>
            <a:pPr marL="914400" lvl="1" indent="-342900" algn="l" rtl="0">
              <a:spcBef>
                <a:spcPts val="0"/>
              </a:spcBef>
              <a:spcAft>
                <a:spcPts val="0"/>
              </a:spcAft>
              <a:buSzPts val="1800"/>
              <a:buChar char="-"/>
            </a:pPr>
            <a:r>
              <a:rPr lang="en" sz="1800"/>
              <a:t>The winners of the NBA Finals each year bring in over tens of millions of revenue each year (both players and teams), so it is important to gain as much of a strategic advantage over other teams as possible</a:t>
            </a:r>
            <a:endParaRPr sz="1800"/>
          </a:p>
          <a:p>
            <a:pPr marL="457200" lvl="0" indent="-342900" algn="l" rtl="0">
              <a:spcBef>
                <a:spcPts val="0"/>
              </a:spcBef>
              <a:spcAft>
                <a:spcPts val="0"/>
              </a:spcAft>
              <a:buSzPts val="1800"/>
              <a:buChar char="-"/>
            </a:pPr>
            <a:r>
              <a:rPr lang="en" sz="1800"/>
              <a:t>NBA teams would benefit from this project because they would have a stronger quantitative understanding of which players and positions from the bench (and overall) are most valuable to their team, allowing them to adjust rotations accordingly</a:t>
            </a:r>
            <a:endParaRPr sz="1800"/>
          </a:p>
        </p:txBody>
      </p:sp>
      <p:pic>
        <p:nvPicPr>
          <p:cNvPr id="149" name="Google Shape;149;p16"/>
          <p:cNvPicPr preferRelativeResize="0"/>
          <p:nvPr/>
        </p:nvPicPr>
        <p:blipFill>
          <a:blip r:embed="rId3">
            <a:alphaModFix/>
          </a:blip>
          <a:stretch>
            <a:fillRect/>
          </a:stretch>
        </p:blipFill>
        <p:spPr>
          <a:xfrm>
            <a:off x="5962850" y="578858"/>
            <a:ext cx="2361999" cy="122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Research Questions</a:t>
            </a:r>
            <a:endParaRPr/>
          </a:p>
        </p:txBody>
      </p:sp>
      <p:sp>
        <p:nvSpPr>
          <p:cNvPr id="155" name="Google Shape;155;p17"/>
          <p:cNvSpPr txBox="1">
            <a:spLocks noGrp="1"/>
          </p:cNvSpPr>
          <p:nvPr>
            <p:ph type="body" idx="1"/>
          </p:nvPr>
        </p:nvSpPr>
        <p:spPr>
          <a:xfrm>
            <a:off x="819150" y="1800200"/>
            <a:ext cx="7794600" cy="285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For each of the thirty teams’ benches, which positions (PG, SG, SF, PF, C) are most predictive of winning? </a:t>
            </a:r>
            <a:endParaRPr sz="1800"/>
          </a:p>
          <a:p>
            <a:pPr marL="457200" lvl="0" indent="-342900" algn="l" rtl="0">
              <a:spcBef>
                <a:spcPts val="0"/>
              </a:spcBef>
              <a:spcAft>
                <a:spcPts val="0"/>
              </a:spcAft>
              <a:buSzPts val="1800"/>
              <a:buChar char="-"/>
            </a:pPr>
            <a:r>
              <a:rPr lang="en" sz="1800"/>
              <a:t>For each of the thirty teams’ starters, which positions (PG, SG, SF, PF, C) are most predictive of winning? How does the starters’ predictiveness compare to the bench players’?</a:t>
            </a:r>
            <a:endParaRPr sz="1800"/>
          </a:p>
          <a:p>
            <a:pPr marL="457200" lvl="0" indent="-342900" algn="l" rtl="0">
              <a:spcBef>
                <a:spcPts val="0"/>
              </a:spcBef>
              <a:spcAft>
                <a:spcPts val="0"/>
              </a:spcAft>
              <a:buSzPts val="1800"/>
              <a:buChar char="-"/>
            </a:pPr>
            <a:r>
              <a:rPr lang="en" sz="1800"/>
              <a:t>Out of all the players in the league, which positions (PG, SG, SF, PF, C) are most predictive of winning?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5846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Datasets </a:t>
            </a:r>
            <a:r>
              <a:rPr lang="en" sz="1600"/>
              <a:t>(original)</a:t>
            </a:r>
            <a:endParaRPr sz="1600"/>
          </a:p>
        </p:txBody>
      </p:sp>
      <p:sp>
        <p:nvSpPr>
          <p:cNvPr id="161" name="Google Shape;161;p18"/>
          <p:cNvSpPr txBox="1">
            <a:spLocks noGrp="1"/>
          </p:cNvSpPr>
          <p:nvPr>
            <p:ph type="body" idx="1"/>
          </p:nvPr>
        </p:nvSpPr>
        <p:spPr>
          <a:xfrm>
            <a:off x="375125" y="1539275"/>
            <a:ext cx="4398300" cy="3101100"/>
          </a:xfrm>
          <a:prstGeom prst="rect">
            <a:avLst/>
          </a:prstGeom>
        </p:spPr>
        <p:txBody>
          <a:bodyPr spcFirstLastPara="1" wrap="square" lIns="91425" tIns="91425" rIns="91425" bIns="91425" anchor="t" anchorCtr="0">
            <a:noAutofit/>
          </a:bodyPr>
          <a:lstStyle/>
          <a:p>
            <a:pPr marL="457200" lvl="0" indent="-324167" algn="l" rtl="0">
              <a:spcBef>
                <a:spcPts val="0"/>
              </a:spcBef>
              <a:spcAft>
                <a:spcPts val="0"/>
              </a:spcAft>
              <a:buSzPts val="1505"/>
              <a:buChar char="●"/>
            </a:pPr>
            <a:r>
              <a:rPr lang="en" sz="1505"/>
              <a:t>From Kaggle Competition “NBA games data” </a:t>
            </a:r>
            <a:endParaRPr sz="1505"/>
          </a:p>
          <a:p>
            <a:pPr marL="457200" lvl="0" indent="0" algn="l" rtl="0">
              <a:spcBef>
                <a:spcPts val="1200"/>
              </a:spcBef>
              <a:spcAft>
                <a:spcPts val="0"/>
              </a:spcAft>
              <a:buSzPts val="935"/>
              <a:buNone/>
            </a:pPr>
            <a:endParaRPr sz="1505"/>
          </a:p>
          <a:p>
            <a:pPr marL="457200" lvl="0" indent="-324167" algn="l" rtl="0">
              <a:spcBef>
                <a:spcPts val="1200"/>
              </a:spcBef>
              <a:spcAft>
                <a:spcPts val="0"/>
              </a:spcAft>
              <a:buSzPts val="1505"/>
              <a:buChar char="●"/>
            </a:pPr>
            <a:r>
              <a:rPr lang="en" sz="1505"/>
              <a:t>1241 total games for 2019-20 season </a:t>
            </a:r>
            <a:endParaRPr sz="1505"/>
          </a:p>
          <a:p>
            <a:pPr marL="457200" lvl="0" indent="0" algn="l" rtl="0">
              <a:spcBef>
                <a:spcPts val="1200"/>
              </a:spcBef>
              <a:spcAft>
                <a:spcPts val="0"/>
              </a:spcAft>
              <a:buSzPts val="935"/>
              <a:buNone/>
            </a:pPr>
            <a:endParaRPr sz="1505"/>
          </a:p>
          <a:p>
            <a:pPr marL="457200" lvl="0" indent="-324167" algn="l" rtl="0">
              <a:spcBef>
                <a:spcPts val="1200"/>
              </a:spcBef>
              <a:spcAft>
                <a:spcPts val="0"/>
              </a:spcAft>
              <a:buSzPts val="1505"/>
              <a:buChar char="●"/>
            </a:pPr>
            <a:r>
              <a:rPr lang="en" sz="1505"/>
              <a:t>All the stats for starters &amp; bench players</a:t>
            </a:r>
            <a:endParaRPr sz="1505"/>
          </a:p>
          <a:p>
            <a:pPr marL="457200" lvl="0" indent="0" algn="l" rtl="0">
              <a:spcBef>
                <a:spcPts val="1200"/>
              </a:spcBef>
              <a:spcAft>
                <a:spcPts val="0"/>
              </a:spcAft>
              <a:buSzPts val="935"/>
              <a:buNone/>
            </a:pPr>
            <a:r>
              <a:rPr lang="en" sz="1505"/>
              <a:t> </a:t>
            </a:r>
            <a:endParaRPr sz="1505"/>
          </a:p>
          <a:p>
            <a:pPr marL="457200" lvl="0" indent="-324167" algn="l" rtl="0">
              <a:spcBef>
                <a:spcPts val="1200"/>
              </a:spcBef>
              <a:spcAft>
                <a:spcPts val="0"/>
              </a:spcAft>
              <a:buSzPts val="1505"/>
              <a:buChar char="●"/>
            </a:pPr>
            <a:r>
              <a:rPr lang="en" sz="1505"/>
              <a:t>Response variable  HOME_TEAM_WINS</a:t>
            </a:r>
            <a:endParaRPr sz="1505"/>
          </a:p>
        </p:txBody>
      </p:sp>
      <p:pic>
        <p:nvPicPr>
          <p:cNvPr id="162" name="Google Shape;162;p18"/>
          <p:cNvPicPr preferRelativeResize="0"/>
          <p:nvPr/>
        </p:nvPicPr>
        <p:blipFill>
          <a:blip r:embed="rId3">
            <a:alphaModFix/>
          </a:blip>
          <a:stretch>
            <a:fillRect/>
          </a:stretch>
        </p:blipFill>
        <p:spPr>
          <a:xfrm>
            <a:off x="4992700" y="1165025"/>
            <a:ext cx="3794076" cy="3009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474375" y="325475"/>
            <a:ext cx="37611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Datasets(revised)</a:t>
            </a:r>
            <a:endParaRPr/>
          </a:p>
        </p:txBody>
      </p:sp>
      <p:pic>
        <p:nvPicPr>
          <p:cNvPr id="168" name="Google Shape;168;p19"/>
          <p:cNvPicPr preferRelativeResize="0"/>
          <p:nvPr/>
        </p:nvPicPr>
        <p:blipFill>
          <a:blip r:embed="rId3">
            <a:alphaModFix/>
          </a:blip>
          <a:stretch>
            <a:fillRect/>
          </a:stretch>
        </p:blipFill>
        <p:spPr>
          <a:xfrm>
            <a:off x="474375" y="1411775"/>
            <a:ext cx="3505025" cy="3354175"/>
          </a:xfrm>
          <a:prstGeom prst="rect">
            <a:avLst/>
          </a:prstGeom>
          <a:noFill/>
          <a:ln>
            <a:noFill/>
          </a:ln>
        </p:spPr>
      </p:pic>
      <p:pic>
        <p:nvPicPr>
          <p:cNvPr id="169" name="Google Shape;169;p19"/>
          <p:cNvPicPr preferRelativeResize="0"/>
          <p:nvPr/>
        </p:nvPicPr>
        <p:blipFill>
          <a:blip r:embed="rId4">
            <a:alphaModFix/>
          </a:blip>
          <a:stretch>
            <a:fillRect/>
          </a:stretch>
        </p:blipFill>
        <p:spPr>
          <a:xfrm>
            <a:off x="3979400" y="1411774"/>
            <a:ext cx="4914167" cy="3354175"/>
          </a:xfrm>
          <a:prstGeom prst="rect">
            <a:avLst/>
          </a:prstGeom>
          <a:noFill/>
          <a:ln>
            <a:noFill/>
          </a:ln>
        </p:spPr>
      </p:pic>
      <p:sp>
        <p:nvSpPr>
          <p:cNvPr id="170" name="Google Shape;170;p19"/>
          <p:cNvSpPr txBox="1"/>
          <p:nvPr/>
        </p:nvSpPr>
        <p:spPr>
          <a:xfrm>
            <a:off x="4367425" y="396300"/>
            <a:ext cx="3178500" cy="7851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a:latin typeface="Calibri"/>
                <a:ea typeface="Calibri"/>
                <a:cs typeface="Calibri"/>
                <a:sym typeface="Calibri"/>
              </a:rPr>
              <a:t>Filled START_POSITION column</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New column Home_team&amp;WIN</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Split the ‘starter’ set &amp; ‘bench’ set</a:t>
            </a:r>
            <a:endParaRPr sz="13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19150" y="5125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Models &amp; Analysis Methods</a:t>
            </a:r>
            <a:endParaRPr/>
          </a:p>
        </p:txBody>
      </p:sp>
      <p:sp>
        <p:nvSpPr>
          <p:cNvPr id="176" name="Google Shape;176;p20"/>
          <p:cNvSpPr txBox="1">
            <a:spLocks noGrp="1"/>
          </p:cNvSpPr>
          <p:nvPr>
            <p:ph type="body" idx="1"/>
          </p:nvPr>
        </p:nvSpPr>
        <p:spPr>
          <a:xfrm>
            <a:off x="421725" y="1305750"/>
            <a:ext cx="7505700" cy="3522900"/>
          </a:xfrm>
          <a:prstGeom prst="rect">
            <a:avLst/>
          </a:prstGeom>
        </p:spPr>
        <p:txBody>
          <a:bodyPr spcFirstLastPara="1" wrap="square" lIns="91425" tIns="91425" rIns="91425" bIns="91425" anchor="t" anchorCtr="0">
            <a:noAutofit/>
          </a:bodyPr>
          <a:lstStyle/>
          <a:p>
            <a:pPr marL="457200" lvl="0" indent="-324167" algn="l" rtl="0">
              <a:lnSpc>
                <a:spcPct val="95000"/>
              </a:lnSpc>
              <a:spcBef>
                <a:spcPts val="0"/>
              </a:spcBef>
              <a:spcAft>
                <a:spcPts val="0"/>
              </a:spcAft>
              <a:buSzPts val="1505"/>
              <a:buChar char="-"/>
            </a:pPr>
            <a:r>
              <a:rPr lang="en" sz="1505" b="1"/>
              <a:t>Task: Binary classification (Win / Lose)</a:t>
            </a:r>
            <a:endParaRPr sz="1505" b="1"/>
          </a:p>
          <a:p>
            <a:pPr marL="457200" lvl="0" indent="0" algn="l" rtl="0">
              <a:lnSpc>
                <a:spcPct val="95000"/>
              </a:lnSpc>
              <a:spcBef>
                <a:spcPts val="1200"/>
              </a:spcBef>
              <a:spcAft>
                <a:spcPts val="0"/>
              </a:spcAft>
              <a:buNone/>
            </a:pPr>
            <a:endParaRPr sz="1205" b="1"/>
          </a:p>
          <a:p>
            <a:pPr marL="457200" lvl="0" indent="-324167" algn="l" rtl="0">
              <a:lnSpc>
                <a:spcPct val="95000"/>
              </a:lnSpc>
              <a:spcBef>
                <a:spcPts val="1200"/>
              </a:spcBef>
              <a:spcAft>
                <a:spcPts val="0"/>
              </a:spcAft>
              <a:buSzPts val="1505"/>
              <a:buChar char="-"/>
            </a:pPr>
            <a:r>
              <a:rPr lang="en" sz="1505" b="1"/>
              <a:t>Selected methods</a:t>
            </a:r>
            <a:endParaRPr sz="1505" b="1"/>
          </a:p>
          <a:p>
            <a:pPr marL="914400" lvl="0" indent="-324167" algn="l" rtl="0">
              <a:lnSpc>
                <a:spcPct val="95000"/>
              </a:lnSpc>
              <a:spcBef>
                <a:spcPts val="0"/>
              </a:spcBef>
              <a:spcAft>
                <a:spcPts val="0"/>
              </a:spcAft>
              <a:buSzPts val="1505"/>
              <a:buChar char="-"/>
            </a:pPr>
            <a:r>
              <a:rPr lang="en" sz="1505"/>
              <a:t>Logistic Regression</a:t>
            </a:r>
            <a:endParaRPr sz="1505"/>
          </a:p>
          <a:p>
            <a:pPr marL="1371600" lvl="2" indent="-324167" algn="l" rtl="0">
              <a:lnSpc>
                <a:spcPct val="95000"/>
              </a:lnSpc>
              <a:spcBef>
                <a:spcPts val="0"/>
              </a:spcBef>
              <a:spcAft>
                <a:spcPts val="0"/>
              </a:spcAft>
              <a:buSzPts val="1505"/>
              <a:buChar char="-"/>
            </a:pPr>
            <a:r>
              <a:rPr lang="en" sz="1505"/>
              <a:t>Linear: Simple to train &amp; decent interpretability with coefficients</a:t>
            </a:r>
            <a:endParaRPr sz="1505"/>
          </a:p>
          <a:p>
            <a:pPr marL="1371600" lvl="2" indent="-324167" algn="l" rtl="0">
              <a:lnSpc>
                <a:spcPct val="95000"/>
              </a:lnSpc>
              <a:spcBef>
                <a:spcPts val="0"/>
              </a:spcBef>
              <a:spcAft>
                <a:spcPts val="0"/>
              </a:spcAft>
              <a:buSzPts val="1505"/>
              <a:buChar char="-"/>
            </a:pPr>
            <a:r>
              <a:rPr lang="en" sz="1505"/>
              <a:t>Offer a baseline for comparison</a:t>
            </a:r>
            <a:endParaRPr sz="1505"/>
          </a:p>
          <a:p>
            <a:pPr marL="914400" lvl="0" indent="-324167" algn="l" rtl="0">
              <a:lnSpc>
                <a:spcPct val="95000"/>
              </a:lnSpc>
              <a:spcBef>
                <a:spcPts val="0"/>
              </a:spcBef>
              <a:spcAft>
                <a:spcPts val="0"/>
              </a:spcAft>
              <a:buSzPts val="1505"/>
              <a:buChar char="-"/>
            </a:pPr>
            <a:r>
              <a:rPr lang="en" sz="1505"/>
              <a:t>Random Forest</a:t>
            </a:r>
            <a:endParaRPr sz="1505"/>
          </a:p>
          <a:p>
            <a:pPr marL="1371600" lvl="2" indent="-324167" algn="l" rtl="0">
              <a:lnSpc>
                <a:spcPct val="95000"/>
              </a:lnSpc>
              <a:spcBef>
                <a:spcPts val="0"/>
              </a:spcBef>
              <a:spcAft>
                <a:spcPts val="0"/>
              </a:spcAft>
              <a:buSzPts val="1505"/>
              <a:buChar char="-"/>
            </a:pPr>
            <a:r>
              <a:rPr lang="en" sz="1505"/>
              <a:t>Just consider partial predictors (player stats)</a:t>
            </a:r>
            <a:endParaRPr sz="1505"/>
          </a:p>
          <a:p>
            <a:pPr marL="1371600" lvl="2" indent="-324167" algn="l" rtl="0">
              <a:lnSpc>
                <a:spcPct val="95000"/>
              </a:lnSpc>
              <a:spcBef>
                <a:spcPts val="0"/>
              </a:spcBef>
              <a:spcAft>
                <a:spcPts val="0"/>
              </a:spcAft>
              <a:buSzPts val="1505"/>
              <a:buChar char="-"/>
            </a:pPr>
            <a:r>
              <a:rPr lang="en" sz="1505"/>
              <a:t>Deal with overfitting problem</a:t>
            </a:r>
            <a:endParaRPr sz="1505"/>
          </a:p>
          <a:p>
            <a:pPr marL="1371600" lvl="2" indent="-324167" algn="l" rtl="0">
              <a:lnSpc>
                <a:spcPct val="95000"/>
              </a:lnSpc>
              <a:spcBef>
                <a:spcPts val="0"/>
              </a:spcBef>
              <a:spcAft>
                <a:spcPts val="0"/>
              </a:spcAft>
              <a:buSzPts val="1505"/>
              <a:buChar char="-"/>
            </a:pPr>
            <a:r>
              <a:rPr lang="en" sz="1505"/>
              <a:t>Good at handling large datasets with high dimensionality </a:t>
            </a:r>
            <a:endParaRPr sz="1505"/>
          </a:p>
          <a:p>
            <a:pPr marL="914400" lvl="0" indent="-324167" algn="l" rtl="0">
              <a:lnSpc>
                <a:spcPct val="95000"/>
              </a:lnSpc>
              <a:spcBef>
                <a:spcPts val="0"/>
              </a:spcBef>
              <a:spcAft>
                <a:spcPts val="0"/>
              </a:spcAft>
              <a:buSzPts val="1505"/>
              <a:buChar char="-"/>
            </a:pPr>
            <a:r>
              <a:rPr lang="en" sz="1505"/>
              <a:t>Support Vector Machine (radial kernel)</a:t>
            </a:r>
            <a:endParaRPr sz="1505"/>
          </a:p>
          <a:p>
            <a:pPr marL="1371600" lvl="2" indent="-324167" algn="l" rtl="0">
              <a:lnSpc>
                <a:spcPct val="95000"/>
              </a:lnSpc>
              <a:spcBef>
                <a:spcPts val="0"/>
              </a:spcBef>
              <a:spcAft>
                <a:spcPts val="0"/>
              </a:spcAft>
              <a:buSzPts val="1505"/>
              <a:buChar char="-"/>
            </a:pPr>
            <a:r>
              <a:rPr lang="en" sz="1505"/>
              <a:t>Non-linear model: leverage the representation power of non-linear kernels</a:t>
            </a:r>
            <a:endParaRPr sz="1505"/>
          </a:p>
          <a:p>
            <a:pPr marL="1371600" lvl="2" indent="-324167" algn="l" rtl="0">
              <a:lnSpc>
                <a:spcPct val="95000"/>
              </a:lnSpc>
              <a:spcBef>
                <a:spcPts val="0"/>
              </a:spcBef>
              <a:spcAft>
                <a:spcPts val="0"/>
              </a:spcAft>
              <a:buSzPts val="1505"/>
              <a:buChar char="-"/>
            </a:pPr>
            <a:r>
              <a:rPr lang="en" sz="1505"/>
              <a:t>Also does well with high dimensionality </a:t>
            </a:r>
            <a:endParaRPr sz="1505"/>
          </a:p>
          <a:p>
            <a:pPr marL="1371600" lvl="2" indent="-324167" algn="l" rtl="0">
              <a:lnSpc>
                <a:spcPct val="95000"/>
              </a:lnSpc>
              <a:spcBef>
                <a:spcPts val="0"/>
              </a:spcBef>
              <a:spcAft>
                <a:spcPts val="0"/>
              </a:spcAft>
              <a:buSzPts val="1505"/>
              <a:buChar char="-"/>
            </a:pPr>
            <a:r>
              <a:rPr lang="en" sz="1505"/>
              <a:t>Performs well even when the data is non-separable</a:t>
            </a:r>
            <a:endParaRPr sz="1505"/>
          </a:p>
          <a:p>
            <a:pPr marL="457200" lvl="0" indent="0" algn="l" rtl="0">
              <a:lnSpc>
                <a:spcPct val="95000"/>
              </a:lnSpc>
              <a:spcBef>
                <a:spcPts val="1200"/>
              </a:spcBef>
              <a:spcAft>
                <a:spcPts val="1200"/>
              </a:spcAft>
              <a:buSzPts val="935"/>
              <a:buNone/>
            </a:pPr>
            <a:endParaRPr sz="1305"/>
          </a:p>
        </p:txBody>
      </p:sp>
      <p:pic>
        <p:nvPicPr>
          <p:cNvPr id="177" name="Google Shape;177;p20"/>
          <p:cNvPicPr preferRelativeResize="0"/>
          <p:nvPr/>
        </p:nvPicPr>
        <p:blipFill>
          <a:blip r:embed="rId3">
            <a:alphaModFix/>
          </a:blip>
          <a:stretch>
            <a:fillRect/>
          </a:stretch>
        </p:blipFill>
        <p:spPr>
          <a:xfrm>
            <a:off x="6146275" y="277675"/>
            <a:ext cx="2606649" cy="1742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Logistic Regression</a:t>
            </a:r>
            <a:endParaRPr/>
          </a:p>
        </p:txBody>
      </p:sp>
      <p:sp>
        <p:nvSpPr>
          <p:cNvPr id="183" name="Google Shape;183;p21"/>
          <p:cNvSpPr txBox="1">
            <a:spLocks noGrp="1"/>
          </p:cNvSpPr>
          <p:nvPr>
            <p:ph type="body" idx="1"/>
          </p:nvPr>
        </p:nvSpPr>
        <p:spPr>
          <a:xfrm>
            <a:off x="819150" y="1871500"/>
            <a:ext cx="7608600" cy="256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The test error rates for all five positions</a:t>
            </a:r>
            <a:endParaRPr sz="1800"/>
          </a:p>
          <a:p>
            <a:pPr marL="457200" lvl="0" indent="0" algn="l" rtl="0">
              <a:spcBef>
                <a:spcPts val="1200"/>
              </a:spcBef>
              <a:spcAft>
                <a:spcPts val="0"/>
              </a:spcAft>
              <a:buNone/>
            </a:pPr>
            <a:r>
              <a:rPr lang="en" sz="1800"/>
              <a:t>was between 0.4 and 0.5 for bench </a:t>
            </a:r>
            <a:endParaRPr sz="1800"/>
          </a:p>
          <a:p>
            <a:pPr marL="457200" lvl="0" indent="0" algn="l" rtl="0">
              <a:spcBef>
                <a:spcPts val="1200"/>
              </a:spcBef>
              <a:spcAft>
                <a:spcPts val="0"/>
              </a:spcAft>
              <a:buNone/>
            </a:pPr>
            <a:r>
              <a:rPr lang="en" sz="1800"/>
              <a:t>players and between 0.2 and 0.3 for starters</a:t>
            </a:r>
            <a:endParaRPr sz="1800"/>
          </a:p>
          <a:p>
            <a:pPr marL="457200" lvl="0" indent="-342900" algn="l" rtl="0">
              <a:spcBef>
                <a:spcPts val="1200"/>
              </a:spcBef>
              <a:spcAft>
                <a:spcPts val="0"/>
              </a:spcAft>
              <a:buSzPts val="1800"/>
              <a:buChar char="-"/>
            </a:pPr>
            <a:r>
              <a:rPr lang="en" sz="1800"/>
              <a:t>Had the best performance out of all the models </a:t>
            </a:r>
            <a:endParaRPr sz="1800"/>
          </a:p>
        </p:txBody>
      </p:sp>
      <p:pic>
        <p:nvPicPr>
          <p:cNvPr id="184" name="Google Shape;184;p21"/>
          <p:cNvPicPr preferRelativeResize="0"/>
          <p:nvPr/>
        </p:nvPicPr>
        <p:blipFill>
          <a:blip r:embed="rId3">
            <a:alphaModFix/>
          </a:blip>
          <a:stretch>
            <a:fillRect/>
          </a:stretch>
        </p:blipFill>
        <p:spPr>
          <a:xfrm>
            <a:off x="5084050" y="272675"/>
            <a:ext cx="3725351" cy="22990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1555</Words>
  <Application>Microsoft Office PowerPoint</Application>
  <PresentationFormat>全屏显示(16:9)</PresentationFormat>
  <Paragraphs>109</Paragraphs>
  <Slides>17</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Nunito</vt:lpstr>
      <vt:lpstr>Calibri</vt:lpstr>
      <vt:lpstr>Arial</vt:lpstr>
      <vt:lpstr>Shift</vt:lpstr>
      <vt:lpstr>IS 517 Final Project: Predicting NBA Win/Loss </vt:lpstr>
      <vt:lpstr>Application</vt:lpstr>
      <vt:lpstr>Problem</vt:lpstr>
      <vt:lpstr>Problem (continued)</vt:lpstr>
      <vt:lpstr>Research Questions</vt:lpstr>
      <vt:lpstr>Datasets (original)</vt:lpstr>
      <vt:lpstr>Datasets(revised)</vt:lpstr>
      <vt:lpstr>Models &amp; Analysis Methods</vt:lpstr>
      <vt:lpstr>Logistic Regression</vt:lpstr>
      <vt:lpstr>RandomForest</vt:lpstr>
      <vt:lpstr>Support Vector Machine(SVM)</vt:lpstr>
      <vt:lpstr>PowerPoint 演示文稿</vt:lpstr>
      <vt:lpstr>Findings</vt:lpstr>
      <vt:lpstr>Recommendations</vt:lpstr>
      <vt:lpstr>Future Extensions</vt:lpstr>
      <vt:lpstr>Sources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517 Final Project: Predicting NBA Win/Loss </dc:title>
  <cp:lastModifiedBy>Xu, Augustine</cp:lastModifiedBy>
  <cp:revision>1</cp:revision>
  <dcterms:modified xsi:type="dcterms:W3CDTF">2021-05-03T19:19:51Z</dcterms:modified>
</cp:coreProperties>
</file>