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0F7A78-8ED7-47D8-ADE6-55FD509CE14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5D45223-172A-4C58-95A8-AD7925D2B0F7}">
      <dgm:prSet/>
      <dgm:spPr/>
      <dgm:t>
        <a:bodyPr/>
        <a:lstStyle/>
        <a:p>
          <a:pPr>
            <a:lnSpc>
              <a:spcPct val="100000"/>
            </a:lnSpc>
          </a:pPr>
          <a:r>
            <a:rPr lang="en-US"/>
            <a:t>Assignment requires us to design and implement an enterprise solution for a CRM or Customer Relationship Management.</a:t>
          </a:r>
        </a:p>
      </dgm:t>
    </dgm:pt>
    <dgm:pt modelId="{30B8A9B3-4507-4472-A311-B86F9C5590DA}" type="parTrans" cxnId="{9114F4CD-6C0A-4441-941F-B3C862485F5D}">
      <dgm:prSet/>
      <dgm:spPr/>
      <dgm:t>
        <a:bodyPr/>
        <a:lstStyle/>
        <a:p>
          <a:endParaRPr lang="en-US"/>
        </a:p>
      </dgm:t>
    </dgm:pt>
    <dgm:pt modelId="{716FC55D-B432-438B-91B9-A962C7B68AA6}" type="sibTrans" cxnId="{9114F4CD-6C0A-4441-941F-B3C862485F5D}">
      <dgm:prSet/>
      <dgm:spPr/>
      <dgm:t>
        <a:bodyPr/>
        <a:lstStyle/>
        <a:p>
          <a:pPr>
            <a:lnSpc>
              <a:spcPct val="100000"/>
            </a:lnSpc>
          </a:pPr>
          <a:endParaRPr lang="en-US"/>
        </a:p>
      </dgm:t>
    </dgm:pt>
    <dgm:pt modelId="{67F54C09-8079-4034-B0A8-464003E02460}">
      <dgm:prSet/>
      <dgm:spPr/>
      <dgm:t>
        <a:bodyPr/>
        <a:lstStyle/>
        <a:p>
          <a:pPr>
            <a:lnSpc>
              <a:spcPct val="100000"/>
            </a:lnSpc>
          </a:pPr>
          <a:r>
            <a:rPr lang="en-US"/>
            <a:t>CRM can be defined as a combination between a simple front view, for employee usage where they can perform different tasks such as: add data, perform multiple types of contacting, classification of data, remove data, and a complex data base that back the date used. </a:t>
          </a:r>
        </a:p>
      </dgm:t>
    </dgm:pt>
    <dgm:pt modelId="{26AD0896-DD46-49F0-BA8A-3DB303FF08DD}" type="parTrans" cxnId="{F5F1E862-4373-496F-95AF-ED9E595BDAAC}">
      <dgm:prSet/>
      <dgm:spPr/>
      <dgm:t>
        <a:bodyPr/>
        <a:lstStyle/>
        <a:p>
          <a:endParaRPr lang="en-US"/>
        </a:p>
      </dgm:t>
    </dgm:pt>
    <dgm:pt modelId="{3433B56B-6950-4817-AC69-001981265104}" type="sibTrans" cxnId="{F5F1E862-4373-496F-95AF-ED9E595BDAAC}">
      <dgm:prSet/>
      <dgm:spPr/>
      <dgm:t>
        <a:bodyPr/>
        <a:lstStyle/>
        <a:p>
          <a:pPr>
            <a:lnSpc>
              <a:spcPct val="100000"/>
            </a:lnSpc>
          </a:pPr>
          <a:endParaRPr lang="en-US"/>
        </a:p>
      </dgm:t>
    </dgm:pt>
    <dgm:pt modelId="{5ACA080F-0994-4D86-B2FE-42BFD975191B}">
      <dgm:prSet/>
      <dgm:spPr/>
      <dgm:t>
        <a:bodyPr/>
        <a:lstStyle/>
        <a:p>
          <a:pPr>
            <a:lnSpc>
              <a:spcPct val="100000"/>
            </a:lnSpc>
          </a:pPr>
          <a:r>
            <a:rPr lang="en-US"/>
            <a:t>The biggest benefits of CRM in business come from: -automation, where a good CRM can automate menial, sales pipeline, and customer support tasks, -trend spotting where employee can take action on real time customer insights trough reporting and visualization features. </a:t>
          </a:r>
        </a:p>
      </dgm:t>
    </dgm:pt>
    <dgm:pt modelId="{715C37F1-392F-40D8-AEC4-7605C5CC0261}" type="parTrans" cxnId="{E7856F1D-063B-4D70-BAFF-AD8C86828F06}">
      <dgm:prSet/>
      <dgm:spPr/>
      <dgm:t>
        <a:bodyPr/>
        <a:lstStyle/>
        <a:p>
          <a:endParaRPr lang="en-US"/>
        </a:p>
      </dgm:t>
    </dgm:pt>
    <dgm:pt modelId="{08D84992-1C5E-415B-9467-85791990286A}" type="sibTrans" cxnId="{E7856F1D-063B-4D70-BAFF-AD8C86828F06}">
      <dgm:prSet/>
      <dgm:spPr/>
      <dgm:t>
        <a:bodyPr/>
        <a:lstStyle/>
        <a:p>
          <a:pPr>
            <a:lnSpc>
              <a:spcPct val="100000"/>
            </a:lnSpc>
          </a:pPr>
          <a:endParaRPr lang="en-US"/>
        </a:p>
      </dgm:t>
    </dgm:pt>
    <dgm:pt modelId="{48B2188F-4B2D-482F-AF67-F1F72090E389}">
      <dgm:prSet/>
      <dgm:spPr/>
      <dgm:t>
        <a:bodyPr/>
        <a:lstStyle/>
        <a:p>
          <a:pPr>
            <a:lnSpc>
              <a:spcPct val="100000"/>
            </a:lnSpc>
          </a:pPr>
          <a:r>
            <a:rPr lang="en-US"/>
            <a:t>This assignment will be designed using Spring Boot as an open-source tool used to create microservices and web applications, Java programing language and MySQL for create and administration of databases.</a:t>
          </a:r>
        </a:p>
      </dgm:t>
    </dgm:pt>
    <dgm:pt modelId="{E5F16B30-A348-4717-B3D8-A3BDD2193BB2}" type="parTrans" cxnId="{4BF54E59-DB7E-4383-97D0-24E2601A30CF}">
      <dgm:prSet/>
      <dgm:spPr/>
      <dgm:t>
        <a:bodyPr/>
        <a:lstStyle/>
        <a:p>
          <a:endParaRPr lang="en-US"/>
        </a:p>
      </dgm:t>
    </dgm:pt>
    <dgm:pt modelId="{174F085A-AE39-4FC6-B972-4EC3C07B54FB}" type="sibTrans" cxnId="{4BF54E59-DB7E-4383-97D0-24E2601A30CF}">
      <dgm:prSet/>
      <dgm:spPr/>
      <dgm:t>
        <a:bodyPr/>
        <a:lstStyle/>
        <a:p>
          <a:endParaRPr lang="en-US"/>
        </a:p>
      </dgm:t>
    </dgm:pt>
    <dgm:pt modelId="{F5288061-D5A0-48A1-8BA0-FA4E4532F396}" type="pres">
      <dgm:prSet presAssocID="{C50F7A78-8ED7-47D8-ADE6-55FD509CE143}" presName="root" presStyleCnt="0">
        <dgm:presLayoutVars>
          <dgm:dir/>
          <dgm:resizeHandles val="exact"/>
        </dgm:presLayoutVars>
      </dgm:prSet>
      <dgm:spPr/>
    </dgm:pt>
    <dgm:pt modelId="{55176227-7B52-45F6-8040-164E9C472B90}" type="pres">
      <dgm:prSet presAssocID="{C50F7A78-8ED7-47D8-ADE6-55FD509CE143}" presName="container" presStyleCnt="0">
        <dgm:presLayoutVars>
          <dgm:dir/>
          <dgm:resizeHandles val="exact"/>
        </dgm:presLayoutVars>
      </dgm:prSet>
      <dgm:spPr/>
    </dgm:pt>
    <dgm:pt modelId="{E0B98D6E-B423-4433-A976-F2C23A05A175}" type="pres">
      <dgm:prSet presAssocID="{A5D45223-172A-4C58-95A8-AD7925D2B0F7}" presName="compNode" presStyleCnt="0"/>
      <dgm:spPr/>
    </dgm:pt>
    <dgm:pt modelId="{D3B235FE-8320-4E25-85C6-290E9411B4D4}" type="pres">
      <dgm:prSet presAssocID="{A5D45223-172A-4C58-95A8-AD7925D2B0F7}" presName="iconBgRect" presStyleLbl="bgShp" presStyleIdx="0" presStyleCnt="4"/>
      <dgm:spPr/>
    </dgm:pt>
    <dgm:pt modelId="{E5F98EF8-816E-4414-9850-47AF4DCEEED3}" type="pres">
      <dgm:prSet presAssocID="{A5D45223-172A-4C58-95A8-AD7925D2B0F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2D7B212C-1B09-4268-B14B-EB42A4102002}" type="pres">
      <dgm:prSet presAssocID="{A5D45223-172A-4C58-95A8-AD7925D2B0F7}" presName="spaceRect" presStyleCnt="0"/>
      <dgm:spPr/>
    </dgm:pt>
    <dgm:pt modelId="{8E89B147-7FA0-4E8C-B420-2FEEF3F7A1D3}" type="pres">
      <dgm:prSet presAssocID="{A5D45223-172A-4C58-95A8-AD7925D2B0F7}" presName="textRect" presStyleLbl="revTx" presStyleIdx="0" presStyleCnt="4">
        <dgm:presLayoutVars>
          <dgm:chMax val="1"/>
          <dgm:chPref val="1"/>
        </dgm:presLayoutVars>
      </dgm:prSet>
      <dgm:spPr/>
    </dgm:pt>
    <dgm:pt modelId="{25DFDBFE-2550-431F-A761-BD5DED802C63}" type="pres">
      <dgm:prSet presAssocID="{716FC55D-B432-438B-91B9-A962C7B68AA6}" presName="sibTrans" presStyleLbl="sibTrans2D1" presStyleIdx="0" presStyleCnt="0"/>
      <dgm:spPr/>
    </dgm:pt>
    <dgm:pt modelId="{6F594907-83BA-4975-8E8F-FC6089EE97FD}" type="pres">
      <dgm:prSet presAssocID="{67F54C09-8079-4034-B0A8-464003E02460}" presName="compNode" presStyleCnt="0"/>
      <dgm:spPr/>
    </dgm:pt>
    <dgm:pt modelId="{41202A9A-31AE-4A57-B9FA-C6435AE39227}" type="pres">
      <dgm:prSet presAssocID="{67F54C09-8079-4034-B0A8-464003E02460}" presName="iconBgRect" presStyleLbl="bgShp" presStyleIdx="1" presStyleCnt="4"/>
      <dgm:spPr/>
    </dgm:pt>
    <dgm:pt modelId="{387F9F76-E20C-4398-8F6F-B6D74ADE304C}" type="pres">
      <dgm:prSet presAssocID="{67F54C09-8079-4034-B0A8-464003E0246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4A173900-529B-4ABB-9CD3-086FF3508348}" type="pres">
      <dgm:prSet presAssocID="{67F54C09-8079-4034-B0A8-464003E02460}" presName="spaceRect" presStyleCnt="0"/>
      <dgm:spPr/>
    </dgm:pt>
    <dgm:pt modelId="{8084FD5A-4F93-48EF-B729-2F3770E16D65}" type="pres">
      <dgm:prSet presAssocID="{67F54C09-8079-4034-B0A8-464003E02460}" presName="textRect" presStyleLbl="revTx" presStyleIdx="1" presStyleCnt="4">
        <dgm:presLayoutVars>
          <dgm:chMax val="1"/>
          <dgm:chPref val="1"/>
        </dgm:presLayoutVars>
      </dgm:prSet>
      <dgm:spPr/>
    </dgm:pt>
    <dgm:pt modelId="{6F3AD9BB-6983-41F3-8738-37253542EFA7}" type="pres">
      <dgm:prSet presAssocID="{3433B56B-6950-4817-AC69-001981265104}" presName="sibTrans" presStyleLbl="sibTrans2D1" presStyleIdx="0" presStyleCnt="0"/>
      <dgm:spPr/>
    </dgm:pt>
    <dgm:pt modelId="{5D312875-185E-4DD6-8CD5-FD5350CEE4CE}" type="pres">
      <dgm:prSet presAssocID="{5ACA080F-0994-4D86-B2FE-42BFD975191B}" presName="compNode" presStyleCnt="0"/>
      <dgm:spPr/>
    </dgm:pt>
    <dgm:pt modelId="{90F0051C-EAA1-4B99-A51D-B66154527093}" type="pres">
      <dgm:prSet presAssocID="{5ACA080F-0994-4D86-B2FE-42BFD975191B}" presName="iconBgRect" presStyleLbl="bgShp" presStyleIdx="2" presStyleCnt="4"/>
      <dgm:spPr/>
    </dgm:pt>
    <dgm:pt modelId="{790F8E6E-B3DE-4FEB-A522-142442657B10}" type="pres">
      <dgm:prSet presAssocID="{5ACA080F-0994-4D86-B2FE-42BFD975191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7F0A3A69-6E46-4C4F-9CCA-B089043166F7}" type="pres">
      <dgm:prSet presAssocID="{5ACA080F-0994-4D86-B2FE-42BFD975191B}" presName="spaceRect" presStyleCnt="0"/>
      <dgm:spPr/>
    </dgm:pt>
    <dgm:pt modelId="{F05ACABD-B8D9-4A16-A7D4-4D3CB1194F8B}" type="pres">
      <dgm:prSet presAssocID="{5ACA080F-0994-4D86-B2FE-42BFD975191B}" presName="textRect" presStyleLbl="revTx" presStyleIdx="2" presStyleCnt="4">
        <dgm:presLayoutVars>
          <dgm:chMax val="1"/>
          <dgm:chPref val="1"/>
        </dgm:presLayoutVars>
      </dgm:prSet>
      <dgm:spPr/>
    </dgm:pt>
    <dgm:pt modelId="{ED4667A9-EBFB-4C51-9D19-5DCE2BA1CD1C}" type="pres">
      <dgm:prSet presAssocID="{08D84992-1C5E-415B-9467-85791990286A}" presName="sibTrans" presStyleLbl="sibTrans2D1" presStyleIdx="0" presStyleCnt="0"/>
      <dgm:spPr/>
    </dgm:pt>
    <dgm:pt modelId="{8642F989-C9A0-4D2A-92BF-E6DA7E1CC87A}" type="pres">
      <dgm:prSet presAssocID="{48B2188F-4B2D-482F-AF67-F1F72090E389}" presName="compNode" presStyleCnt="0"/>
      <dgm:spPr/>
    </dgm:pt>
    <dgm:pt modelId="{95E57E9D-D47F-46D2-8BE3-359811BBC831}" type="pres">
      <dgm:prSet presAssocID="{48B2188F-4B2D-482F-AF67-F1F72090E389}" presName="iconBgRect" presStyleLbl="bgShp" presStyleIdx="3" presStyleCnt="4"/>
      <dgm:spPr/>
    </dgm:pt>
    <dgm:pt modelId="{9BBF943B-A8AD-4135-A380-192D01F612CC}" type="pres">
      <dgm:prSet presAssocID="{48B2188F-4B2D-482F-AF67-F1F72090E38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eb Design"/>
        </a:ext>
      </dgm:extLst>
    </dgm:pt>
    <dgm:pt modelId="{4310CC7D-CE00-43D9-B4CE-908C71109E38}" type="pres">
      <dgm:prSet presAssocID="{48B2188F-4B2D-482F-AF67-F1F72090E389}" presName="spaceRect" presStyleCnt="0"/>
      <dgm:spPr/>
    </dgm:pt>
    <dgm:pt modelId="{39BD3BC3-36D0-499E-9C23-89F9E5716415}" type="pres">
      <dgm:prSet presAssocID="{48B2188F-4B2D-482F-AF67-F1F72090E389}" presName="textRect" presStyleLbl="revTx" presStyleIdx="3" presStyleCnt="4">
        <dgm:presLayoutVars>
          <dgm:chMax val="1"/>
          <dgm:chPref val="1"/>
        </dgm:presLayoutVars>
      </dgm:prSet>
      <dgm:spPr/>
    </dgm:pt>
  </dgm:ptLst>
  <dgm:cxnLst>
    <dgm:cxn modelId="{4C99B801-0F4F-495C-8A84-CE9CC0DDB1AF}" type="presOf" srcId="{C50F7A78-8ED7-47D8-ADE6-55FD509CE143}" destId="{F5288061-D5A0-48A1-8BA0-FA4E4532F396}" srcOrd="0" destOrd="0" presId="urn:microsoft.com/office/officeart/2018/2/layout/IconCircleList"/>
    <dgm:cxn modelId="{E7856F1D-063B-4D70-BAFF-AD8C86828F06}" srcId="{C50F7A78-8ED7-47D8-ADE6-55FD509CE143}" destId="{5ACA080F-0994-4D86-B2FE-42BFD975191B}" srcOrd="2" destOrd="0" parTransId="{715C37F1-392F-40D8-AEC4-7605C5CC0261}" sibTransId="{08D84992-1C5E-415B-9467-85791990286A}"/>
    <dgm:cxn modelId="{1DCFE81F-C340-4891-89C3-988E87CC993E}" type="presOf" srcId="{67F54C09-8079-4034-B0A8-464003E02460}" destId="{8084FD5A-4F93-48EF-B729-2F3770E16D65}" srcOrd="0" destOrd="0" presId="urn:microsoft.com/office/officeart/2018/2/layout/IconCircleList"/>
    <dgm:cxn modelId="{95E58548-4949-4613-9905-37D7B7FC9E47}" type="presOf" srcId="{A5D45223-172A-4C58-95A8-AD7925D2B0F7}" destId="{8E89B147-7FA0-4E8C-B420-2FEEF3F7A1D3}" srcOrd="0" destOrd="0" presId="urn:microsoft.com/office/officeart/2018/2/layout/IconCircleList"/>
    <dgm:cxn modelId="{4BF54E59-DB7E-4383-97D0-24E2601A30CF}" srcId="{C50F7A78-8ED7-47D8-ADE6-55FD509CE143}" destId="{48B2188F-4B2D-482F-AF67-F1F72090E389}" srcOrd="3" destOrd="0" parTransId="{E5F16B30-A348-4717-B3D8-A3BDD2193BB2}" sibTransId="{174F085A-AE39-4FC6-B972-4EC3C07B54FB}"/>
    <dgm:cxn modelId="{F5F1E862-4373-496F-95AF-ED9E595BDAAC}" srcId="{C50F7A78-8ED7-47D8-ADE6-55FD509CE143}" destId="{67F54C09-8079-4034-B0A8-464003E02460}" srcOrd="1" destOrd="0" parTransId="{26AD0896-DD46-49F0-BA8A-3DB303FF08DD}" sibTransId="{3433B56B-6950-4817-AC69-001981265104}"/>
    <dgm:cxn modelId="{028EE782-7386-4CAF-A7DC-B20DD0C4FFCD}" type="presOf" srcId="{08D84992-1C5E-415B-9467-85791990286A}" destId="{ED4667A9-EBFB-4C51-9D19-5DCE2BA1CD1C}" srcOrd="0" destOrd="0" presId="urn:microsoft.com/office/officeart/2018/2/layout/IconCircleList"/>
    <dgm:cxn modelId="{59B823AF-2833-4D53-8DB6-EB8781C71366}" type="presOf" srcId="{5ACA080F-0994-4D86-B2FE-42BFD975191B}" destId="{F05ACABD-B8D9-4A16-A7D4-4D3CB1194F8B}" srcOrd="0" destOrd="0" presId="urn:microsoft.com/office/officeart/2018/2/layout/IconCircleList"/>
    <dgm:cxn modelId="{EA6DDAC1-6B75-4064-A945-7D82FB491200}" type="presOf" srcId="{716FC55D-B432-438B-91B9-A962C7B68AA6}" destId="{25DFDBFE-2550-431F-A761-BD5DED802C63}" srcOrd="0" destOrd="0" presId="urn:microsoft.com/office/officeart/2018/2/layout/IconCircleList"/>
    <dgm:cxn modelId="{9114F4CD-6C0A-4441-941F-B3C862485F5D}" srcId="{C50F7A78-8ED7-47D8-ADE6-55FD509CE143}" destId="{A5D45223-172A-4C58-95A8-AD7925D2B0F7}" srcOrd="0" destOrd="0" parTransId="{30B8A9B3-4507-4472-A311-B86F9C5590DA}" sibTransId="{716FC55D-B432-438B-91B9-A962C7B68AA6}"/>
    <dgm:cxn modelId="{EE97FCDD-72C1-4951-8F1F-4DC6C0E4EBF2}" type="presOf" srcId="{3433B56B-6950-4817-AC69-001981265104}" destId="{6F3AD9BB-6983-41F3-8738-37253542EFA7}" srcOrd="0" destOrd="0" presId="urn:microsoft.com/office/officeart/2018/2/layout/IconCircleList"/>
    <dgm:cxn modelId="{932011F1-F814-4B24-B092-3EE8D4BC27C4}" type="presOf" srcId="{48B2188F-4B2D-482F-AF67-F1F72090E389}" destId="{39BD3BC3-36D0-499E-9C23-89F9E5716415}" srcOrd="0" destOrd="0" presId="urn:microsoft.com/office/officeart/2018/2/layout/IconCircleList"/>
    <dgm:cxn modelId="{1ABE2BBE-0CE7-4602-A0F4-3B4DAD0881CA}" type="presParOf" srcId="{F5288061-D5A0-48A1-8BA0-FA4E4532F396}" destId="{55176227-7B52-45F6-8040-164E9C472B90}" srcOrd="0" destOrd="0" presId="urn:microsoft.com/office/officeart/2018/2/layout/IconCircleList"/>
    <dgm:cxn modelId="{03416F10-9E8E-4BFA-B578-BA424614DC0E}" type="presParOf" srcId="{55176227-7B52-45F6-8040-164E9C472B90}" destId="{E0B98D6E-B423-4433-A976-F2C23A05A175}" srcOrd="0" destOrd="0" presId="urn:microsoft.com/office/officeart/2018/2/layout/IconCircleList"/>
    <dgm:cxn modelId="{C01BC816-81F9-4D89-A86A-BCFC05301F6B}" type="presParOf" srcId="{E0B98D6E-B423-4433-A976-F2C23A05A175}" destId="{D3B235FE-8320-4E25-85C6-290E9411B4D4}" srcOrd="0" destOrd="0" presId="urn:microsoft.com/office/officeart/2018/2/layout/IconCircleList"/>
    <dgm:cxn modelId="{19E161E7-3B12-4727-869C-05A2C96F707D}" type="presParOf" srcId="{E0B98D6E-B423-4433-A976-F2C23A05A175}" destId="{E5F98EF8-816E-4414-9850-47AF4DCEEED3}" srcOrd="1" destOrd="0" presId="urn:microsoft.com/office/officeart/2018/2/layout/IconCircleList"/>
    <dgm:cxn modelId="{CB07AFBC-178E-4814-9D20-A2E654C91560}" type="presParOf" srcId="{E0B98D6E-B423-4433-A976-F2C23A05A175}" destId="{2D7B212C-1B09-4268-B14B-EB42A4102002}" srcOrd="2" destOrd="0" presId="urn:microsoft.com/office/officeart/2018/2/layout/IconCircleList"/>
    <dgm:cxn modelId="{CACF8048-15C2-4167-B789-BA569C30D8CD}" type="presParOf" srcId="{E0B98D6E-B423-4433-A976-F2C23A05A175}" destId="{8E89B147-7FA0-4E8C-B420-2FEEF3F7A1D3}" srcOrd="3" destOrd="0" presId="urn:microsoft.com/office/officeart/2018/2/layout/IconCircleList"/>
    <dgm:cxn modelId="{6566EDB4-D1F9-41F1-9A1A-2F9E4420AAC5}" type="presParOf" srcId="{55176227-7B52-45F6-8040-164E9C472B90}" destId="{25DFDBFE-2550-431F-A761-BD5DED802C63}" srcOrd="1" destOrd="0" presId="urn:microsoft.com/office/officeart/2018/2/layout/IconCircleList"/>
    <dgm:cxn modelId="{E485AD77-B940-4D83-996E-4954291FDFDE}" type="presParOf" srcId="{55176227-7B52-45F6-8040-164E9C472B90}" destId="{6F594907-83BA-4975-8E8F-FC6089EE97FD}" srcOrd="2" destOrd="0" presId="urn:microsoft.com/office/officeart/2018/2/layout/IconCircleList"/>
    <dgm:cxn modelId="{64E7B9ED-9779-4005-BAF1-E5A6413E32AF}" type="presParOf" srcId="{6F594907-83BA-4975-8E8F-FC6089EE97FD}" destId="{41202A9A-31AE-4A57-B9FA-C6435AE39227}" srcOrd="0" destOrd="0" presId="urn:microsoft.com/office/officeart/2018/2/layout/IconCircleList"/>
    <dgm:cxn modelId="{5C08CDA6-4FDC-47D3-B62C-669BF72E7501}" type="presParOf" srcId="{6F594907-83BA-4975-8E8F-FC6089EE97FD}" destId="{387F9F76-E20C-4398-8F6F-B6D74ADE304C}" srcOrd="1" destOrd="0" presId="urn:microsoft.com/office/officeart/2018/2/layout/IconCircleList"/>
    <dgm:cxn modelId="{A4303014-B7E6-4FA8-AE88-619E65EACB43}" type="presParOf" srcId="{6F594907-83BA-4975-8E8F-FC6089EE97FD}" destId="{4A173900-529B-4ABB-9CD3-086FF3508348}" srcOrd="2" destOrd="0" presId="urn:microsoft.com/office/officeart/2018/2/layout/IconCircleList"/>
    <dgm:cxn modelId="{F6BB04AF-22A6-4AF0-AAB2-A2A3E30465B6}" type="presParOf" srcId="{6F594907-83BA-4975-8E8F-FC6089EE97FD}" destId="{8084FD5A-4F93-48EF-B729-2F3770E16D65}" srcOrd="3" destOrd="0" presId="urn:microsoft.com/office/officeart/2018/2/layout/IconCircleList"/>
    <dgm:cxn modelId="{73A8A91A-0A9D-47B1-95DF-E56189580F66}" type="presParOf" srcId="{55176227-7B52-45F6-8040-164E9C472B90}" destId="{6F3AD9BB-6983-41F3-8738-37253542EFA7}" srcOrd="3" destOrd="0" presId="urn:microsoft.com/office/officeart/2018/2/layout/IconCircleList"/>
    <dgm:cxn modelId="{C3CCFC37-EB8C-4F52-A46A-711B8E82793F}" type="presParOf" srcId="{55176227-7B52-45F6-8040-164E9C472B90}" destId="{5D312875-185E-4DD6-8CD5-FD5350CEE4CE}" srcOrd="4" destOrd="0" presId="urn:microsoft.com/office/officeart/2018/2/layout/IconCircleList"/>
    <dgm:cxn modelId="{7CDA4B62-94B3-402A-BD28-361ACE15CF7D}" type="presParOf" srcId="{5D312875-185E-4DD6-8CD5-FD5350CEE4CE}" destId="{90F0051C-EAA1-4B99-A51D-B66154527093}" srcOrd="0" destOrd="0" presId="urn:microsoft.com/office/officeart/2018/2/layout/IconCircleList"/>
    <dgm:cxn modelId="{99E5CB57-5E6F-4740-A1A3-100F2683AC4B}" type="presParOf" srcId="{5D312875-185E-4DD6-8CD5-FD5350CEE4CE}" destId="{790F8E6E-B3DE-4FEB-A522-142442657B10}" srcOrd="1" destOrd="0" presId="urn:microsoft.com/office/officeart/2018/2/layout/IconCircleList"/>
    <dgm:cxn modelId="{24A34EEB-3BD4-4E0C-A437-CDA3ED340A8E}" type="presParOf" srcId="{5D312875-185E-4DD6-8CD5-FD5350CEE4CE}" destId="{7F0A3A69-6E46-4C4F-9CCA-B089043166F7}" srcOrd="2" destOrd="0" presId="urn:microsoft.com/office/officeart/2018/2/layout/IconCircleList"/>
    <dgm:cxn modelId="{A206ADFE-24E3-4719-9A51-7A346B0E01FF}" type="presParOf" srcId="{5D312875-185E-4DD6-8CD5-FD5350CEE4CE}" destId="{F05ACABD-B8D9-4A16-A7D4-4D3CB1194F8B}" srcOrd="3" destOrd="0" presId="urn:microsoft.com/office/officeart/2018/2/layout/IconCircleList"/>
    <dgm:cxn modelId="{36987C81-6CC1-47BD-8BD7-02F34CAA3DBB}" type="presParOf" srcId="{55176227-7B52-45F6-8040-164E9C472B90}" destId="{ED4667A9-EBFB-4C51-9D19-5DCE2BA1CD1C}" srcOrd="5" destOrd="0" presId="urn:microsoft.com/office/officeart/2018/2/layout/IconCircleList"/>
    <dgm:cxn modelId="{CDF91515-45A7-409C-BB35-D23E85B2B5E4}" type="presParOf" srcId="{55176227-7B52-45F6-8040-164E9C472B90}" destId="{8642F989-C9A0-4D2A-92BF-E6DA7E1CC87A}" srcOrd="6" destOrd="0" presId="urn:microsoft.com/office/officeart/2018/2/layout/IconCircleList"/>
    <dgm:cxn modelId="{1671AFED-4D19-4F26-840D-2081688B71D8}" type="presParOf" srcId="{8642F989-C9A0-4D2A-92BF-E6DA7E1CC87A}" destId="{95E57E9D-D47F-46D2-8BE3-359811BBC831}" srcOrd="0" destOrd="0" presId="urn:microsoft.com/office/officeart/2018/2/layout/IconCircleList"/>
    <dgm:cxn modelId="{044DA8CF-F0F7-4DC9-90A4-ACBD1FD245E0}" type="presParOf" srcId="{8642F989-C9A0-4D2A-92BF-E6DA7E1CC87A}" destId="{9BBF943B-A8AD-4135-A380-192D01F612CC}" srcOrd="1" destOrd="0" presId="urn:microsoft.com/office/officeart/2018/2/layout/IconCircleList"/>
    <dgm:cxn modelId="{2FBE0743-E6B6-4D06-8BE3-EEC75FDC595E}" type="presParOf" srcId="{8642F989-C9A0-4D2A-92BF-E6DA7E1CC87A}" destId="{4310CC7D-CE00-43D9-B4CE-908C71109E38}" srcOrd="2" destOrd="0" presId="urn:microsoft.com/office/officeart/2018/2/layout/IconCircleList"/>
    <dgm:cxn modelId="{CA0DC4E4-4FC1-47BF-93C4-6D7DE1F6BA09}" type="presParOf" srcId="{8642F989-C9A0-4D2A-92BF-E6DA7E1CC87A}" destId="{39BD3BC3-36D0-499E-9C23-89F9E571641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9639AC-8105-4E2D-857D-1B63051270CE}" type="doc">
      <dgm:prSet loTypeId="urn:microsoft.com/office/officeart/2005/8/layout/chevron1" loCatId="process" qsTypeId="urn:microsoft.com/office/officeart/2005/8/quickstyle/simple1" qsCatId="simple" csTypeId="urn:microsoft.com/office/officeart/2005/8/colors/accent5_2" csCatId="accent5" phldr="1"/>
      <dgm:spPr/>
      <dgm:t>
        <a:bodyPr/>
        <a:lstStyle/>
        <a:p>
          <a:endParaRPr lang="en-US"/>
        </a:p>
      </dgm:t>
    </dgm:pt>
    <dgm:pt modelId="{112D411D-16FA-4038-AED6-C96B9BF4F9DC}">
      <dgm:prSet/>
      <dgm:spPr/>
      <dgm:t>
        <a:bodyPr/>
        <a:lstStyle/>
        <a:p>
          <a:r>
            <a:rPr lang="en-US"/>
            <a:t>Going through the business requirements we realize that key of success is good user experience. This can be obtained with different tools like frameworks and design patterns, or with the fastest and reliable connection between customer – employee.</a:t>
          </a:r>
        </a:p>
      </dgm:t>
    </dgm:pt>
    <dgm:pt modelId="{F393307B-04A5-419A-8EB7-23FDB8509187}" type="parTrans" cxnId="{2A6B5CA0-58B4-47ED-8B7E-D9BCAB3D724D}">
      <dgm:prSet/>
      <dgm:spPr/>
      <dgm:t>
        <a:bodyPr/>
        <a:lstStyle/>
        <a:p>
          <a:endParaRPr lang="en-US"/>
        </a:p>
      </dgm:t>
    </dgm:pt>
    <dgm:pt modelId="{4895C1F9-FDCB-49B3-8FA9-D27F572747D5}" type="sibTrans" cxnId="{2A6B5CA0-58B4-47ED-8B7E-D9BCAB3D724D}">
      <dgm:prSet/>
      <dgm:spPr/>
      <dgm:t>
        <a:bodyPr/>
        <a:lstStyle/>
        <a:p>
          <a:endParaRPr lang="en-US"/>
        </a:p>
      </dgm:t>
    </dgm:pt>
    <dgm:pt modelId="{C4F3621F-18C3-4EF8-88E0-0C1134990689}">
      <dgm:prSet/>
      <dgm:spPr/>
      <dgm:t>
        <a:bodyPr/>
        <a:lstStyle/>
        <a:p>
          <a:r>
            <a:rPr lang="en-US"/>
            <a:t>We mitigate challenges such as storing huge amounts of data using MySQL services or efficiencies service using Spring Boot.</a:t>
          </a:r>
        </a:p>
      </dgm:t>
    </dgm:pt>
    <dgm:pt modelId="{7ADC1FF4-8656-432D-8717-D55970F2CA47}" type="parTrans" cxnId="{73D0C8D0-44D7-4C43-9421-CB5DABC83354}">
      <dgm:prSet/>
      <dgm:spPr/>
      <dgm:t>
        <a:bodyPr/>
        <a:lstStyle/>
        <a:p>
          <a:endParaRPr lang="en-US"/>
        </a:p>
      </dgm:t>
    </dgm:pt>
    <dgm:pt modelId="{B5222A12-1FBD-460C-B711-CDDB75C581A2}" type="sibTrans" cxnId="{73D0C8D0-44D7-4C43-9421-CB5DABC83354}">
      <dgm:prSet/>
      <dgm:spPr/>
      <dgm:t>
        <a:bodyPr/>
        <a:lstStyle/>
        <a:p>
          <a:endParaRPr lang="en-US"/>
        </a:p>
      </dgm:t>
    </dgm:pt>
    <dgm:pt modelId="{7D024B59-BFDD-4149-AC85-6321D0FE6B5C}" type="pres">
      <dgm:prSet presAssocID="{A29639AC-8105-4E2D-857D-1B63051270CE}" presName="Name0" presStyleCnt="0">
        <dgm:presLayoutVars>
          <dgm:dir/>
          <dgm:animLvl val="lvl"/>
          <dgm:resizeHandles val="exact"/>
        </dgm:presLayoutVars>
      </dgm:prSet>
      <dgm:spPr/>
    </dgm:pt>
    <dgm:pt modelId="{00CFA1FB-2DDE-9345-972F-7E202681A432}" type="pres">
      <dgm:prSet presAssocID="{112D411D-16FA-4038-AED6-C96B9BF4F9DC}" presName="parTxOnly" presStyleLbl="node1" presStyleIdx="0" presStyleCnt="2">
        <dgm:presLayoutVars>
          <dgm:chMax val="0"/>
          <dgm:chPref val="0"/>
          <dgm:bulletEnabled val="1"/>
        </dgm:presLayoutVars>
      </dgm:prSet>
      <dgm:spPr/>
    </dgm:pt>
    <dgm:pt modelId="{5A072F60-B73F-D846-898D-3948A45E1D8D}" type="pres">
      <dgm:prSet presAssocID="{4895C1F9-FDCB-49B3-8FA9-D27F572747D5}" presName="parTxOnlySpace" presStyleCnt="0"/>
      <dgm:spPr/>
    </dgm:pt>
    <dgm:pt modelId="{90099B11-2AC0-1643-8F6E-773506E01900}" type="pres">
      <dgm:prSet presAssocID="{C4F3621F-18C3-4EF8-88E0-0C1134990689}" presName="parTxOnly" presStyleLbl="node1" presStyleIdx="1" presStyleCnt="2">
        <dgm:presLayoutVars>
          <dgm:chMax val="0"/>
          <dgm:chPref val="0"/>
          <dgm:bulletEnabled val="1"/>
        </dgm:presLayoutVars>
      </dgm:prSet>
      <dgm:spPr/>
    </dgm:pt>
  </dgm:ptLst>
  <dgm:cxnLst>
    <dgm:cxn modelId="{2B125217-E82E-F04C-AFFA-EDE14F94D31F}" type="presOf" srcId="{A29639AC-8105-4E2D-857D-1B63051270CE}" destId="{7D024B59-BFDD-4149-AC85-6321D0FE6B5C}" srcOrd="0" destOrd="0" presId="urn:microsoft.com/office/officeart/2005/8/layout/chevron1"/>
    <dgm:cxn modelId="{71C69829-FDA3-A540-8DC7-A09F4981CBFF}" type="presOf" srcId="{C4F3621F-18C3-4EF8-88E0-0C1134990689}" destId="{90099B11-2AC0-1643-8F6E-773506E01900}" srcOrd="0" destOrd="0" presId="urn:microsoft.com/office/officeart/2005/8/layout/chevron1"/>
    <dgm:cxn modelId="{2C4EC672-21A8-F445-A1AA-57D7C9B7A397}" type="presOf" srcId="{112D411D-16FA-4038-AED6-C96B9BF4F9DC}" destId="{00CFA1FB-2DDE-9345-972F-7E202681A432}" srcOrd="0" destOrd="0" presId="urn:microsoft.com/office/officeart/2005/8/layout/chevron1"/>
    <dgm:cxn modelId="{2A6B5CA0-58B4-47ED-8B7E-D9BCAB3D724D}" srcId="{A29639AC-8105-4E2D-857D-1B63051270CE}" destId="{112D411D-16FA-4038-AED6-C96B9BF4F9DC}" srcOrd="0" destOrd="0" parTransId="{F393307B-04A5-419A-8EB7-23FDB8509187}" sibTransId="{4895C1F9-FDCB-49B3-8FA9-D27F572747D5}"/>
    <dgm:cxn modelId="{73D0C8D0-44D7-4C43-9421-CB5DABC83354}" srcId="{A29639AC-8105-4E2D-857D-1B63051270CE}" destId="{C4F3621F-18C3-4EF8-88E0-0C1134990689}" srcOrd="1" destOrd="0" parTransId="{7ADC1FF4-8656-432D-8717-D55970F2CA47}" sibTransId="{B5222A12-1FBD-460C-B711-CDDB75C581A2}"/>
    <dgm:cxn modelId="{8B431408-507E-1349-AD80-6B620648D548}" type="presParOf" srcId="{7D024B59-BFDD-4149-AC85-6321D0FE6B5C}" destId="{00CFA1FB-2DDE-9345-972F-7E202681A432}" srcOrd="0" destOrd="0" presId="urn:microsoft.com/office/officeart/2005/8/layout/chevron1"/>
    <dgm:cxn modelId="{B2D6FB6C-4519-AE43-92F4-8F6D3DC792FD}" type="presParOf" srcId="{7D024B59-BFDD-4149-AC85-6321D0FE6B5C}" destId="{5A072F60-B73F-D846-898D-3948A45E1D8D}" srcOrd="1" destOrd="0" presId="urn:microsoft.com/office/officeart/2005/8/layout/chevron1"/>
    <dgm:cxn modelId="{2BCD437D-A0C8-454A-9227-FBB518050A74}" type="presParOf" srcId="{7D024B59-BFDD-4149-AC85-6321D0FE6B5C}" destId="{90099B11-2AC0-1643-8F6E-773506E01900}"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B235FE-8320-4E25-85C6-290E9411B4D4}">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F98EF8-816E-4414-9850-47AF4DCEEED3}">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89B147-7FA0-4E8C-B420-2FEEF3F7A1D3}">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Assignment requires us to design and implement an enterprise solution for a CRM or Customer Relationship Management.</a:t>
          </a:r>
        </a:p>
      </dsp:txBody>
      <dsp:txXfrm>
        <a:off x="1834517" y="469890"/>
        <a:ext cx="3148942" cy="1335915"/>
      </dsp:txXfrm>
    </dsp:sp>
    <dsp:sp modelId="{41202A9A-31AE-4A57-B9FA-C6435AE39227}">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7F9F76-E20C-4398-8F6F-B6D74ADE304C}">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84FD5A-4F93-48EF-B729-2F3770E16D65}">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CRM can be defined as a combination between a simple front view, for employee usage where they can perform different tasks such as: add data, perform multiple types of contacting, classification of data, remove data, and a complex data base that back the date used. </a:t>
          </a:r>
        </a:p>
      </dsp:txBody>
      <dsp:txXfrm>
        <a:off x="7154322" y="469890"/>
        <a:ext cx="3148942" cy="1335915"/>
      </dsp:txXfrm>
    </dsp:sp>
    <dsp:sp modelId="{90F0051C-EAA1-4B99-A51D-B66154527093}">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0F8E6E-B3DE-4FEB-A522-142442657B10}">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5ACABD-B8D9-4A16-A7D4-4D3CB1194F8B}">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The biggest benefits of CRM in business come from: -automation, where a good CRM can automate menial, sales pipeline, and customer support tasks, -trend spotting where employee can take action on real time customer insights trough reporting and visualization features. </a:t>
          </a:r>
        </a:p>
      </dsp:txBody>
      <dsp:txXfrm>
        <a:off x="1834517" y="2545532"/>
        <a:ext cx="3148942" cy="1335915"/>
      </dsp:txXfrm>
    </dsp:sp>
    <dsp:sp modelId="{95E57E9D-D47F-46D2-8BE3-359811BBC831}">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BF943B-A8AD-4135-A380-192D01F612CC}">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BD3BC3-36D0-499E-9C23-89F9E5716415}">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This assignment will be designed using Spring Boot as an open-source tool used to create microservices and web applications, Java programing language and MySQL for create and administration of databases.</a:t>
          </a:r>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CFA1FB-2DDE-9345-972F-7E202681A432}">
      <dsp:nvSpPr>
        <dsp:cNvPr id="0" name=""/>
        <dsp:cNvSpPr/>
      </dsp:nvSpPr>
      <dsp:spPr>
        <a:xfrm>
          <a:off x="9242" y="1070709"/>
          <a:ext cx="5524797" cy="2209919"/>
        </a:xfrm>
        <a:prstGeom prst="chevron">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a:t>Going through the business requirements we realize that key of success is good user experience. This can be obtained with different tools like frameworks and design patterns, or with the fastest and reliable connection between customer – employee.</a:t>
          </a:r>
        </a:p>
      </dsp:txBody>
      <dsp:txXfrm>
        <a:off x="1114202" y="1070709"/>
        <a:ext cx="3314878" cy="2209919"/>
      </dsp:txXfrm>
    </dsp:sp>
    <dsp:sp modelId="{90099B11-2AC0-1643-8F6E-773506E01900}">
      <dsp:nvSpPr>
        <dsp:cNvPr id="0" name=""/>
        <dsp:cNvSpPr/>
      </dsp:nvSpPr>
      <dsp:spPr>
        <a:xfrm>
          <a:off x="4981560" y="1070709"/>
          <a:ext cx="5524797" cy="2209919"/>
        </a:xfrm>
        <a:prstGeom prst="chevron">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a:t>We mitigate challenges such as storing huge amounts of data using MySQL services or efficiencies service using Spring Boot.</a:t>
          </a:r>
        </a:p>
      </dsp:txBody>
      <dsp:txXfrm>
        <a:off x="6086520" y="1070709"/>
        <a:ext cx="3314878" cy="220991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F3788-ACED-59D3-C5AB-B9FC93319EF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RO"/>
          </a:p>
        </p:txBody>
      </p:sp>
      <p:sp>
        <p:nvSpPr>
          <p:cNvPr id="3" name="Subtitle 2">
            <a:extLst>
              <a:ext uri="{FF2B5EF4-FFF2-40B4-BE49-F238E27FC236}">
                <a16:creationId xmlns:a16="http://schemas.microsoft.com/office/drawing/2014/main" id="{F54DA0EB-130F-269A-FB6E-E4389BB43E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RO"/>
          </a:p>
        </p:txBody>
      </p:sp>
      <p:sp>
        <p:nvSpPr>
          <p:cNvPr id="4" name="Date Placeholder 3">
            <a:extLst>
              <a:ext uri="{FF2B5EF4-FFF2-40B4-BE49-F238E27FC236}">
                <a16:creationId xmlns:a16="http://schemas.microsoft.com/office/drawing/2014/main" id="{8D8AA2A3-BBA9-1863-5970-36467CADBDE0}"/>
              </a:ext>
            </a:extLst>
          </p:cNvPr>
          <p:cNvSpPr>
            <a:spLocks noGrp="1"/>
          </p:cNvSpPr>
          <p:nvPr>
            <p:ph type="dt" sz="half" idx="10"/>
          </p:nvPr>
        </p:nvSpPr>
        <p:spPr/>
        <p:txBody>
          <a:bodyPr/>
          <a:lstStyle/>
          <a:p>
            <a:fld id="{2943999F-ACDB-BE4E-B02E-AE4853EF9FB5}" type="datetimeFigureOut">
              <a:rPr lang="en-RO" smtClean="0"/>
              <a:t>23.01.2024</a:t>
            </a:fld>
            <a:endParaRPr lang="en-RO"/>
          </a:p>
        </p:txBody>
      </p:sp>
      <p:sp>
        <p:nvSpPr>
          <p:cNvPr id="5" name="Footer Placeholder 4">
            <a:extLst>
              <a:ext uri="{FF2B5EF4-FFF2-40B4-BE49-F238E27FC236}">
                <a16:creationId xmlns:a16="http://schemas.microsoft.com/office/drawing/2014/main" id="{1E8FE30F-92EB-FBB4-F430-28A30719DABB}"/>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371015FF-6547-264E-DD3B-C1BC200B5017}"/>
              </a:ext>
            </a:extLst>
          </p:cNvPr>
          <p:cNvSpPr>
            <a:spLocks noGrp="1"/>
          </p:cNvSpPr>
          <p:nvPr>
            <p:ph type="sldNum" sz="quarter" idx="12"/>
          </p:nvPr>
        </p:nvSpPr>
        <p:spPr/>
        <p:txBody>
          <a:bodyPr/>
          <a:lstStyle/>
          <a:p>
            <a:fld id="{BE73E278-821B-E34F-B78F-A0D6846C5E55}" type="slidenum">
              <a:rPr lang="en-RO" smtClean="0"/>
              <a:t>‹#›</a:t>
            </a:fld>
            <a:endParaRPr lang="en-RO"/>
          </a:p>
        </p:txBody>
      </p:sp>
    </p:spTree>
    <p:extLst>
      <p:ext uri="{BB962C8B-B14F-4D97-AF65-F5344CB8AC3E}">
        <p14:creationId xmlns:p14="http://schemas.microsoft.com/office/powerpoint/2010/main" val="255315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0C74E-AF72-7F37-4054-86537B1EB92F}"/>
              </a:ext>
            </a:extLst>
          </p:cNvPr>
          <p:cNvSpPr>
            <a:spLocks noGrp="1"/>
          </p:cNvSpPr>
          <p:nvPr>
            <p:ph type="title"/>
          </p:nvPr>
        </p:nvSpPr>
        <p:spPr/>
        <p:txBody>
          <a:bodyPr/>
          <a:lstStyle/>
          <a:p>
            <a:r>
              <a:rPr lang="en-GB"/>
              <a:t>Click to edit Master title style</a:t>
            </a:r>
            <a:endParaRPr lang="en-RO"/>
          </a:p>
        </p:txBody>
      </p:sp>
      <p:sp>
        <p:nvSpPr>
          <p:cNvPr id="3" name="Vertical Text Placeholder 2">
            <a:extLst>
              <a:ext uri="{FF2B5EF4-FFF2-40B4-BE49-F238E27FC236}">
                <a16:creationId xmlns:a16="http://schemas.microsoft.com/office/drawing/2014/main" id="{0A85CF99-D3B4-0590-32AD-16B72AF6586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Date Placeholder 3">
            <a:extLst>
              <a:ext uri="{FF2B5EF4-FFF2-40B4-BE49-F238E27FC236}">
                <a16:creationId xmlns:a16="http://schemas.microsoft.com/office/drawing/2014/main" id="{13099878-DE8B-B940-1B53-8C928A1DD07A}"/>
              </a:ext>
            </a:extLst>
          </p:cNvPr>
          <p:cNvSpPr>
            <a:spLocks noGrp="1"/>
          </p:cNvSpPr>
          <p:nvPr>
            <p:ph type="dt" sz="half" idx="10"/>
          </p:nvPr>
        </p:nvSpPr>
        <p:spPr/>
        <p:txBody>
          <a:bodyPr/>
          <a:lstStyle/>
          <a:p>
            <a:fld id="{2943999F-ACDB-BE4E-B02E-AE4853EF9FB5}" type="datetimeFigureOut">
              <a:rPr lang="en-RO" smtClean="0"/>
              <a:t>23.01.2024</a:t>
            </a:fld>
            <a:endParaRPr lang="en-RO"/>
          </a:p>
        </p:txBody>
      </p:sp>
      <p:sp>
        <p:nvSpPr>
          <p:cNvPr id="5" name="Footer Placeholder 4">
            <a:extLst>
              <a:ext uri="{FF2B5EF4-FFF2-40B4-BE49-F238E27FC236}">
                <a16:creationId xmlns:a16="http://schemas.microsoft.com/office/drawing/2014/main" id="{18470AD9-6F6D-F8F4-069C-DB95D44DDE23}"/>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E8CE339C-0823-A888-271D-5F197A8850CF}"/>
              </a:ext>
            </a:extLst>
          </p:cNvPr>
          <p:cNvSpPr>
            <a:spLocks noGrp="1"/>
          </p:cNvSpPr>
          <p:nvPr>
            <p:ph type="sldNum" sz="quarter" idx="12"/>
          </p:nvPr>
        </p:nvSpPr>
        <p:spPr/>
        <p:txBody>
          <a:bodyPr/>
          <a:lstStyle/>
          <a:p>
            <a:fld id="{BE73E278-821B-E34F-B78F-A0D6846C5E55}" type="slidenum">
              <a:rPr lang="en-RO" smtClean="0"/>
              <a:t>‹#›</a:t>
            </a:fld>
            <a:endParaRPr lang="en-RO"/>
          </a:p>
        </p:txBody>
      </p:sp>
    </p:spTree>
    <p:extLst>
      <p:ext uri="{BB962C8B-B14F-4D97-AF65-F5344CB8AC3E}">
        <p14:creationId xmlns:p14="http://schemas.microsoft.com/office/powerpoint/2010/main" val="3308900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8D6E44-D068-05B9-1077-79F615A2C4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RO"/>
          </a:p>
        </p:txBody>
      </p:sp>
      <p:sp>
        <p:nvSpPr>
          <p:cNvPr id="3" name="Vertical Text Placeholder 2">
            <a:extLst>
              <a:ext uri="{FF2B5EF4-FFF2-40B4-BE49-F238E27FC236}">
                <a16:creationId xmlns:a16="http://schemas.microsoft.com/office/drawing/2014/main" id="{133662D0-085D-FC16-EF3D-71F3931A9D3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Date Placeholder 3">
            <a:extLst>
              <a:ext uri="{FF2B5EF4-FFF2-40B4-BE49-F238E27FC236}">
                <a16:creationId xmlns:a16="http://schemas.microsoft.com/office/drawing/2014/main" id="{A3B42063-032E-09CD-C877-FE8008D0DD3E}"/>
              </a:ext>
            </a:extLst>
          </p:cNvPr>
          <p:cNvSpPr>
            <a:spLocks noGrp="1"/>
          </p:cNvSpPr>
          <p:nvPr>
            <p:ph type="dt" sz="half" idx="10"/>
          </p:nvPr>
        </p:nvSpPr>
        <p:spPr/>
        <p:txBody>
          <a:bodyPr/>
          <a:lstStyle/>
          <a:p>
            <a:fld id="{2943999F-ACDB-BE4E-B02E-AE4853EF9FB5}" type="datetimeFigureOut">
              <a:rPr lang="en-RO" smtClean="0"/>
              <a:t>23.01.2024</a:t>
            </a:fld>
            <a:endParaRPr lang="en-RO"/>
          </a:p>
        </p:txBody>
      </p:sp>
      <p:sp>
        <p:nvSpPr>
          <p:cNvPr id="5" name="Footer Placeholder 4">
            <a:extLst>
              <a:ext uri="{FF2B5EF4-FFF2-40B4-BE49-F238E27FC236}">
                <a16:creationId xmlns:a16="http://schemas.microsoft.com/office/drawing/2014/main" id="{442B0459-781F-624D-BAB4-AAB5029523FF}"/>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EF357D81-2B22-1B8C-9546-4CFE0850EB38}"/>
              </a:ext>
            </a:extLst>
          </p:cNvPr>
          <p:cNvSpPr>
            <a:spLocks noGrp="1"/>
          </p:cNvSpPr>
          <p:nvPr>
            <p:ph type="sldNum" sz="quarter" idx="12"/>
          </p:nvPr>
        </p:nvSpPr>
        <p:spPr/>
        <p:txBody>
          <a:bodyPr/>
          <a:lstStyle/>
          <a:p>
            <a:fld id="{BE73E278-821B-E34F-B78F-A0D6846C5E55}" type="slidenum">
              <a:rPr lang="en-RO" smtClean="0"/>
              <a:t>‹#›</a:t>
            </a:fld>
            <a:endParaRPr lang="en-RO"/>
          </a:p>
        </p:txBody>
      </p:sp>
    </p:spTree>
    <p:extLst>
      <p:ext uri="{BB962C8B-B14F-4D97-AF65-F5344CB8AC3E}">
        <p14:creationId xmlns:p14="http://schemas.microsoft.com/office/powerpoint/2010/main" val="3010909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CA2DC-C573-E99E-2623-1B59684B305F}"/>
              </a:ext>
            </a:extLst>
          </p:cNvPr>
          <p:cNvSpPr>
            <a:spLocks noGrp="1"/>
          </p:cNvSpPr>
          <p:nvPr>
            <p:ph type="title"/>
          </p:nvPr>
        </p:nvSpPr>
        <p:spPr/>
        <p:txBody>
          <a:bodyPr/>
          <a:lstStyle/>
          <a:p>
            <a:r>
              <a:rPr lang="en-GB"/>
              <a:t>Click to edit Master title style</a:t>
            </a:r>
            <a:endParaRPr lang="en-RO"/>
          </a:p>
        </p:txBody>
      </p:sp>
      <p:sp>
        <p:nvSpPr>
          <p:cNvPr id="3" name="Content Placeholder 2">
            <a:extLst>
              <a:ext uri="{FF2B5EF4-FFF2-40B4-BE49-F238E27FC236}">
                <a16:creationId xmlns:a16="http://schemas.microsoft.com/office/drawing/2014/main" id="{CDFD99E0-8093-B9E2-BCB8-95F0AB56BD7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Date Placeholder 3">
            <a:extLst>
              <a:ext uri="{FF2B5EF4-FFF2-40B4-BE49-F238E27FC236}">
                <a16:creationId xmlns:a16="http://schemas.microsoft.com/office/drawing/2014/main" id="{7FBEE4A8-659A-20DE-1347-EB4345E3FB6E}"/>
              </a:ext>
            </a:extLst>
          </p:cNvPr>
          <p:cNvSpPr>
            <a:spLocks noGrp="1"/>
          </p:cNvSpPr>
          <p:nvPr>
            <p:ph type="dt" sz="half" idx="10"/>
          </p:nvPr>
        </p:nvSpPr>
        <p:spPr/>
        <p:txBody>
          <a:bodyPr/>
          <a:lstStyle/>
          <a:p>
            <a:fld id="{2943999F-ACDB-BE4E-B02E-AE4853EF9FB5}" type="datetimeFigureOut">
              <a:rPr lang="en-RO" smtClean="0"/>
              <a:t>23.01.2024</a:t>
            </a:fld>
            <a:endParaRPr lang="en-RO"/>
          </a:p>
        </p:txBody>
      </p:sp>
      <p:sp>
        <p:nvSpPr>
          <p:cNvPr id="5" name="Footer Placeholder 4">
            <a:extLst>
              <a:ext uri="{FF2B5EF4-FFF2-40B4-BE49-F238E27FC236}">
                <a16:creationId xmlns:a16="http://schemas.microsoft.com/office/drawing/2014/main" id="{01EE5F2F-3DE2-768E-ACC1-4975169F6F31}"/>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D0CFCF72-D136-D330-496F-C24B18D21C78}"/>
              </a:ext>
            </a:extLst>
          </p:cNvPr>
          <p:cNvSpPr>
            <a:spLocks noGrp="1"/>
          </p:cNvSpPr>
          <p:nvPr>
            <p:ph type="sldNum" sz="quarter" idx="12"/>
          </p:nvPr>
        </p:nvSpPr>
        <p:spPr/>
        <p:txBody>
          <a:bodyPr/>
          <a:lstStyle/>
          <a:p>
            <a:fld id="{BE73E278-821B-E34F-B78F-A0D6846C5E55}" type="slidenum">
              <a:rPr lang="en-RO" smtClean="0"/>
              <a:t>‹#›</a:t>
            </a:fld>
            <a:endParaRPr lang="en-RO"/>
          </a:p>
        </p:txBody>
      </p:sp>
    </p:spTree>
    <p:extLst>
      <p:ext uri="{BB962C8B-B14F-4D97-AF65-F5344CB8AC3E}">
        <p14:creationId xmlns:p14="http://schemas.microsoft.com/office/powerpoint/2010/main" val="3838538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5366-F1AA-7F98-82CF-95EDBE8F575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RO"/>
          </a:p>
        </p:txBody>
      </p:sp>
      <p:sp>
        <p:nvSpPr>
          <p:cNvPr id="3" name="Text Placeholder 2">
            <a:extLst>
              <a:ext uri="{FF2B5EF4-FFF2-40B4-BE49-F238E27FC236}">
                <a16:creationId xmlns:a16="http://schemas.microsoft.com/office/drawing/2014/main" id="{62B1CB7A-7574-FB44-65E4-95680D50C5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578E466-10A9-FF68-B0F6-E1E9CDFF19AC}"/>
              </a:ext>
            </a:extLst>
          </p:cNvPr>
          <p:cNvSpPr>
            <a:spLocks noGrp="1"/>
          </p:cNvSpPr>
          <p:nvPr>
            <p:ph type="dt" sz="half" idx="10"/>
          </p:nvPr>
        </p:nvSpPr>
        <p:spPr/>
        <p:txBody>
          <a:bodyPr/>
          <a:lstStyle/>
          <a:p>
            <a:fld id="{2943999F-ACDB-BE4E-B02E-AE4853EF9FB5}" type="datetimeFigureOut">
              <a:rPr lang="en-RO" smtClean="0"/>
              <a:t>23.01.2024</a:t>
            </a:fld>
            <a:endParaRPr lang="en-RO"/>
          </a:p>
        </p:txBody>
      </p:sp>
      <p:sp>
        <p:nvSpPr>
          <p:cNvPr id="5" name="Footer Placeholder 4">
            <a:extLst>
              <a:ext uri="{FF2B5EF4-FFF2-40B4-BE49-F238E27FC236}">
                <a16:creationId xmlns:a16="http://schemas.microsoft.com/office/drawing/2014/main" id="{965A5F4D-B1C1-82E2-8195-DB5002D9AFF4}"/>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1F82ABF3-BBAA-521F-2420-A276CB195EBE}"/>
              </a:ext>
            </a:extLst>
          </p:cNvPr>
          <p:cNvSpPr>
            <a:spLocks noGrp="1"/>
          </p:cNvSpPr>
          <p:nvPr>
            <p:ph type="sldNum" sz="quarter" idx="12"/>
          </p:nvPr>
        </p:nvSpPr>
        <p:spPr/>
        <p:txBody>
          <a:bodyPr/>
          <a:lstStyle/>
          <a:p>
            <a:fld id="{BE73E278-821B-E34F-B78F-A0D6846C5E55}" type="slidenum">
              <a:rPr lang="en-RO" smtClean="0"/>
              <a:t>‹#›</a:t>
            </a:fld>
            <a:endParaRPr lang="en-RO"/>
          </a:p>
        </p:txBody>
      </p:sp>
    </p:spTree>
    <p:extLst>
      <p:ext uri="{BB962C8B-B14F-4D97-AF65-F5344CB8AC3E}">
        <p14:creationId xmlns:p14="http://schemas.microsoft.com/office/powerpoint/2010/main" val="412673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E4554-12C1-B2F7-4C1B-A4295793722D}"/>
              </a:ext>
            </a:extLst>
          </p:cNvPr>
          <p:cNvSpPr>
            <a:spLocks noGrp="1"/>
          </p:cNvSpPr>
          <p:nvPr>
            <p:ph type="title"/>
          </p:nvPr>
        </p:nvSpPr>
        <p:spPr/>
        <p:txBody>
          <a:bodyPr/>
          <a:lstStyle/>
          <a:p>
            <a:r>
              <a:rPr lang="en-GB"/>
              <a:t>Click to edit Master title style</a:t>
            </a:r>
            <a:endParaRPr lang="en-RO"/>
          </a:p>
        </p:txBody>
      </p:sp>
      <p:sp>
        <p:nvSpPr>
          <p:cNvPr id="3" name="Content Placeholder 2">
            <a:extLst>
              <a:ext uri="{FF2B5EF4-FFF2-40B4-BE49-F238E27FC236}">
                <a16:creationId xmlns:a16="http://schemas.microsoft.com/office/drawing/2014/main" id="{C3EF310C-AB6E-E450-4C4B-8A150778D4B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Content Placeholder 3">
            <a:extLst>
              <a:ext uri="{FF2B5EF4-FFF2-40B4-BE49-F238E27FC236}">
                <a16:creationId xmlns:a16="http://schemas.microsoft.com/office/drawing/2014/main" id="{6C55BA60-BE5A-B906-13C8-D4B7B2881B7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5" name="Date Placeholder 4">
            <a:extLst>
              <a:ext uri="{FF2B5EF4-FFF2-40B4-BE49-F238E27FC236}">
                <a16:creationId xmlns:a16="http://schemas.microsoft.com/office/drawing/2014/main" id="{E6D9BABB-B4E8-19D0-0011-914CF259E094}"/>
              </a:ext>
            </a:extLst>
          </p:cNvPr>
          <p:cNvSpPr>
            <a:spLocks noGrp="1"/>
          </p:cNvSpPr>
          <p:nvPr>
            <p:ph type="dt" sz="half" idx="10"/>
          </p:nvPr>
        </p:nvSpPr>
        <p:spPr/>
        <p:txBody>
          <a:bodyPr/>
          <a:lstStyle/>
          <a:p>
            <a:fld id="{2943999F-ACDB-BE4E-B02E-AE4853EF9FB5}" type="datetimeFigureOut">
              <a:rPr lang="en-RO" smtClean="0"/>
              <a:t>23.01.2024</a:t>
            </a:fld>
            <a:endParaRPr lang="en-RO"/>
          </a:p>
        </p:txBody>
      </p:sp>
      <p:sp>
        <p:nvSpPr>
          <p:cNvPr id="6" name="Footer Placeholder 5">
            <a:extLst>
              <a:ext uri="{FF2B5EF4-FFF2-40B4-BE49-F238E27FC236}">
                <a16:creationId xmlns:a16="http://schemas.microsoft.com/office/drawing/2014/main" id="{C05CDD8A-076F-23F8-4E56-B6BFB9BB2937}"/>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4A134EE8-A205-EC14-33E8-FF236E4E7198}"/>
              </a:ext>
            </a:extLst>
          </p:cNvPr>
          <p:cNvSpPr>
            <a:spLocks noGrp="1"/>
          </p:cNvSpPr>
          <p:nvPr>
            <p:ph type="sldNum" sz="quarter" idx="12"/>
          </p:nvPr>
        </p:nvSpPr>
        <p:spPr/>
        <p:txBody>
          <a:bodyPr/>
          <a:lstStyle/>
          <a:p>
            <a:fld id="{BE73E278-821B-E34F-B78F-A0D6846C5E55}" type="slidenum">
              <a:rPr lang="en-RO" smtClean="0"/>
              <a:t>‹#›</a:t>
            </a:fld>
            <a:endParaRPr lang="en-RO"/>
          </a:p>
        </p:txBody>
      </p:sp>
    </p:spTree>
    <p:extLst>
      <p:ext uri="{BB962C8B-B14F-4D97-AF65-F5344CB8AC3E}">
        <p14:creationId xmlns:p14="http://schemas.microsoft.com/office/powerpoint/2010/main" val="80325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359B3-C1C3-9A1E-E57A-304A8CF9C99F}"/>
              </a:ext>
            </a:extLst>
          </p:cNvPr>
          <p:cNvSpPr>
            <a:spLocks noGrp="1"/>
          </p:cNvSpPr>
          <p:nvPr>
            <p:ph type="title"/>
          </p:nvPr>
        </p:nvSpPr>
        <p:spPr>
          <a:xfrm>
            <a:off x="839788" y="365125"/>
            <a:ext cx="10515600" cy="1325563"/>
          </a:xfrm>
        </p:spPr>
        <p:txBody>
          <a:bodyPr/>
          <a:lstStyle/>
          <a:p>
            <a:r>
              <a:rPr lang="en-GB"/>
              <a:t>Click to edit Master title style</a:t>
            </a:r>
            <a:endParaRPr lang="en-RO"/>
          </a:p>
        </p:txBody>
      </p:sp>
      <p:sp>
        <p:nvSpPr>
          <p:cNvPr id="3" name="Text Placeholder 2">
            <a:extLst>
              <a:ext uri="{FF2B5EF4-FFF2-40B4-BE49-F238E27FC236}">
                <a16:creationId xmlns:a16="http://schemas.microsoft.com/office/drawing/2014/main" id="{A13A47AE-5448-DEFB-5119-66B24F1230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57E8CE4-08B4-4016-ED68-62A30483A0B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5" name="Text Placeholder 4">
            <a:extLst>
              <a:ext uri="{FF2B5EF4-FFF2-40B4-BE49-F238E27FC236}">
                <a16:creationId xmlns:a16="http://schemas.microsoft.com/office/drawing/2014/main" id="{7DD2E760-D1C8-9059-DEC5-78D6380DC7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5FF3572-4389-A5E0-91F3-FA3D54D3067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7" name="Date Placeholder 6">
            <a:extLst>
              <a:ext uri="{FF2B5EF4-FFF2-40B4-BE49-F238E27FC236}">
                <a16:creationId xmlns:a16="http://schemas.microsoft.com/office/drawing/2014/main" id="{A6F468EE-B0BE-21D7-8F47-6E302C6421D2}"/>
              </a:ext>
            </a:extLst>
          </p:cNvPr>
          <p:cNvSpPr>
            <a:spLocks noGrp="1"/>
          </p:cNvSpPr>
          <p:nvPr>
            <p:ph type="dt" sz="half" idx="10"/>
          </p:nvPr>
        </p:nvSpPr>
        <p:spPr/>
        <p:txBody>
          <a:bodyPr/>
          <a:lstStyle/>
          <a:p>
            <a:fld id="{2943999F-ACDB-BE4E-B02E-AE4853EF9FB5}" type="datetimeFigureOut">
              <a:rPr lang="en-RO" smtClean="0"/>
              <a:t>23.01.2024</a:t>
            </a:fld>
            <a:endParaRPr lang="en-RO"/>
          </a:p>
        </p:txBody>
      </p:sp>
      <p:sp>
        <p:nvSpPr>
          <p:cNvPr id="8" name="Footer Placeholder 7">
            <a:extLst>
              <a:ext uri="{FF2B5EF4-FFF2-40B4-BE49-F238E27FC236}">
                <a16:creationId xmlns:a16="http://schemas.microsoft.com/office/drawing/2014/main" id="{BE1925AB-BB32-5608-5BE4-9D79EF93641F}"/>
              </a:ext>
            </a:extLst>
          </p:cNvPr>
          <p:cNvSpPr>
            <a:spLocks noGrp="1"/>
          </p:cNvSpPr>
          <p:nvPr>
            <p:ph type="ftr" sz="quarter" idx="11"/>
          </p:nvPr>
        </p:nvSpPr>
        <p:spPr/>
        <p:txBody>
          <a:bodyPr/>
          <a:lstStyle/>
          <a:p>
            <a:endParaRPr lang="en-RO"/>
          </a:p>
        </p:txBody>
      </p:sp>
      <p:sp>
        <p:nvSpPr>
          <p:cNvPr id="9" name="Slide Number Placeholder 8">
            <a:extLst>
              <a:ext uri="{FF2B5EF4-FFF2-40B4-BE49-F238E27FC236}">
                <a16:creationId xmlns:a16="http://schemas.microsoft.com/office/drawing/2014/main" id="{A5AA8B11-08D5-7E4B-DD45-355326B6B281}"/>
              </a:ext>
            </a:extLst>
          </p:cNvPr>
          <p:cNvSpPr>
            <a:spLocks noGrp="1"/>
          </p:cNvSpPr>
          <p:nvPr>
            <p:ph type="sldNum" sz="quarter" idx="12"/>
          </p:nvPr>
        </p:nvSpPr>
        <p:spPr/>
        <p:txBody>
          <a:bodyPr/>
          <a:lstStyle/>
          <a:p>
            <a:fld id="{BE73E278-821B-E34F-B78F-A0D6846C5E55}" type="slidenum">
              <a:rPr lang="en-RO" smtClean="0"/>
              <a:t>‹#›</a:t>
            </a:fld>
            <a:endParaRPr lang="en-RO"/>
          </a:p>
        </p:txBody>
      </p:sp>
    </p:spTree>
    <p:extLst>
      <p:ext uri="{BB962C8B-B14F-4D97-AF65-F5344CB8AC3E}">
        <p14:creationId xmlns:p14="http://schemas.microsoft.com/office/powerpoint/2010/main" val="2608105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408DF-473B-6BB3-9D2C-3F2C7EDA7489}"/>
              </a:ext>
            </a:extLst>
          </p:cNvPr>
          <p:cNvSpPr>
            <a:spLocks noGrp="1"/>
          </p:cNvSpPr>
          <p:nvPr>
            <p:ph type="title"/>
          </p:nvPr>
        </p:nvSpPr>
        <p:spPr/>
        <p:txBody>
          <a:bodyPr/>
          <a:lstStyle/>
          <a:p>
            <a:r>
              <a:rPr lang="en-GB"/>
              <a:t>Click to edit Master title style</a:t>
            </a:r>
            <a:endParaRPr lang="en-RO"/>
          </a:p>
        </p:txBody>
      </p:sp>
      <p:sp>
        <p:nvSpPr>
          <p:cNvPr id="3" name="Date Placeholder 2">
            <a:extLst>
              <a:ext uri="{FF2B5EF4-FFF2-40B4-BE49-F238E27FC236}">
                <a16:creationId xmlns:a16="http://schemas.microsoft.com/office/drawing/2014/main" id="{BA863174-549E-C158-00E6-9200863C9F2D}"/>
              </a:ext>
            </a:extLst>
          </p:cNvPr>
          <p:cNvSpPr>
            <a:spLocks noGrp="1"/>
          </p:cNvSpPr>
          <p:nvPr>
            <p:ph type="dt" sz="half" idx="10"/>
          </p:nvPr>
        </p:nvSpPr>
        <p:spPr/>
        <p:txBody>
          <a:bodyPr/>
          <a:lstStyle/>
          <a:p>
            <a:fld id="{2943999F-ACDB-BE4E-B02E-AE4853EF9FB5}" type="datetimeFigureOut">
              <a:rPr lang="en-RO" smtClean="0"/>
              <a:t>23.01.2024</a:t>
            </a:fld>
            <a:endParaRPr lang="en-RO"/>
          </a:p>
        </p:txBody>
      </p:sp>
      <p:sp>
        <p:nvSpPr>
          <p:cNvPr id="4" name="Footer Placeholder 3">
            <a:extLst>
              <a:ext uri="{FF2B5EF4-FFF2-40B4-BE49-F238E27FC236}">
                <a16:creationId xmlns:a16="http://schemas.microsoft.com/office/drawing/2014/main" id="{0FB3B6FE-1CC3-FDB0-62B4-05B8546E206D}"/>
              </a:ext>
            </a:extLst>
          </p:cNvPr>
          <p:cNvSpPr>
            <a:spLocks noGrp="1"/>
          </p:cNvSpPr>
          <p:nvPr>
            <p:ph type="ftr" sz="quarter" idx="11"/>
          </p:nvPr>
        </p:nvSpPr>
        <p:spPr/>
        <p:txBody>
          <a:bodyPr/>
          <a:lstStyle/>
          <a:p>
            <a:endParaRPr lang="en-RO"/>
          </a:p>
        </p:txBody>
      </p:sp>
      <p:sp>
        <p:nvSpPr>
          <p:cNvPr id="5" name="Slide Number Placeholder 4">
            <a:extLst>
              <a:ext uri="{FF2B5EF4-FFF2-40B4-BE49-F238E27FC236}">
                <a16:creationId xmlns:a16="http://schemas.microsoft.com/office/drawing/2014/main" id="{A5044B6D-78FC-8D6A-2F32-F0E4C8765F14}"/>
              </a:ext>
            </a:extLst>
          </p:cNvPr>
          <p:cNvSpPr>
            <a:spLocks noGrp="1"/>
          </p:cNvSpPr>
          <p:nvPr>
            <p:ph type="sldNum" sz="quarter" idx="12"/>
          </p:nvPr>
        </p:nvSpPr>
        <p:spPr/>
        <p:txBody>
          <a:bodyPr/>
          <a:lstStyle/>
          <a:p>
            <a:fld id="{BE73E278-821B-E34F-B78F-A0D6846C5E55}" type="slidenum">
              <a:rPr lang="en-RO" smtClean="0"/>
              <a:t>‹#›</a:t>
            </a:fld>
            <a:endParaRPr lang="en-RO"/>
          </a:p>
        </p:txBody>
      </p:sp>
    </p:spTree>
    <p:extLst>
      <p:ext uri="{BB962C8B-B14F-4D97-AF65-F5344CB8AC3E}">
        <p14:creationId xmlns:p14="http://schemas.microsoft.com/office/powerpoint/2010/main" val="4195758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13B1E-D0DE-94B0-E42B-8BE25C52F569}"/>
              </a:ext>
            </a:extLst>
          </p:cNvPr>
          <p:cNvSpPr>
            <a:spLocks noGrp="1"/>
          </p:cNvSpPr>
          <p:nvPr>
            <p:ph type="dt" sz="half" idx="10"/>
          </p:nvPr>
        </p:nvSpPr>
        <p:spPr/>
        <p:txBody>
          <a:bodyPr/>
          <a:lstStyle/>
          <a:p>
            <a:fld id="{2943999F-ACDB-BE4E-B02E-AE4853EF9FB5}" type="datetimeFigureOut">
              <a:rPr lang="en-RO" smtClean="0"/>
              <a:t>23.01.2024</a:t>
            </a:fld>
            <a:endParaRPr lang="en-RO"/>
          </a:p>
        </p:txBody>
      </p:sp>
      <p:sp>
        <p:nvSpPr>
          <p:cNvPr id="3" name="Footer Placeholder 2">
            <a:extLst>
              <a:ext uri="{FF2B5EF4-FFF2-40B4-BE49-F238E27FC236}">
                <a16:creationId xmlns:a16="http://schemas.microsoft.com/office/drawing/2014/main" id="{33BD7FB1-E620-CF0C-158C-89C8F70C6D7A}"/>
              </a:ext>
            </a:extLst>
          </p:cNvPr>
          <p:cNvSpPr>
            <a:spLocks noGrp="1"/>
          </p:cNvSpPr>
          <p:nvPr>
            <p:ph type="ftr" sz="quarter" idx="11"/>
          </p:nvPr>
        </p:nvSpPr>
        <p:spPr/>
        <p:txBody>
          <a:bodyPr/>
          <a:lstStyle/>
          <a:p>
            <a:endParaRPr lang="en-RO"/>
          </a:p>
        </p:txBody>
      </p:sp>
      <p:sp>
        <p:nvSpPr>
          <p:cNvPr id="4" name="Slide Number Placeholder 3">
            <a:extLst>
              <a:ext uri="{FF2B5EF4-FFF2-40B4-BE49-F238E27FC236}">
                <a16:creationId xmlns:a16="http://schemas.microsoft.com/office/drawing/2014/main" id="{93E12990-C3C9-6E89-7ED0-7A5474306BF3}"/>
              </a:ext>
            </a:extLst>
          </p:cNvPr>
          <p:cNvSpPr>
            <a:spLocks noGrp="1"/>
          </p:cNvSpPr>
          <p:nvPr>
            <p:ph type="sldNum" sz="quarter" idx="12"/>
          </p:nvPr>
        </p:nvSpPr>
        <p:spPr/>
        <p:txBody>
          <a:bodyPr/>
          <a:lstStyle/>
          <a:p>
            <a:fld id="{BE73E278-821B-E34F-B78F-A0D6846C5E55}" type="slidenum">
              <a:rPr lang="en-RO" smtClean="0"/>
              <a:t>‹#›</a:t>
            </a:fld>
            <a:endParaRPr lang="en-RO"/>
          </a:p>
        </p:txBody>
      </p:sp>
    </p:spTree>
    <p:extLst>
      <p:ext uri="{BB962C8B-B14F-4D97-AF65-F5344CB8AC3E}">
        <p14:creationId xmlns:p14="http://schemas.microsoft.com/office/powerpoint/2010/main" val="3572879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F1C84-95B8-179E-C909-5B75D381F14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O"/>
          </a:p>
        </p:txBody>
      </p:sp>
      <p:sp>
        <p:nvSpPr>
          <p:cNvPr id="3" name="Content Placeholder 2">
            <a:extLst>
              <a:ext uri="{FF2B5EF4-FFF2-40B4-BE49-F238E27FC236}">
                <a16:creationId xmlns:a16="http://schemas.microsoft.com/office/drawing/2014/main" id="{068740F9-602A-352A-D557-20B8F043CF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Text Placeholder 3">
            <a:extLst>
              <a:ext uri="{FF2B5EF4-FFF2-40B4-BE49-F238E27FC236}">
                <a16:creationId xmlns:a16="http://schemas.microsoft.com/office/drawing/2014/main" id="{7107AC92-8C38-47FD-A14E-5C9F2ABDD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B1970BE-2BE9-916B-D587-1FCB0856E7EB}"/>
              </a:ext>
            </a:extLst>
          </p:cNvPr>
          <p:cNvSpPr>
            <a:spLocks noGrp="1"/>
          </p:cNvSpPr>
          <p:nvPr>
            <p:ph type="dt" sz="half" idx="10"/>
          </p:nvPr>
        </p:nvSpPr>
        <p:spPr/>
        <p:txBody>
          <a:bodyPr/>
          <a:lstStyle/>
          <a:p>
            <a:fld id="{2943999F-ACDB-BE4E-B02E-AE4853EF9FB5}" type="datetimeFigureOut">
              <a:rPr lang="en-RO" smtClean="0"/>
              <a:t>23.01.2024</a:t>
            </a:fld>
            <a:endParaRPr lang="en-RO"/>
          </a:p>
        </p:txBody>
      </p:sp>
      <p:sp>
        <p:nvSpPr>
          <p:cNvPr id="6" name="Footer Placeholder 5">
            <a:extLst>
              <a:ext uri="{FF2B5EF4-FFF2-40B4-BE49-F238E27FC236}">
                <a16:creationId xmlns:a16="http://schemas.microsoft.com/office/drawing/2014/main" id="{6F626071-EB63-0B09-D419-2E2D52C5CB1F}"/>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05868C7B-30DB-393D-847F-0B24E939052D}"/>
              </a:ext>
            </a:extLst>
          </p:cNvPr>
          <p:cNvSpPr>
            <a:spLocks noGrp="1"/>
          </p:cNvSpPr>
          <p:nvPr>
            <p:ph type="sldNum" sz="quarter" idx="12"/>
          </p:nvPr>
        </p:nvSpPr>
        <p:spPr/>
        <p:txBody>
          <a:bodyPr/>
          <a:lstStyle/>
          <a:p>
            <a:fld id="{BE73E278-821B-E34F-B78F-A0D6846C5E55}" type="slidenum">
              <a:rPr lang="en-RO" smtClean="0"/>
              <a:t>‹#›</a:t>
            </a:fld>
            <a:endParaRPr lang="en-RO"/>
          </a:p>
        </p:txBody>
      </p:sp>
    </p:spTree>
    <p:extLst>
      <p:ext uri="{BB962C8B-B14F-4D97-AF65-F5344CB8AC3E}">
        <p14:creationId xmlns:p14="http://schemas.microsoft.com/office/powerpoint/2010/main" val="109904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D0470-7320-3113-4135-319CE23CE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O"/>
          </a:p>
        </p:txBody>
      </p:sp>
      <p:sp>
        <p:nvSpPr>
          <p:cNvPr id="3" name="Picture Placeholder 2">
            <a:extLst>
              <a:ext uri="{FF2B5EF4-FFF2-40B4-BE49-F238E27FC236}">
                <a16:creationId xmlns:a16="http://schemas.microsoft.com/office/drawing/2014/main" id="{282572E3-E607-C857-C0AB-C47674746B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RO"/>
          </a:p>
        </p:txBody>
      </p:sp>
      <p:sp>
        <p:nvSpPr>
          <p:cNvPr id="4" name="Text Placeholder 3">
            <a:extLst>
              <a:ext uri="{FF2B5EF4-FFF2-40B4-BE49-F238E27FC236}">
                <a16:creationId xmlns:a16="http://schemas.microsoft.com/office/drawing/2014/main" id="{4BE755F3-655D-1F9D-9E00-8348F9E58D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793F377-11EF-41D2-C578-F47774EAED6F}"/>
              </a:ext>
            </a:extLst>
          </p:cNvPr>
          <p:cNvSpPr>
            <a:spLocks noGrp="1"/>
          </p:cNvSpPr>
          <p:nvPr>
            <p:ph type="dt" sz="half" idx="10"/>
          </p:nvPr>
        </p:nvSpPr>
        <p:spPr/>
        <p:txBody>
          <a:bodyPr/>
          <a:lstStyle/>
          <a:p>
            <a:fld id="{2943999F-ACDB-BE4E-B02E-AE4853EF9FB5}" type="datetimeFigureOut">
              <a:rPr lang="en-RO" smtClean="0"/>
              <a:t>23.01.2024</a:t>
            </a:fld>
            <a:endParaRPr lang="en-RO"/>
          </a:p>
        </p:txBody>
      </p:sp>
      <p:sp>
        <p:nvSpPr>
          <p:cNvPr id="6" name="Footer Placeholder 5">
            <a:extLst>
              <a:ext uri="{FF2B5EF4-FFF2-40B4-BE49-F238E27FC236}">
                <a16:creationId xmlns:a16="http://schemas.microsoft.com/office/drawing/2014/main" id="{4E1F9B90-F9A7-AF86-32FF-C1DD5907A6D8}"/>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1DBDD575-DBD1-CC8C-94CF-D0DB7BC63EFC}"/>
              </a:ext>
            </a:extLst>
          </p:cNvPr>
          <p:cNvSpPr>
            <a:spLocks noGrp="1"/>
          </p:cNvSpPr>
          <p:nvPr>
            <p:ph type="sldNum" sz="quarter" idx="12"/>
          </p:nvPr>
        </p:nvSpPr>
        <p:spPr/>
        <p:txBody>
          <a:bodyPr/>
          <a:lstStyle/>
          <a:p>
            <a:fld id="{BE73E278-821B-E34F-B78F-A0D6846C5E55}" type="slidenum">
              <a:rPr lang="en-RO" smtClean="0"/>
              <a:t>‹#›</a:t>
            </a:fld>
            <a:endParaRPr lang="en-RO"/>
          </a:p>
        </p:txBody>
      </p:sp>
    </p:spTree>
    <p:extLst>
      <p:ext uri="{BB962C8B-B14F-4D97-AF65-F5344CB8AC3E}">
        <p14:creationId xmlns:p14="http://schemas.microsoft.com/office/powerpoint/2010/main" val="1687403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6ACB48-9E3F-F540-A5DD-AD0882CCD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RO"/>
          </a:p>
        </p:txBody>
      </p:sp>
      <p:sp>
        <p:nvSpPr>
          <p:cNvPr id="3" name="Text Placeholder 2">
            <a:extLst>
              <a:ext uri="{FF2B5EF4-FFF2-40B4-BE49-F238E27FC236}">
                <a16:creationId xmlns:a16="http://schemas.microsoft.com/office/drawing/2014/main" id="{9CB6BB3F-577F-1C66-8AF1-0AB95EAA0B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Date Placeholder 3">
            <a:extLst>
              <a:ext uri="{FF2B5EF4-FFF2-40B4-BE49-F238E27FC236}">
                <a16:creationId xmlns:a16="http://schemas.microsoft.com/office/drawing/2014/main" id="{748096C1-3197-A42D-BAAF-946EAF97A4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943999F-ACDB-BE4E-B02E-AE4853EF9FB5}" type="datetimeFigureOut">
              <a:rPr lang="en-RO" smtClean="0"/>
              <a:t>23.01.2024</a:t>
            </a:fld>
            <a:endParaRPr lang="en-RO"/>
          </a:p>
        </p:txBody>
      </p:sp>
      <p:sp>
        <p:nvSpPr>
          <p:cNvPr id="5" name="Footer Placeholder 4">
            <a:extLst>
              <a:ext uri="{FF2B5EF4-FFF2-40B4-BE49-F238E27FC236}">
                <a16:creationId xmlns:a16="http://schemas.microsoft.com/office/drawing/2014/main" id="{EA0E9F2E-8BFC-D6FC-3E5F-48BCCE5916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RO"/>
          </a:p>
        </p:txBody>
      </p:sp>
      <p:sp>
        <p:nvSpPr>
          <p:cNvPr id="6" name="Slide Number Placeholder 5">
            <a:extLst>
              <a:ext uri="{FF2B5EF4-FFF2-40B4-BE49-F238E27FC236}">
                <a16:creationId xmlns:a16="http://schemas.microsoft.com/office/drawing/2014/main" id="{CF3AB702-A94D-42AD-0EE4-F72ABFF769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E73E278-821B-E34F-B78F-A0D6846C5E55}" type="slidenum">
              <a:rPr lang="en-RO" smtClean="0"/>
              <a:t>‹#›</a:t>
            </a:fld>
            <a:endParaRPr lang="en-RO"/>
          </a:p>
        </p:txBody>
      </p:sp>
    </p:spTree>
    <p:extLst>
      <p:ext uri="{BB962C8B-B14F-4D97-AF65-F5344CB8AC3E}">
        <p14:creationId xmlns:p14="http://schemas.microsoft.com/office/powerpoint/2010/main" val="78239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5" name="Picture 4" descr="Piping and tanks of an industrial factory">
            <a:extLst>
              <a:ext uri="{FF2B5EF4-FFF2-40B4-BE49-F238E27FC236}">
                <a16:creationId xmlns:a16="http://schemas.microsoft.com/office/drawing/2014/main" id="{F31EDDE2-C527-E967-E603-AF8C2E8E4DE3}"/>
              </a:ext>
            </a:extLst>
          </p:cNvPr>
          <p:cNvPicPr>
            <a:picLocks noChangeAspect="1"/>
          </p:cNvPicPr>
          <p:nvPr/>
        </p:nvPicPr>
        <p:blipFill rotWithShape="1">
          <a:blip r:embed="rId2">
            <a:alphaModFix amt="60000"/>
          </a:blip>
          <a:srcRect t="18432" b="6568"/>
          <a:stretch/>
        </p:blipFill>
        <p:spPr>
          <a:xfrm>
            <a:off x="-1" y="10"/>
            <a:ext cx="12192001" cy="6857990"/>
          </a:xfrm>
          <a:prstGeom prst="rect">
            <a:avLst/>
          </a:prstGeom>
        </p:spPr>
      </p:pic>
      <p:sp>
        <p:nvSpPr>
          <p:cNvPr id="2" name="Title 1">
            <a:extLst>
              <a:ext uri="{FF2B5EF4-FFF2-40B4-BE49-F238E27FC236}">
                <a16:creationId xmlns:a16="http://schemas.microsoft.com/office/drawing/2014/main" id="{8923D2B1-7D0F-A1C2-AB92-7FF2EBC43747}"/>
              </a:ext>
            </a:extLst>
          </p:cNvPr>
          <p:cNvSpPr>
            <a:spLocks noGrp="1"/>
          </p:cNvSpPr>
          <p:nvPr>
            <p:ph type="ctrTitle"/>
          </p:nvPr>
        </p:nvSpPr>
        <p:spPr>
          <a:xfrm>
            <a:off x="1198181" y="1122363"/>
            <a:ext cx="9795637" cy="2220775"/>
          </a:xfrm>
        </p:spPr>
        <p:txBody>
          <a:bodyPr>
            <a:normAutofit/>
          </a:bodyPr>
          <a:lstStyle/>
          <a:p>
            <a:r>
              <a:rPr lang="en-RO" sz="5400" dirty="0">
                <a:solidFill>
                  <a:srgbClr val="FFFFFF"/>
                </a:solidFill>
              </a:rPr>
              <a:t>Enterprise System Development</a:t>
            </a:r>
          </a:p>
        </p:txBody>
      </p:sp>
      <p:sp>
        <p:nvSpPr>
          <p:cNvPr id="3" name="Subtitle 2">
            <a:extLst>
              <a:ext uri="{FF2B5EF4-FFF2-40B4-BE49-F238E27FC236}">
                <a16:creationId xmlns:a16="http://schemas.microsoft.com/office/drawing/2014/main" id="{590C8489-9819-27F8-0359-2750FF4087F9}"/>
              </a:ext>
            </a:extLst>
          </p:cNvPr>
          <p:cNvSpPr>
            <a:spLocks noGrp="1"/>
          </p:cNvSpPr>
          <p:nvPr>
            <p:ph type="subTitle" idx="1"/>
          </p:nvPr>
        </p:nvSpPr>
        <p:spPr>
          <a:xfrm>
            <a:off x="1198181" y="3514853"/>
            <a:ext cx="9795637" cy="2057043"/>
          </a:xfrm>
        </p:spPr>
        <p:txBody>
          <a:bodyPr>
            <a:normAutofit/>
          </a:bodyPr>
          <a:lstStyle/>
          <a:p>
            <a:endParaRPr lang="en-RO" dirty="0">
              <a:solidFill>
                <a:srgbClr val="FFFFFF"/>
              </a:solidFill>
            </a:endParaRPr>
          </a:p>
          <a:p>
            <a:pPr algn="r"/>
            <a:r>
              <a:rPr lang="en-RO" sz="2800" dirty="0">
                <a:solidFill>
                  <a:srgbClr val="FFFFFF"/>
                </a:solidFill>
              </a:rPr>
              <a:t>Brinza Augustin Constantin</a:t>
            </a:r>
          </a:p>
        </p:txBody>
      </p:sp>
    </p:spTree>
    <p:extLst>
      <p:ext uri="{BB962C8B-B14F-4D97-AF65-F5344CB8AC3E}">
        <p14:creationId xmlns:p14="http://schemas.microsoft.com/office/powerpoint/2010/main" val="137222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2CF960-3765-F356-BD62-1E1ABC166B93}"/>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kern="1200">
                <a:solidFill>
                  <a:srgbClr val="FFFFFF"/>
                </a:solidFill>
                <a:latin typeface="+mj-lt"/>
                <a:ea typeface="+mj-ea"/>
                <a:cs typeface="+mj-cs"/>
              </a:rPr>
              <a:t>Table of content:</a:t>
            </a:r>
          </a:p>
        </p:txBody>
      </p:sp>
      <p:sp>
        <p:nvSpPr>
          <p:cNvPr id="3" name="Content Placeholder 2">
            <a:extLst>
              <a:ext uri="{FF2B5EF4-FFF2-40B4-BE49-F238E27FC236}">
                <a16:creationId xmlns:a16="http://schemas.microsoft.com/office/drawing/2014/main" id="{24FECAB7-A78E-56F5-0C5E-06CBB94A2465}"/>
              </a:ext>
            </a:extLst>
          </p:cNvPr>
          <p:cNvSpPr>
            <a:spLocks noGrp="1"/>
          </p:cNvSpPr>
          <p:nvPr>
            <p:ph idx="1"/>
          </p:nvPr>
        </p:nvSpPr>
        <p:spPr>
          <a:xfrm>
            <a:off x="5198993" y="1412489"/>
            <a:ext cx="2926080" cy="4363844"/>
          </a:xfrm>
        </p:spPr>
        <p:txBody>
          <a:bodyPr vert="horz" lIns="91440" tIns="45720" rIns="91440" bIns="45720" rtlCol="0">
            <a:normAutofit/>
          </a:bodyPr>
          <a:lstStyle/>
          <a:p>
            <a:r>
              <a:rPr lang="en-US" sz="1300"/>
              <a:t>1. Introduction</a:t>
            </a:r>
          </a:p>
          <a:p>
            <a:pPr lvl="1"/>
            <a:r>
              <a:rPr lang="en-US" sz="1300"/>
              <a:t>Assignment requirements</a:t>
            </a:r>
          </a:p>
          <a:p>
            <a:pPr lvl="1"/>
            <a:r>
              <a:rPr lang="en-US" sz="1300"/>
              <a:t>Customer Relationship Management (CRM) definition</a:t>
            </a:r>
          </a:p>
          <a:p>
            <a:pPr lvl="1"/>
            <a:r>
              <a:rPr lang="en-US" sz="1300"/>
              <a:t>Sring Boot and MySQL benefits</a:t>
            </a:r>
          </a:p>
          <a:p>
            <a:r>
              <a:rPr lang="en-US" sz="1300"/>
              <a:t>2. Definiton of the case study, analysis and design</a:t>
            </a:r>
          </a:p>
          <a:p>
            <a:pPr lvl="1"/>
            <a:r>
              <a:rPr lang="en-US" sz="1300"/>
              <a:t>Case study definition</a:t>
            </a:r>
          </a:p>
          <a:p>
            <a:pPr lvl="1"/>
            <a:r>
              <a:rPr lang="en-US" sz="1300"/>
              <a:t>Analysis overview</a:t>
            </a:r>
          </a:p>
          <a:p>
            <a:pPr lvl="1"/>
            <a:r>
              <a:rPr lang="en-US" sz="1300"/>
              <a:t>Design overview</a:t>
            </a:r>
          </a:p>
          <a:p>
            <a:r>
              <a:rPr lang="en-US" sz="1300"/>
              <a:t>3. Implementation</a:t>
            </a:r>
          </a:p>
          <a:p>
            <a:pPr lvl="1"/>
            <a:r>
              <a:rPr lang="en-US" sz="1300"/>
              <a:t>Framework and Technologies</a:t>
            </a:r>
          </a:p>
          <a:p>
            <a:pPr lvl="1"/>
            <a:r>
              <a:rPr lang="en-US" sz="1300"/>
              <a:t>Requirements and bussiness goals</a:t>
            </a:r>
          </a:p>
          <a:p>
            <a:pPr lvl="1"/>
            <a:r>
              <a:rPr lang="en-US" sz="1300"/>
              <a:t>Security implementation</a:t>
            </a:r>
          </a:p>
          <a:p>
            <a:pPr lvl="1"/>
            <a:endParaRPr lang="en-US" sz="1300"/>
          </a:p>
        </p:txBody>
      </p:sp>
      <p:sp>
        <p:nvSpPr>
          <p:cNvPr id="4" name="TextBox 3">
            <a:extLst>
              <a:ext uri="{FF2B5EF4-FFF2-40B4-BE49-F238E27FC236}">
                <a16:creationId xmlns:a16="http://schemas.microsoft.com/office/drawing/2014/main" id="{BA2BAF6A-8B0C-2C15-1205-CA01FFD1BC1F}"/>
              </a:ext>
            </a:extLst>
          </p:cNvPr>
          <p:cNvSpPr txBox="1"/>
          <p:nvPr/>
        </p:nvSpPr>
        <p:spPr>
          <a:xfrm>
            <a:off x="8451604" y="1412489"/>
            <a:ext cx="2926080" cy="4363844"/>
          </a:xfrm>
          <a:prstGeom prst="rect">
            <a:avLst/>
          </a:prstGeom>
        </p:spPr>
        <p:txBody>
          <a:bodyPr vert="horz" lIns="91440" tIns="45720" rIns="91440" bIns="45720" rtlCol="0">
            <a:normAutofit/>
          </a:bodyPr>
          <a:lstStyle/>
          <a:p>
            <a:pPr>
              <a:lnSpc>
                <a:spcPct val="90000"/>
              </a:lnSpc>
              <a:spcAft>
                <a:spcPts val="600"/>
              </a:spcAft>
            </a:pPr>
            <a:r>
              <a:rPr lang="en-US" sz="1400" dirty="0">
                <a:latin typeface="Sana" pitchFamily="2" charset="-78"/>
                <a:cs typeface="Sana" pitchFamily="2" charset="-78"/>
              </a:rPr>
              <a:t>4. Evaluation</a:t>
            </a:r>
          </a:p>
          <a:p>
            <a:pPr lvl="1" indent="-228600">
              <a:lnSpc>
                <a:spcPct val="90000"/>
              </a:lnSpc>
              <a:spcAft>
                <a:spcPts val="600"/>
              </a:spcAft>
              <a:buFont typeface="Arial" panose="020B0604020202020204" pitchFamily="34" charset="0"/>
              <a:buChar char="•"/>
            </a:pPr>
            <a:r>
              <a:rPr lang="en-US" sz="1400" dirty="0">
                <a:latin typeface="Sana" pitchFamily="2" charset="-78"/>
                <a:cs typeface="Sana" pitchFamily="2" charset="-78"/>
              </a:rPr>
              <a:t>Role of the framework</a:t>
            </a:r>
          </a:p>
          <a:p>
            <a:pPr lvl="1" indent="-228600">
              <a:lnSpc>
                <a:spcPct val="90000"/>
              </a:lnSpc>
              <a:spcAft>
                <a:spcPts val="600"/>
              </a:spcAft>
              <a:buFont typeface="Arial" panose="020B0604020202020204" pitchFamily="34" charset="0"/>
              <a:buChar char="•"/>
            </a:pPr>
            <a:r>
              <a:rPr lang="en-US" sz="1400" dirty="0">
                <a:latin typeface="Sana" pitchFamily="2" charset="-78"/>
                <a:cs typeface="Sana" pitchFamily="2" charset="-78"/>
              </a:rPr>
              <a:t>Design patterns </a:t>
            </a:r>
          </a:p>
          <a:p>
            <a:pPr lvl="1" indent="-228600">
              <a:lnSpc>
                <a:spcPct val="90000"/>
              </a:lnSpc>
              <a:spcAft>
                <a:spcPts val="600"/>
              </a:spcAft>
              <a:buFont typeface="Arial" panose="020B0604020202020204" pitchFamily="34" charset="0"/>
              <a:buChar char="•"/>
            </a:pPr>
            <a:r>
              <a:rPr lang="en-US" sz="1400" dirty="0">
                <a:latin typeface="Sana" pitchFamily="2" charset="-78"/>
                <a:cs typeface="Sana" pitchFamily="2" charset="-78"/>
              </a:rPr>
              <a:t>User experience</a:t>
            </a:r>
          </a:p>
          <a:p>
            <a:pPr indent="-228600">
              <a:lnSpc>
                <a:spcPct val="90000"/>
              </a:lnSpc>
              <a:spcAft>
                <a:spcPts val="600"/>
              </a:spcAft>
              <a:buFont typeface="Arial" panose="020B0604020202020204" pitchFamily="34" charset="0"/>
              <a:buChar char="•"/>
            </a:pPr>
            <a:endParaRPr lang="en-US" sz="1400" dirty="0">
              <a:latin typeface="Sana" pitchFamily="2" charset="-78"/>
              <a:cs typeface="Sana" pitchFamily="2" charset="-78"/>
            </a:endParaRPr>
          </a:p>
          <a:p>
            <a:pPr>
              <a:lnSpc>
                <a:spcPct val="90000"/>
              </a:lnSpc>
              <a:spcAft>
                <a:spcPts val="600"/>
              </a:spcAft>
            </a:pPr>
            <a:r>
              <a:rPr lang="en-US" sz="1400" dirty="0">
                <a:latin typeface="Sana" pitchFamily="2" charset="-78"/>
                <a:cs typeface="Sana" pitchFamily="2" charset="-78"/>
              </a:rPr>
              <a:t>5. Conclusion</a:t>
            </a:r>
          </a:p>
          <a:p>
            <a:pPr lvl="1" indent="-228600">
              <a:lnSpc>
                <a:spcPct val="90000"/>
              </a:lnSpc>
              <a:spcAft>
                <a:spcPts val="600"/>
              </a:spcAft>
              <a:buFont typeface="Arial" panose="020B0604020202020204" pitchFamily="34" charset="0"/>
              <a:buChar char="•"/>
            </a:pPr>
            <a:r>
              <a:rPr lang="en-US" sz="1400" dirty="0">
                <a:latin typeface="Sana" pitchFamily="2" charset="-78"/>
                <a:cs typeface="Sana" pitchFamily="2" charset="-78"/>
              </a:rPr>
              <a:t>Personal Opinion</a:t>
            </a:r>
          </a:p>
          <a:p>
            <a:pPr lvl="1" indent="-228600">
              <a:lnSpc>
                <a:spcPct val="90000"/>
              </a:lnSpc>
              <a:spcAft>
                <a:spcPts val="600"/>
              </a:spcAft>
              <a:buFont typeface="Arial" panose="020B0604020202020204" pitchFamily="34" charset="0"/>
              <a:buChar char="•"/>
            </a:pPr>
            <a:r>
              <a:rPr lang="en-US" sz="1400" dirty="0">
                <a:latin typeface="Sana" pitchFamily="2" charset="-78"/>
                <a:cs typeface="Sana" pitchFamily="2" charset="-78"/>
              </a:rPr>
              <a:t>Key of success</a:t>
            </a:r>
          </a:p>
          <a:p>
            <a:pPr lvl="1" indent="-228600">
              <a:lnSpc>
                <a:spcPct val="90000"/>
              </a:lnSpc>
              <a:spcAft>
                <a:spcPts val="600"/>
              </a:spcAft>
              <a:buFont typeface="Arial" panose="020B0604020202020204" pitchFamily="34" charset="0"/>
              <a:buChar char="•"/>
            </a:pPr>
            <a:r>
              <a:rPr lang="en-US" sz="1400" dirty="0">
                <a:latin typeface="Sana" pitchFamily="2" charset="-78"/>
                <a:cs typeface="Sana" pitchFamily="2" charset="-78"/>
              </a:rPr>
              <a:t>Challenge mitigation</a:t>
            </a:r>
          </a:p>
        </p:txBody>
      </p:sp>
    </p:spTree>
    <p:extLst>
      <p:ext uri="{BB962C8B-B14F-4D97-AF65-F5344CB8AC3E}">
        <p14:creationId xmlns:p14="http://schemas.microsoft.com/office/powerpoint/2010/main" val="1408513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C227C-6925-1DB6-530C-645E9578C6CB}"/>
              </a:ext>
            </a:extLst>
          </p:cNvPr>
          <p:cNvSpPr>
            <a:spLocks noGrp="1"/>
          </p:cNvSpPr>
          <p:nvPr>
            <p:ph type="title"/>
          </p:nvPr>
        </p:nvSpPr>
        <p:spPr>
          <a:xfrm>
            <a:off x="0" y="18255"/>
            <a:ext cx="10515600" cy="1325563"/>
          </a:xfrm>
        </p:spPr>
        <p:txBody>
          <a:bodyPr>
            <a:normAutofit/>
          </a:bodyPr>
          <a:lstStyle/>
          <a:p>
            <a:r>
              <a:rPr lang="en-RO" sz="2400" dirty="0"/>
              <a:t>Introduction</a:t>
            </a:r>
          </a:p>
        </p:txBody>
      </p:sp>
      <p:graphicFrame>
        <p:nvGraphicFramePr>
          <p:cNvPr id="7" name="Content Placeholder 2">
            <a:extLst>
              <a:ext uri="{FF2B5EF4-FFF2-40B4-BE49-F238E27FC236}">
                <a16:creationId xmlns:a16="http://schemas.microsoft.com/office/drawing/2014/main" id="{4DE3622F-A496-1A91-B3F7-B55E67A0B81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6237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87AFE0E-B37D-4531-AFE8-231C8348E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CF3B0-857A-2C5F-8FE5-E012B595340C}"/>
              </a:ext>
            </a:extLst>
          </p:cNvPr>
          <p:cNvSpPr>
            <a:spLocks noGrp="1"/>
          </p:cNvSpPr>
          <p:nvPr>
            <p:ph type="title"/>
          </p:nvPr>
        </p:nvSpPr>
        <p:spPr>
          <a:xfrm>
            <a:off x="838200" y="365125"/>
            <a:ext cx="10515600" cy="1325563"/>
          </a:xfrm>
        </p:spPr>
        <p:txBody>
          <a:bodyPr>
            <a:normAutofit/>
          </a:bodyPr>
          <a:lstStyle/>
          <a:p>
            <a:r>
              <a:rPr lang="en-RO"/>
              <a:t>Definiton of the case study, analysis and design</a:t>
            </a:r>
          </a:p>
        </p:txBody>
      </p:sp>
      <p:sp>
        <p:nvSpPr>
          <p:cNvPr id="3" name="Content Placeholder 2">
            <a:extLst>
              <a:ext uri="{FF2B5EF4-FFF2-40B4-BE49-F238E27FC236}">
                <a16:creationId xmlns:a16="http://schemas.microsoft.com/office/drawing/2014/main" id="{C6EB7A81-9EC3-4D1F-4472-7E34E76C88D3}"/>
              </a:ext>
            </a:extLst>
          </p:cNvPr>
          <p:cNvSpPr>
            <a:spLocks noGrp="1"/>
          </p:cNvSpPr>
          <p:nvPr>
            <p:ph idx="1"/>
          </p:nvPr>
        </p:nvSpPr>
        <p:spPr>
          <a:xfrm>
            <a:off x="838201" y="2013625"/>
            <a:ext cx="4614759" cy="4163337"/>
          </a:xfrm>
        </p:spPr>
        <p:txBody>
          <a:bodyPr>
            <a:normAutofit/>
          </a:bodyPr>
          <a:lstStyle/>
          <a:p>
            <a:pPr marL="0" indent="0">
              <a:buNone/>
            </a:pPr>
            <a:r>
              <a:rPr lang="en-US" sz="1100">
                <a:effectLst/>
                <a:latin typeface="Cambria" panose="02040503050406030204" pitchFamily="18" charset="0"/>
                <a:ea typeface="Aptos" panose="020B0004020202020204" pitchFamily="34" charset="0"/>
                <a:cs typeface="Sana" pitchFamily="2" charset="-78"/>
              </a:rPr>
              <a:t> In this case, our customer provides a Software as a Service solution, for a better service – customer relationship they chose to use a Customer Relationship Manager (CRM).</a:t>
            </a:r>
            <a:endParaRPr lang="en-US" sz="1100">
              <a:latin typeface="Cambria" panose="02040503050406030204" pitchFamily="18" charset="0"/>
              <a:ea typeface="Aptos" panose="020B0004020202020204" pitchFamily="34" charset="0"/>
              <a:cs typeface="Sana" pitchFamily="2" charset="-78"/>
            </a:endParaRPr>
          </a:p>
          <a:p>
            <a:pPr marL="0" indent="0">
              <a:buNone/>
            </a:pPr>
            <a:r>
              <a:rPr lang="en-US" sz="1100">
                <a:effectLst/>
                <a:latin typeface="Cambria" panose="02040503050406030204" pitchFamily="18" charset="0"/>
                <a:ea typeface="Aptos" panose="020B0004020202020204" pitchFamily="34" charset="0"/>
                <a:cs typeface="Sana" pitchFamily="2" charset="-78"/>
              </a:rPr>
              <a:t> CRM requirements:</a:t>
            </a:r>
          </a:p>
          <a:p>
            <a:pPr marL="342900" lvl="0" indent="-342900">
              <a:buFont typeface="Cambria" panose="02040503050406030204" pitchFamily="18" charset="0"/>
              <a:buChar char="-"/>
            </a:pPr>
            <a:r>
              <a:rPr lang="en-US" sz="1100" kern="100">
                <a:effectLst/>
                <a:latin typeface="Cambria" panose="02040503050406030204" pitchFamily="18" charset="0"/>
                <a:ea typeface="Aptos" panose="020B0004020202020204" pitchFamily="34" charset="0"/>
                <a:cs typeface="Sana" pitchFamily="2" charset="-78"/>
              </a:rPr>
              <a:t>Data base should keep data about all contacted people, customers or non-customers.</a:t>
            </a:r>
            <a:endParaRPr lang="en-RO" sz="1100" kern="100">
              <a:effectLst/>
              <a:latin typeface="Aptos" panose="020B0004020202020204" pitchFamily="34" charset="0"/>
              <a:ea typeface="Aptos" panose="020B0004020202020204" pitchFamily="34" charset="0"/>
              <a:cs typeface="Sana" pitchFamily="2" charset="-78"/>
            </a:endParaRPr>
          </a:p>
          <a:p>
            <a:pPr marL="342900" lvl="0" indent="-342900">
              <a:buFont typeface="Cambria" panose="02040503050406030204" pitchFamily="18" charset="0"/>
              <a:buChar char="-"/>
            </a:pPr>
            <a:r>
              <a:rPr lang="en-US" sz="1100" kern="100">
                <a:effectLst/>
                <a:latin typeface="Cambria" panose="02040503050406030204" pitchFamily="18" charset="0"/>
                <a:ea typeface="Aptos" panose="020B0004020202020204" pitchFamily="34" charset="0"/>
                <a:cs typeface="Sana" pitchFamily="2" charset="-78"/>
              </a:rPr>
              <a:t>Data base should have multiple records such as: date of contact, for an already contacted customer, employee who perfumed the contact action, reason of contact, brief description, action to be taken (like call, send email, move record), time schedule, a know your client description that help future automation.</a:t>
            </a:r>
            <a:endParaRPr lang="en-RO" sz="1100" kern="100">
              <a:effectLst/>
              <a:latin typeface="Aptos" panose="020B0004020202020204" pitchFamily="34" charset="0"/>
              <a:ea typeface="Aptos" panose="020B0004020202020204" pitchFamily="34" charset="0"/>
              <a:cs typeface="Sana" pitchFamily="2" charset="-78"/>
            </a:endParaRPr>
          </a:p>
          <a:p>
            <a:pPr marL="342900" lvl="0" indent="-342900">
              <a:buFont typeface="Cambria" panose="02040503050406030204" pitchFamily="18" charset="0"/>
              <a:buChar char="-"/>
            </a:pPr>
            <a:r>
              <a:rPr lang="en-US" sz="1100" kern="100">
                <a:effectLst/>
                <a:latin typeface="Cambria" panose="02040503050406030204" pitchFamily="18" charset="0"/>
                <a:ea typeface="Aptos" panose="020B0004020202020204" pitchFamily="34" charset="0"/>
                <a:cs typeface="Sana" pitchFamily="2" charset="-78"/>
              </a:rPr>
              <a:t>Several search option such as: finding non-customer contacts that have been reached by our employee or finding customer that no longer use our services.</a:t>
            </a:r>
            <a:endParaRPr lang="en-RO" sz="1100" kern="100">
              <a:effectLst/>
              <a:latin typeface="Aptos" panose="020B0004020202020204" pitchFamily="34" charset="0"/>
              <a:ea typeface="Aptos" panose="020B0004020202020204" pitchFamily="34" charset="0"/>
              <a:cs typeface="Sana" pitchFamily="2" charset="-78"/>
            </a:endParaRPr>
          </a:p>
          <a:p>
            <a:pPr marL="342900" lvl="0" indent="-342900">
              <a:buFont typeface="Cambria" panose="02040503050406030204" pitchFamily="18" charset="0"/>
              <a:buChar char="-"/>
            </a:pPr>
            <a:r>
              <a:rPr lang="en-US" sz="1100" kern="100">
                <a:effectLst/>
                <a:latin typeface="Cambria" panose="02040503050406030204" pitchFamily="18" charset="0"/>
                <a:ea typeface="Aptos" panose="020B0004020202020204" pitchFamily="34" charset="0"/>
                <a:cs typeface="Sana" pitchFamily="2" charset="-78"/>
              </a:rPr>
              <a:t>Send messages to multiple contact using a criterion (such as customer who birthday is close).</a:t>
            </a:r>
            <a:endParaRPr lang="en-RO" sz="1100" kern="100">
              <a:effectLst/>
              <a:latin typeface="Aptos" panose="020B0004020202020204" pitchFamily="34" charset="0"/>
              <a:ea typeface="Aptos" panose="020B0004020202020204" pitchFamily="34" charset="0"/>
              <a:cs typeface="Sana" pitchFamily="2" charset="-78"/>
            </a:endParaRPr>
          </a:p>
          <a:p>
            <a:pPr marL="342900" lvl="0" indent="-342900">
              <a:buFont typeface="Cambria" panose="02040503050406030204" pitchFamily="18" charset="0"/>
              <a:buChar char="-"/>
            </a:pPr>
            <a:r>
              <a:rPr lang="en-US" sz="1100" kern="100">
                <a:effectLst/>
                <a:latin typeface="Cambria" panose="02040503050406030204" pitchFamily="18" charset="0"/>
                <a:ea typeface="Aptos" panose="020B0004020202020204" pitchFamily="34" charset="0"/>
                <a:cs typeface="Sana" pitchFamily="2" charset="-78"/>
              </a:rPr>
              <a:t>Provide reports and statistics to the managers and investors (such as new customers in past 30 days or most engaging employee).</a:t>
            </a:r>
            <a:endParaRPr lang="en-RO" sz="1100" kern="100">
              <a:latin typeface="Cambria" panose="02040503050406030204" pitchFamily="18" charset="0"/>
              <a:ea typeface="Aptos" panose="020B0004020202020204" pitchFamily="34" charset="0"/>
              <a:cs typeface="Sana" pitchFamily="2" charset="-78"/>
            </a:endParaRPr>
          </a:p>
          <a:p>
            <a:pPr marL="342900" lvl="0" indent="-342900">
              <a:buFont typeface="Cambria" panose="02040503050406030204" pitchFamily="18" charset="0"/>
              <a:buChar char="-"/>
            </a:pPr>
            <a:endParaRPr lang="en-RO" sz="1100" kern="100">
              <a:effectLst/>
              <a:latin typeface="Aptos" panose="020B0004020202020204" pitchFamily="34" charset="0"/>
              <a:ea typeface="Aptos" panose="020B0004020202020204" pitchFamily="34" charset="0"/>
              <a:cs typeface="Sana" pitchFamily="2" charset="-78"/>
            </a:endParaRPr>
          </a:p>
        </p:txBody>
      </p:sp>
      <p:pic>
        <p:nvPicPr>
          <p:cNvPr id="16" name="Picture 15" descr="Light bulb on yellow background with sketched light beams and cord">
            <a:extLst>
              <a:ext uri="{FF2B5EF4-FFF2-40B4-BE49-F238E27FC236}">
                <a16:creationId xmlns:a16="http://schemas.microsoft.com/office/drawing/2014/main" id="{A68360D6-6859-FD92-8CE4-A274D9D90D9B}"/>
              </a:ext>
            </a:extLst>
          </p:cNvPr>
          <p:cNvPicPr>
            <a:picLocks noChangeAspect="1"/>
          </p:cNvPicPr>
          <p:nvPr/>
        </p:nvPicPr>
        <p:blipFill rotWithShape="1">
          <a:blip r:embed="rId2"/>
          <a:srcRect l="22820" r="2" b="2"/>
          <a:stretch/>
        </p:blipFill>
        <p:spPr>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p:spPr>
      </p:pic>
    </p:spTree>
    <p:extLst>
      <p:ext uri="{BB962C8B-B14F-4D97-AF65-F5344CB8AC3E}">
        <p14:creationId xmlns:p14="http://schemas.microsoft.com/office/powerpoint/2010/main" val="1915546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54D98400-4C9F-8A81-DA95-86A7FDE2E6B2}"/>
              </a:ext>
            </a:extLst>
          </p:cNvPr>
          <p:cNvPicPr>
            <a:picLocks noChangeAspect="1"/>
          </p:cNvPicPr>
          <p:nvPr/>
        </p:nvPicPr>
        <p:blipFill rotWithShape="1">
          <a:blip r:embed="rId2"/>
          <a:srcRect l="44754" r="395"/>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9A1DFF14-560F-5512-DC09-B4659C1B3A96}"/>
              </a:ext>
            </a:extLst>
          </p:cNvPr>
          <p:cNvSpPr>
            <a:spLocks noGrp="1"/>
          </p:cNvSpPr>
          <p:nvPr>
            <p:ph idx="1"/>
          </p:nvPr>
        </p:nvSpPr>
        <p:spPr>
          <a:xfrm>
            <a:off x="6513788" y="2333297"/>
            <a:ext cx="4840010" cy="3843666"/>
          </a:xfrm>
        </p:spPr>
        <p:txBody>
          <a:bodyPr>
            <a:normAutofit/>
          </a:bodyPr>
          <a:lstStyle/>
          <a:p>
            <a:pPr marL="0" indent="0">
              <a:buNone/>
            </a:pPr>
            <a:r>
              <a:rPr lang="en-US" sz="1100" kern="100">
                <a:effectLst/>
                <a:latin typeface="Cambria" panose="02040503050406030204" pitchFamily="18" charset="0"/>
                <a:ea typeface="Aptos" panose="020B0004020202020204" pitchFamily="34" charset="0"/>
                <a:cs typeface="Sana" pitchFamily="2" charset="-78"/>
              </a:rPr>
              <a:t> Analyzing the problem and requirements, we engage terms like relationship between customer-service-employee, from where we get a multitude of deductive requirements for CRM such as: importance of knowing your client and his needs (this is why the data base should contain multiple type information’s about customer), employee needs of fast and reliable way of tracking his customers and implement actions (In this case the employee have a certain need of performing different searches for customers and should have multiple ways of contacting customer ).</a:t>
            </a:r>
          </a:p>
          <a:p>
            <a:endParaRPr lang="en-RO" sz="1100" kern="100">
              <a:effectLst/>
              <a:latin typeface="Aptos" panose="020B0004020202020204" pitchFamily="34" charset="0"/>
              <a:ea typeface="Aptos" panose="020B0004020202020204" pitchFamily="34" charset="0"/>
              <a:cs typeface="Times New Roman" panose="02020603050405020304" pitchFamily="18" charset="0"/>
            </a:endParaRPr>
          </a:p>
          <a:p>
            <a:endParaRPr lang="en-RO" sz="1100" kern="10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US" sz="1100" kern="100">
                <a:latin typeface="Cambria" panose="02040503050406030204" pitchFamily="18" charset="0"/>
                <a:ea typeface="Aptos" panose="020B0004020202020204" pitchFamily="34" charset="0"/>
                <a:cs typeface="Sana" pitchFamily="2" charset="-78"/>
              </a:rPr>
              <a:t> </a:t>
            </a:r>
            <a:r>
              <a:rPr lang="en-US" sz="1100" kern="100">
                <a:effectLst/>
                <a:latin typeface="Cambria" panose="02040503050406030204" pitchFamily="18" charset="0"/>
                <a:ea typeface="Aptos" panose="020B0004020202020204" pitchFamily="34" charset="0"/>
                <a:cs typeface="Sana" pitchFamily="2" charset="-78"/>
              </a:rPr>
              <a:t>Using a simple but on point design will confer to the customer the easiest way to reach any of our services that we provide. As relational overview data base should contain table as: employee, customers and non-customer, where one employee can have multiple customers and being able to assign any non-customer, inside this table we should see data like id, name and specialization for employee, and data like name, location, telephone, description, calls description etc.</a:t>
            </a:r>
            <a:endParaRPr lang="en-RO" sz="1100" kern="100">
              <a:effectLst/>
              <a:latin typeface="Aptos" panose="020B0004020202020204" pitchFamily="34" charset="0"/>
              <a:ea typeface="Aptos" panose="020B0004020202020204" pitchFamily="34" charset="0"/>
              <a:cs typeface="Times New Roman" panose="02020603050405020304" pitchFamily="18" charset="0"/>
            </a:endParaRPr>
          </a:p>
          <a:p>
            <a:endParaRPr lang="en-RO" sz="1100"/>
          </a:p>
        </p:txBody>
      </p:sp>
    </p:spTree>
    <p:extLst>
      <p:ext uri="{BB962C8B-B14F-4D97-AF65-F5344CB8AC3E}">
        <p14:creationId xmlns:p14="http://schemas.microsoft.com/office/powerpoint/2010/main" val="2832885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 circuit board">
            <a:extLst>
              <a:ext uri="{FF2B5EF4-FFF2-40B4-BE49-F238E27FC236}">
                <a16:creationId xmlns:a16="http://schemas.microsoft.com/office/drawing/2014/main" id="{14B33945-29C1-CEDE-2A2C-0B1E0807972C}"/>
              </a:ext>
            </a:extLst>
          </p:cNvPr>
          <p:cNvPicPr>
            <a:picLocks noChangeAspect="1"/>
          </p:cNvPicPr>
          <p:nvPr/>
        </p:nvPicPr>
        <p:blipFill rotWithShape="1">
          <a:blip r:embed="rId2"/>
          <a:srcRect l="5884" r="-1" b="-1"/>
          <a:stretch/>
        </p:blipFill>
        <p:spPr>
          <a:xfrm>
            <a:off x="1" y="10"/>
            <a:ext cx="9669642" cy="6857990"/>
          </a:xfrm>
          <a:prstGeom prst="rect">
            <a:avLst/>
          </a:prstGeom>
        </p:spPr>
      </p:pic>
      <p:sp>
        <p:nvSpPr>
          <p:cNvPr id="16"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EA822CF-9038-19B4-A6B0-CAF69F80AC12}"/>
              </a:ext>
            </a:extLst>
          </p:cNvPr>
          <p:cNvSpPr>
            <a:spLocks noGrp="1"/>
          </p:cNvSpPr>
          <p:nvPr>
            <p:ph type="title"/>
          </p:nvPr>
        </p:nvSpPr>
        <p:spPr>
          <a:xfrm>
            <a:off x="7531610" y="365125"/>
            <a:ext cx="3822189" cy="1899912"/>
          </a:xfrm>
        </p:spPr>
        <p:txBody>
          <a:bodyPr>
            <a:normAutofit/>
          </a:bodyPr>
          <a:lstStyle/>
          <a:p>
            <a:r>
              <a:rPr lang="en-RO" sz="4000"/>
              <a:t>Implementation</a:t>
            </a:r>
            <a:br>
              <a:rPr lang="en-RO" sz="4000"/>
            </a:br>
            <a:endParaRPr lang="en-RO" sz="4000"/>
          </a:p>
        </p:txBody>
      </p:sp>
      <p:sp>
        <p:nvSpPr>
          <p:cNvPr id="3" name="Content Placeholder 2">
            <a:extLst>
              <a:ext uri="{FF2B5EF4-FFF2-40B4-BE49-F238E27FC236}">
                <a16:creationId xmlns:a16="http://schemas.microsoft.com/office/drawing/2014/main" id="{1D1E2343-7F21-BF99-CB03-7F990D093B7A}"/>
              </a:ext>
            </a:extLst>
          </p:cNvPr>
          <p:cNvSpPr>
            <a:spLocks noGrp="1"/>
          </p:cNvSpPr>
          <p:nvPr>
            <p:ph idx="1"/>
          </p:nvPr>
        </p:nvSpPr>
        <p:spPr>
          <a:xfrm>
            <a:off x="7531610" y="2434201"/>
            <a:ext cx="3822189" cy="3742762"/>
          </a:xfrm>
        </p:spPr>
        <p:txBody>
          <a:bodyPr>
            <a:normAutofit/>
          </a:bodyPr>
          <a:lstStyle/>
          <a:p>
            <a:pPr marL="0" indent="0">
              <a:buNone/>
            </a:pPr>
            <a:endParaRPr lang="en-US" sz="1300" kern="100">
              <a:effectLst/>
              <a:latin typeface="Cambria" panose="02040503050406030204" pitchFamily="18" charset="0"/>
              <a:ea typeface="Aptos" panose="020B0004020202020204" pitchFamily="34" charset="0"/>
              <a:cs typeface="Sana" pitchFamily="2" charset="-78"/>
            </a:endParaRPr>
          </a:p>
          <a:p>
            <a:pPr marL="0" indent="0">
              <a:buNone/>
            </a:pPr>
            <a:endParaRPr lang="en-US" sz="1300" kern="100">
              <a:latin typeface="Cambria" panose="02040503050406030204" pitchFamily="18" charset="0"/>
              <a:ea typeface="Aptos" panose="020B0004020202020204" pitchFamily="34" charset="0"/>
              <a:cs typeface="Sana" pitchFamily="2" charset="-78"/>
            </a:endParaRPr>
          </a:p>
          <a:p>
            <a:pPr marL="0" indent="0">
              <a:buNone/>
            </a:pPr>
            <a:r>
              <a:rPr lang="en-US" sz="1300" kern="100">
                <a:effectLst/>
                <a:latin typeface="Cambria" panose="02040503050406030204" pitchFamily="18" charset="0"/>
                <a:ea typeface="Aptos" panose="020B0004020202020204" pitchFamily="34" charset="0"/>
                <a:cs typeface="Sana" pitchFamily="2" charset="-78"/>
              </a:rPr>
              <a:t> In order to achieve this, we will use a framework like spring boot, that will provide us a way to build a simple web application and accelerate the development using some useful services to it, and to build, contain, access and modify data base we will use MySQL database services.</a:t>
            </a:r>
          </a:p>
          <a:p>
            <a:pPr marL="0" indent="0">
              <a:buNone/>
            </a:pPr>
            <a:endParaRPr lang="en-US" sz="1300" kern="100">
              <a:effectLst/>
              <a:latin typeface="Cambria" panose="02040503050406030204" pitchFamily="18" charset="0"/>
              <a:ea typeface="Aptos" panose="020B0004020202020204" pitchFamily="34" charset="0"/>
              <a:cs typeface="Sana" pitchFamily="2" charset="-78"/>
            </a:endParaRPr>
          </a:p>
          <a:p>
            <a:pPr marL="0" indent="0">
              <a:buNone/>
            </a:pPr>
            <a:r>
              <a:rPr lang="en-US" sz="1300" kern="100">
                <a:effectLst/>
                <a:latin typeface="Cambria" panose="02040503050406030204" pitchFamily="18" charset="0"/>
                <a:ea typeface="Aptos" panose="020B0004020202020204" pitchFamily="34" charset="0"/>
                <a:cs typeface="Sana" pitchFamily="2" charset="-78"/>
              </a:rPr>
              <a:t> I chose Java and the Spring framework because of the high level of complexity to create, debug and deploy Java applications contained in the developers favorite coding language, as many programmers and tech geeks call it. And MySQL for being a high-speed data processing and data productivity tool, easy to learn without a programing background.</a:t>
            </a:r>
            <a:endParaRPr lang="en-RO" sz="1300"/>
          </a:p>
        </p:txBody>
      </p:sp>
    </p:spTree>
    <p:extLst>
      <p:ext uri="{BB962C8B-B14F-4D97-AF65-F5344CB8AC3E}">
        <p14:creationId xmlns:p14="http://schemas.microsoft.com/office/powerpoint/2010/main" val="1881787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3A8C8-9C69-FB03-09A7-9B828B59C09F}"/>
              </a:ext>
            </a:extLst>
          </p:cNvPr>
          <p:cNvSpPr>
            <a:spLocks noGrp="1"/>
          </p:cNvSpPr>
          <p:nvPr>
            <p:ph type="title"/>
          </p:nvPr>
        </p:nvSpPr>
        <p:spPr>
          <a:xfrm>
            <a:off x="838201" y="365125"/>
            <a:ext cx="5251316" cy="1807305"/>
          </a:xfrm>
        </p:spPr>
        <p:txBody>
          <a:bodyPr>
            <a:normAutofit/>
          </a:bodyPr>
          <a:lstStyle/>
          <a:p>
            <a:r>
              <a:rPr lang="en-RO"/>
              <a:t>Evaluation</a:t>
            </a:r>
            <a:br>
              <a:rPr lang="en-RO"/>
            </a:br>
            <a:endParaRPr lang="en-RO"/>
          </a:p>
        </p:txBody>
      </p:sp>
      <p:sp>
        <p:nvSpPr>
          <p:cNvPr id="3" name="Content Placeholder 2">
            <a:extLst>
              <a:ext uri="{FF2B5EF4-FFF2-40B4-BE49-F238E27FC236}">
                <a16:creationId xmlns:a16="http://schemas.microsoft.com/office/drawing/2014/main" id="{7AE3ED53-B190-E129-06F9-9903860BECB1}"/>
              </a:ext>
            </a:extLst>
          </p:cNvPr>
          <p:cNvSpPr>
            <a:spLocks noGrp="1"/>
          </p:cNvSpPr>
          <p:nvPr>
            <p:ph idx="1"/>
          </p:nvPr>
        </p:nvSpPr>
        <p:spPr>
          <a:xfrm>
            <a:off x="838200" y="2333297"/>
            <a:ext cx="4619621" cy="3843666"/>
          </a:xfrm>
        </p:spPr>
        <p:txBody>
          <a:bodyPr>
            <a:normAutofit/>
          </a:bodyPr>
          <a:lstStyle/>
          <a:p>
            <a:pPr marL="0" indent="0">
              <a:buNone/>
            </a:pPr>
            <a:r>
              <a:rPr lang="en-US" sz="1400">
                <a:effectLst/>
                <a:latin typeface="Cambria" panose="02040503050406030204" pitchFamily="18" charset="0"/>
                <a:ea typeface="Aptos" panose="020B0004020202020204" pitchFamily="34" charset="0"/>
                <a:cs typeface="Sana" pitchFamily="2" charset="-78"/>
              </a:rPr>
              <a:t> Framework role of our CRM service is transforming organization effort and investments into positive customer experience. So, in order to do that we use framework ass a strategy to help customer to meet his objectives and also to fulfill to his requirements, and to obtain that we need a fast, efficient service with no or fewer errors. And how can you do that better than using an already existing open-source collection of pre-written code, used by java developers to create java applications or web apps. In our case Spring Framework fulfill our requirement with an all-inclusive programing and configuration model for modern java-based enterprise application.</a:t>
            </a:r>
          </a:p>
          <a:p>
            <a:pPr marL="0" indent="0">
              <a:buNone/>
            </a:pPr>
            <a:r>
              <a:rPr lang="en-US" sz="1400">
                <a:effectLst/>
                <a:latin typeface="Cambria" panose="02040503050406030204" pitchFamily="18" charset="0"/>
                <a:ea typeface="Aptos" panose="020B0004020202020204" pitchFamily="34" charset="0"/>
                <a:cs typeface="Sana" pitchFamily="2" charset="-78"/>
              </a:rPr>
              <a:t> Maybe the biggest challenge is how to obtain the fastest service, here intervene the design patterns that take care of repetitive task in software development. Design patterns are vital in organizing, reusability and simplifying the code and that confer it numerous benefits for users.</a:t>
            </a:r>
            <a:endParaRPr lang="en-RO" sz="1400"/>
          </a:p>
        </p:txBody>
      </p:sp>
      <p:pic>
        <p:nvPicPr>
          <p:cNvPr id="5" name="Picture 4" descr="White puzzle with one red piece">
            <a:extLst>
              <a:ext uri="{FF2B5EF4-FFF2-40B4-BE49-F238E27FC236}">
                <a16:creationId xmlns:a16="http://schemas.microsoft.com/office/drawing/2014/main" id="{7EAECEC8-D1F4-74AF-7BD6-6DBA4FBEE93D}"/>
              </a:ext>
            </a:extLst>
          </p:cNvPr>
          <p:cNvPicPr>
            <a:picLocks noChangeAspect="1"/>
          </p:cNvPicPr>
          <p:nvPr/>
        </p:nvPicPr>
        <p:blipFill rotWithShape="1">
          <a:blip r:embed="rId2"/>
          <a:srcRect l="26356" r="24737"/>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35875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F0E3CE-22A2-9BD7-7C01-7302B4060E2A}"/>
              </a:ext>
            </a:extLst>
          </p:cNvPr>
          <p:cNvPicPr>
            <a:picLocks noChangeAspect="1"/>
          </p:cNvPicPr>
          <p:nvPr/>
        </p:nvPicPr>
        <p:blipFill rotWithShape="1">
          <a:blip r:embed="rId2">
            <a:duotone>
              <a:schemeClr val="bg2">
                <a:shade val="45000"/>
                <a:satMod val="135000"/>
              </a:schemeClr>
              <a:prstClr val="white"/>
            </a:duotone>
          </a:blip>
          <a:srcRect/>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9AF9DF-CDF4-072E-51FE-F2AA84844CC9}"/>
              </a:ext>
            </a:extLst>
          </p:cNvPr>
          <p:cNvSpPr>
            <a:spLocks noGrp="1"/>
          </p:cNvSpPr>
          <p:nvPr>
            <p:ph type="title"/>
          </p:nvPr>
        </p:nvSpPr>
        <p:spPr>
          <a:xfrm>
            <a:off x="838200" y="365125"/>
            <a:ext cx="10515600" cy="1325563"/>
          </a:xfrm>
        </p:spPr>
        <p:txBody>
          <a:bodyPr>
            <a:normAutofit/>
          </a:bodyPr>
          <a:lstStyle/>
          <a:p>
            <a:r>
              <a:rPr lang="en-RO"/>
              <a:t>Conclusion</a:t>
            </a:r>
            <a:br>
              <a:rPr lang="en-RO"/>
            </a:br>
            <a:endParaRPr lang="en-RO"/>
          </a:p>
        </p:txBody>
      </p:sp>
      <p:graphicFrame>
        <p:nvGraphicFramePr>
          <p:cNvPr id="5" name="Content Placeholder 2">
            <a:extLst>
              <a:ext uri="{FF2B5EF4-FFF2-40B4-BE49-F238E27FC236}">
                <a16:creationId xmlns:a16="http://schemas.microsoft.com/office/drawing/2014/main" id="{3AC17465-CDB9-73B2-71D2-292202D5C43F}"/>
              </a:ext>
            </a:extLst>
          </p:cNvPr>
          <p:cNvGraphicFramePr>
            <a:graphicFrameLocks noGrp="1"/>
          </p:cNvGraphicFramePr>
          <p:nvPr>
            <p:ph idx="1"/>
            <p:extLst>
              <p:ext uri="{D42A27DB-BD31-4B8C-83A1-F6EECF244321}">
                <p14:modId xmlns:p14="http://schemas.microsoft.com/office/powerpoint/2010/main" val="393609925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3971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TotalTime>
  <Words>942</Words>
  <Application>Microsoft Macintosh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Aptos Display</vt:lpstr>
      <vt:lpstr>Arial</vt:lpstr>
      <vt:lpstr>Calibri</vt:lpstr>
      <vt:lpstr>Cambria</vt:lpstr>
      <vt:lpstr>Sana</vt:lpstr>
      <vt:lpstr>Office Theme</vt:lpstr>
      <vt:lpstr>Enterprise System Development</vt:lpstr>
      <vt:lpstr>Table of content:</vt:lpstr>
      <vt:lpstr>Introduction</vt:lpstr>
      <vt:lpstr>Definiton of the case study, analysis and design</vt:lpstr>
      <vt:lpstr>PowerPoint Presentation</vt:lpstr>
      <vt:lpstr>Implementation </vt:lpstr>
      <vt:lpstr>Evaluation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System Development</dc:title>
  <dc:creator>augustin constantin brinza</dc:creator>
  <cp:lastModifiedBy>augustin constantin brinza</cp:lastModifiedBy>
  <cp:revision>5</cp:revision>
  <dcterms:created xsi:type="dcterms:W3CDTF">2024-01-22T20:47:26Z</dcterms:created>
  <dcterms:modified xsi:type="dcterms:W3CDTF">2024-01-23T09:06:35Z</dcterms:modified>
</cp:coreProperties>
</file>