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aleway"/>
      <p:regular r:id="rId42"/>
      <p:bold r:id="rId43"/>
      <p:italic r:id="rId44"/>
      <p:boldItalic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aleway-regular.fntdata"/><Relationship Id="rId41" Type="http://schemas.openxmlformats.org/officeDocument/2006/relationships/slide" Target="slides/slide37.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Lato-regular.fntdata"/><Relationship Id="rId45"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ired.com/2002/01/bill-gates-trustworthy-computing/"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so27001security.com/html/27034.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Hi, I’m</a:t>
            </a:r>
          </a:p>
          <a:p>
            <a:pPr lvl="0">
              <a:spcBef>
                <a:spcPts val="0"/>
              </a:spcBef>
              <a:buNone/>
            </a:pPr>
            <a:r>
              <a:rPr lang="en"/>
              <a:t>Primarily SAMM</a:t>
            </a:r>
          </a:p>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Clr>
                <a:schemeClr val="dk1"/>
              </a:buClr>
              <a:buSzPct val="100000"/>
              <a:buFont typeface="Arial"/>
              <a:buNone/>
            </a:pPr>
            <a:r>
              <a:rPr lang="en"/>
              <a:t>Does not include governance or compliance aspects explicitly.</a:t>
            </a:r>
            <a:br>
              <a:rPr lang="en"/>
            </a:br>
            <a:r>
              <a:rPr lang="en"/>
              <a:t>Uses slightly different terminology than the rest of the industry.</a:t>
            </a:r>
            <a:br>
              <a:rPr lang="en"/>
            </a:br>
            <a:r>
              <a:rPr lang="en"/>
              <a:t>Light on the operations and governance side.</a:t>
            </a:r>
            <a:br>
              <a:rPr lang="en"/>
            </a:br>
            <a:r>
              <a:rPr lang="en"/>
              <a:t>Not exactly a roadmap builder.</a:t>
            </a:r>
          </a:p>
          <a:p>
            <a:pPr lvl="0" rtl="0">
              <a:lnSpc>
                <a:spcPct val="115000"/>
              </a:lnSpc>
              <a:spcBef>
                <a:spcPts val="0"/>
              </a:spcBef>
              <a:spcAft>
                <a:spcPts val="1600"/>
              </a:spcAft>
              <a:buClr>
                <a:schemeClr val="dk1"/>
              </a:buClr>
              <a:buSzPct val="100000"/>
              <a:buFont typeface="Arial"/>
              <a:buNone/>
            </a:pPr>
            <a:r>
              <a:rPr lang="en"/>
              <a:t>They keep it up to date.  It’s very much a living project.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Free!</a:t>
            </a:r>
          </a:p>
          <a:p>
            <a:pPr lvl="0">
              <a:spcBef>
                <a:spcPts val="0"/>
              </a:spcBef>
              <a:buNone/>
            </a:pPr>
            <a:r>
              <a:rPr lang="en"/>
              <a:t>109 Organizations</a:t>
            </a:r>
          </a:p>
          <a:p>
            <a:pPr lvl="0">
              <a:spcBef>
                <a:spcPts val="0"/>
              </a:spcBef>
              <a:buNone/>
            </a:pPr>
            <a:r>
              <a:t/>
            </a:r>
            <a:endParaRPr/>
          </a:p>
          <a:p>
            <a:pPr lvl="0">
              <a:spcBef>
                <a:spcPts val="0"/>
              </a:spcBef>
              <a:buNone/>
            </a:pPr>
            <a:r>
              <a:rPr lang="en"/>
              <a:t>Not a security assurance program per-se</a:t>
            </a:r>
          </a:p>
          <a:p>
            <a:pPr lvl="0">
              <a:spcBef>
                <a:spcPts val="0"/>
              </a:spcBef>
              <a:buNone/>
            </a:pPr>
            <a:r>
              <a:rPr lang="en"/>
              <a:t>Not “You should be doing third party pentests.” but “87% of surveyed organizations perform external pentests.”</a:t>
            </a:r>
            <a:br>
              <a:rPr lang="en"/>
            </a:br>
          </a:p>
          <a:p>
            <a:pPr lvl="0">
              <a:spcBef>
                <a:spcPts val="0"/>
              </a:spcBef>
              <a:buNone/>
            </a:pPr>
            <a:r>
              <a:rPr lang="en"/>
              <a:t>Released yearly with new results from participating organizations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t/>
            </a:r>
            <a:endParaRPr>
              <a:solidFill>
                <a:schemeClr val="dk1"/>
              </a:solidFill>
            </a:endParaRPr>
          </a:p>
          <a:p>
            <a:pPr lvl="0">
              <a:spcBef>
                <a:spcPts val="0"/>
              </a:spcBef>
              <a:buNone/>
            </a:pPr>
            <a:r>
              <a:rPr lang="en"/>
              <a:t>Purpose: “To quantify the activities carried out by real software security initiatives.”</a:t>
            </a:r>
          </a:p>
          <a:p>
            <a:pPr lvl="0">
              <a:spcBef>
                <a:spcPts val="0"/>
              </a:spcBef>
              <a:buNone/>
            </a:pPr>
            <a:r>
              <a:t/>
            </a:r>
            <a:endParaRPr/>
          </a:p>
          <a:p>
            <a:pPr lvl="0">
              <a:spcBef>
                <a:spcPts val="0"/>
              </a:spcBef>
              <a:buNone/>
            </a:pPr>
            <a:r>
              <a:rPr lang="en"/>
              <a:t>On Version 8.</a:t>
            </a:r>
          </a:p>
          <a:p>
            <a:pPr lvl="0">
              <a:spcBef>
                <a:spcPts val="0"/>
              </a:spcBef>
              <a:buNone/>
            </a:pPr>
            <a:r>
              <a:t/>
            </a:r>
            <a:endParaRPr/>
          </a:p>
          <a:p>
            <a:pPr lvl="0">
              <a:spcBef>
                <a:spcPts val="0"/>
              </a:spcBef>
              <a:buNone/>
            </a:pPr>
            <a:r>
              <a:rPr lang="en"/>
              <a:t>109 Organizations surveyed, including Nvidia, Adobe, Lenovo, Verizon, Splunk, Cisco, etc. etc.  Big names.</a:t>
            </a:r>
          </a:p>
          <a:p>
            <a:pPr lvl="0">
              <a:spcBef>
                <a:spcPts val="0"/>
              </a:spcBef>
              <a:buNone/>
            </a:pPr>
            <a:r>
              <a:t/>
            </a:r>
            <a:endParaRPr/>
          </a:p>
          <a:p>
            <a:pPr lvl="0" rtl="0">
              <a:spcBef>
                <a:spcPts val="0"/>
              </a:spcBef>
              <a:buClr>
                <a:schemeClr val="dk1"/>
              </a:buClr>
              <a:buSzPct val="1000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48% Educate executives.</a:t>
            </a:r>
          </a:p>
          <a:p>
            <a:pPr lvl="0">
              <a:spcBef>
                <a:spcPts val="0"/>
              </a:spcBef>
              <a:buNone/>
            </a:pPr>
            <a:r>
              <a:rPr lang="en"/>
              <a:t>30% Require security sign-off.</a:t>
            </a:r>
          </a:p>
          <a:p>
            <a:pPr lvl="0">
              <a:spcBef>
                <a:spcPts val="0"/>
              </a:spcBef>
              <a:buNone/>
            </a:pPr>
            <a:r>
              <a:rPr lang="en"/>
              <a:t>30% Publish installations guides.</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Software Assurance Maturity Model</a:t>
            </a:r>
          </a:p>
          <a:p>
            <a:pPr lvl="0">
              <a:spcBef>
                <a:spcPts val="0"/>
              </a:spcBef>
              <a:buClr>
                <a:schemeClr val="dk1"/>
              </a:buClr>
              <a:buSzPct val="100000"/>
              <a:buFont typeface="Arial"/>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Maps to BSIMM’s 12 </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Governance is about how an </a:t>
            </a:r>
            <a:r>
              <a:rPr lang="en"/>
              <a:t>organization</a:t>
            </a:r>
            <a:r>
              <a:rPr lang="en"/>
              <a:t> manages overall software dev </a:t>
            </a:r>
            <a:r>
              <a:rPr lang="en"/>
              <a:t>activities.  Cross functional groups, and business processes are managed here.</a:t>
            </a:r>
          </a:p>
          <a:p>
            <a:pPr lvl="0">
              <a:spcBef>
                <a:spcPts val="0"/>
              </a:spcBef>
              <a:buNone/>
            </a:pPr>
            <a:r>
              <a:t/>
            </a:r>
            <a:endParaRPr/>
          </a:p>
          <a:p>
            <a:pPr lvl="0">
              <a:spcBef>
                <a:spcPts val="0"/>
              </a:spcBef>
              <a:buNone/>
            </a:pPr>
            <a:r>
              <a:rPr lang="en"/>
              <a:t>S&amp;M defines ways to look at the org’s real business risk</a:t>
            </a:r>
          </a:p>
          <a:p>
            <a:pPr lvl="0">
              <a:spcBef>
                <a:spcPts val="0"/>
              </a:spcBef>
              <a:buNone/>
            </a:pPr>
            <a:r>
              <a:rPr lang="en"/>
              <a:t>Making sure program is aligned.</a:t>
            </a:r>
          </a:p>
          <a:p>
            <a:pPr lvl="0">
              <a:spcBef>
                <a:spcPts val="0"/>
              </a:spcBef>
              <a:buNone/>
            </a:pPr>
            <a:r>
              <a:rPr lang="en"/>
              <a:t>It gets more and more granular as the program matures.</a:t>
            </a:r>
          </a:p>
          <a:p>
            <a:pPr lvl="0">
              <a:spcBef>
                <a:spcPts val="0"/>
              </a:spcBef>
              <a:buNone/>
            </a:pPr>
            <a:r>
              <a:rPr lang="en"/>
              <a:t>Laying out metrics to truly measure the RIGHT things in the org.</a:t>
            </a:r>
          </a:p>
          <a:p>
            <a:pPr lvl="0">
              <a:spcBef>
                <a:spcPts val="0"/>
              </a:spcBef>
              <a:buNone/>
            </a:pPr>
            <a:r>
              <a:rPr lang="en"/>
              <a:t>Tuning, changing over time.</a:t>
            </a:r>
          </a:p>
          <a:p>
            <a:pPr lvl="0">
              <a:spcBef>
                <a:spcPts val="0"/>
              </a:spcBef>
              <a:buNone/>
            </a:pPr>
            <a:r>
              <a:t/>
            </a:r>
            <a:endParaRPr/>
          </a:p>
          <a:p>
            <a:pPr lvl="0">
              <a:spcBef>
                <a:spcPts val="0"/>
              </a:spcBef>
              <a:buNone/>
            </a:pPr>
            <a:r>
              <a:rPr lang="en"/>
              <a:t>P&amp;C These are big drivers to the security program</a:t>
            </a:r>
          </a:p>
          <a:p>
            <a:pPr lvl="0">
              <a:spcBef>
                <a:spcPts val="0"/>
              </a:spcBef>
              <a:buNone/>
            </a:pPr>
            <a:r>
              <a:rPr lang="en"/>
              <a:t>Many orgs already have people doing this.</a:t>
            </a:r>
          </a:p>
          <a:p>
            <a:pPr lvl="0">
              <a:spcBef>
                <a:spcPts val="0"/>
              </a:spcBef>
              <a:buNone/>
            </a:pPr>
            <a:r>
              <a:rPr lang="en"/>
              <a:t>HIPAA, NIST, PCI, HITRUST, etc.  </a:t>
            </a:r>
          </a:p>
          <a:p>
            <a:pPr lvl="0">
              <a:spcBef>
                <a:spcPts val="0"/>
              </a:spcBef>
              <a:buNone/>
            </a:pPr>
            <a:r>
              <a:rPr lang="en"/>
              <a:t>Which apply? How do they change over time? Are we watching them?</a:t>
            </a:r>
          </a:p>
          <a:p>
            <a:pPr lvl="0">
              <a:spcBef>
                <a:spcPts val="0"/>
              </a:spcBef>
              <a:buNone/>
            </a:pPr>
            <a:r>
              <a:rPr lang="en"/>
              <a:t>Do the people making the software have the resources they need to understand these items?</a:t>
            </a:r>
          </a:p>
          <a:p>
            <a:pPr lvl="0">
              <a:spcBef>
                <a:spcPts val="0"/>
              </a:spcBef>
              <a:buNone/>
            </a:pPr>
            <a:r>
              <a:rPr lang="en"/>
              <a:t>Is deep analysis done to make sure we understand what applies where?</a:t>
            </a:r>
          </a:p>
          <a:p>
            <a:pPr lvl="0">
              <a:spcBef>
                <a:spcPts val="0"/>
              </a:spcBef>
              <a:buNone/>
            </a:pPr>
            <a:r>
              <a:rPr lang="en"/>
              <a:t>Project Visibility</a:t>
            </a:r>
          </a:p>
          <a:p>
            <a:pPr lvl="0">
              <a:spcBef>
                <a:spcPts val="0"/>
              </a:spcBef>
              <a:buNone/>
            </a:pPr>
            <a:r>
              <a:rPr lang="en"/>
              <a:t>Audits</a:t>
            </a:r>
          </a:p>
          <a:p>
            <a:pPr lvl="0">
              <a:spcBef>
                <a:spcPts val="0"/>
              </a:spcBef>
              <a:buNone/>
            </a:pPr>
            <a:r>
              <a:t/>
            </a:r>
            <a:endParaRPr/>
          </a:p>
          <a:p>
            <a:pPr lvl="0">
              <a:spcBef>
                <a:spcPts val="0"/>
              </a:spcBef>
              <a:buNone/>
            </a:pPr>
            <a:r>
              <a:rPr lang="en"/>
              <a:t>Education and Guidance</a:t>
            </a:r>
          </a:p>
          <a:p>
            <a:pPr lvl="0">
              <a:spcBef>
                <a:spcPts val="0"/>
              </a:spcBef>
              <a:buNone/>
            </a:pPr>
            <a:r>
              <a:rPr lang="en"/>
              <a:t>Keeping the tools sharp, for all personnel that help build software.</a:t>
            </a:r>
          </a:p>
          <a:p>
            <a:pPr lvl="0">
              <a:spcBef>
                <a:spcPts val="0"/>
              </a:spcBef>
              <a:buNone/>
            </a:pPr>
            <a:r>
              <a:rPr lang="en"/>
              <a:t>Deep Dive in a few slides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How an organization defines goals and creates software within development projects.</a:t>
            </a:r>
          </a:p>
          <a:p>
            <a:pPr lvl="0">
              <a:spcBef>
                <a:spcPts val="0"/>
              </a:spcBef>
              <a:buNone/>
            </a:pPr>
            <a:r>
              <a:t/>
            </a:r>
            <a:endParaRPr/>
          </a:p>
          <a:p>
            <a:pPr lvl="0">
              <a:spcBef>
                <a:spcPts val="0"/>
              </a:spcBef>
              <a:buNone/>
            </a:pPr>
            <a:r>
              <a:rPr lang="en"/>
              <a:t>Threat modeling.</a:t>
            </a:r>
          </a:p>
          <a:p>
            <a:pPr lvl="0">
              <a:spcBef>
                <a:spcPts val="0"/>
              </a:spcBef>
              <a:buNone/>
            </a:pPr>
            <a:r>
              <a:rPr lang="en"/>
              <a:t>Example: Netsmart has products that store medical records.  HIPAA stuff.</a:t>
            </a:r>
          </a:p>
          <a:p>
            <a:pPr lvl="0">
              <a:spcBef>
                <a:spcPts val="0"/>
              </a:spcBef>
              <a:buNone/>
            </a:pPr>
            <a:r>
              <a:rPr lang="en"/>
              <a:t>In the vast majority of cases, these are not exposed to the internet.</a:t>
            </a:r>
          </a:p>
          <a:p>
            <a:pPr lvl="0">
              <a:spcBef>
                <a:spcPts val="0"/>
              </a:spcBef>
              <a:buNone/>
            </a:pPr>
            <a:r>
              <a:rPr lang="en"/>
              <a:t>Prioritize attacks from </a:t>
            </a:r>
            <a:r>
              <a:rPr lang="en"/>
              <a:t>privileged</a:t>
            </a:r>
            <a:r>
              <a:rPr lang="en"/>
              <a:t> users looking to </a:t>
            </a:r>
            <a:r>
              <a:rPr lang="en"/>
              <a:t>overprescribe</a:t>
            </a:r>
            <a:r>
              <a:rPr lang="en"/>
              <a:t> drugs and cover their tracks.</a:t>
            </a:r>
          </a:p>
          <a:p>
            <a:pPr lvl="0">
              <a:spcBef>
                <a:spcPts val="0"/>
              </a:spcBef>
              <a:buNone/>
            </a:pPr>
            <a:r>
              <a:t/>
            </a:r>
            <a:endParaRPr/>
          </a:p>
          <a:p>
            <a:pPr lvl="0">
              <a:spcBef>
                <a:spcPts val="0"/>
              </a:spcBef>
              <a:buNone/>
            </a:pPr>
            <a:r>
              <a:rPr lang="en"/>
              <a:t>Security Requirements.</a:t>
            </a:r>
          </a:p>
          <a:p>
            <a:pPr lvl="0">
              <a:spcBef>
                <a:spcPts val="0"/>
              </a:spcBef>
              <a:buNone/>
            </a:pPr>
            <a:r>
              <a:rPr lang="en"/>
              <a:t>They straight up won’t be thought in many organizations.</a:t>
            </a:r>
          </a:p>
          <a:p>
            <a:pPr lvl="0">
              <a:spcBef>
                <a:spcPts val="0"/>
              </a:spcBef>
              <a:buNone/>
            </a:pPr>
            <a:r>
              <a:rPr lang="en"/>
              <a:t>Why is our session timeout?  Someone asked to change it to an hour?  Is that OK?</a:t>
            </a:r>
          </a:p>
          <a:p>
            <a:pPr lvl="0">
              <a:spcBef>
                <a:spcPts val="0"/>
              </a:spcBef>
              <a:buNone/>
            </a:pPr>
            <a:r>
              <a:rPr lang="en"/>
              <a:t>Documented Requirements help to solve these issues.</a:t>
            </a:r>
          </a:p>
          <a:p>
            <a:pPr lvl="0">
              <a:spcBef>
                <a:spcPts val="0"/>
              </a:spcBef>
              <a:buNone/>
            </a:pPr>
            <a:r>
              <a:rPr lang="en"/>
              <a:t>Aligning what is asked of developers to what the organization truly needs to accomplish.</a:t>
            </a:r>
          </a:p>
          <a:p>
            <a:pPr lvl="0">
              <a:spcBef>
                <a:spcPts val="0"/>
              </a:spcBef>
              <a:buNone/>
            </a:pPr>
            <a:r>
              <a:rPr lang="en"/>
              <a:t>Bedrock of successful software.</a:t>
            </a:r>
          </a:p>
          <a:p>
            <a:pPr lvl="0">
              <a:spcBef>
                <a:spcPts val="0"/>
              </a:spcBef>
              <a:buNone/>
            </a:pPr>
            <a:r>
              <a:rPr lang="en"/>
              <a:t>They’ll definitely change over time.  Should be generally platform independent.</a:t>
            </a:r>
          </a:p>
          <a:p>
            <a:pPr lvl="0">
              <a:spcBef>
                <a:spcPts val="0"/>
              </a:spcBef>
              <a:buNone/>
            </a:pPr>
            <a:r>
              <a:t/>
            </a:r>
            <a:endParaRPr/>
          </a:p>
          <a:p>
            <a:pPr lvl="0">
              <a:spcBef>
                <a:spcPts val="0"/>
              </a:spcBef>
              <a:buNone/>
            </a:pPr>
            <a:r>
              <a:rPr lang="en"/>
              <a:t>Secure Architecture</a:t>
            </a:r>
          </a:p>
          <a:p>
            <a:pPr lvl="0">
              <a:spcBef>
                <a:spcPts val="0"/>
              </a:spcBef>
              <a:buNone/>
            </a:pPr>
            <a:r>
              <a:rPr lang="en"/>
              <a:t>“Secure by default” is the key.  It’s simply easier to use secure pieces than to DIY</a:t>
            </a:r>
          </a:p>
          <a:p>
            <a:pPr lvl="0">
              <a:spcBef>
                <a:spcPts val="0"/>
              </a:spcBef>
              <a:buNone/>
            </a:pPr>
            <a:r>
              <a:rPr lang="en"/>
              <a:t>Maybe the organization should move away from PHP, Struts, and Wordpress?</a:t>
            </a:r>
          </a:p>
          <a:p>
            <a:pPr lvl="0">
              <a:spcBef>
                <a:spcPts val="0"/>
              </a:spcBef>
              <a:buNone/>
            </a:pPr>
            <a:r>
              <a:rPr lang="en"/>
              <a:t>Security-specific reviews for new technologies being used and implemented.</a:t>
            </a:r>
          </a:p>
          <a:p>
            <a:pPr lvl="0">
              <a:spcBef>
                <a:spcPts val="0"/>
              </a:spcBef>
              <a:buNone/>
            </a:pPr>
            <a:r>
              <a:rPr lang="en"/>
              <a:t>Reference Architecture, Audits, etc are keys here to reaching full maturity.</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ct val="100000"/>
              <a:buChar char="●"/>
            </a:pPr>
            <a:r>
              <a:rPr lang="en"/>
              <a:t>Software companies </a:t>
            </a:r>
          </a:p>
          <a:p>
            <a:pPr indent="-298450" lvl="0" marL="457200" rtl="0">
              <a:spcBef>
                <a:spcPts val="0"/>
              </a:spcBef>
              <a:spcAft>
                <a:spcPts val="0"/>
              </a:spcAft>
              <a:buSzPct val="100000"/>
              <a:buChar char="●"/>
            </a:pPr>
            <a:r>
              <a:rPr lang="en"/>
              <a:t>never a coder.</a:t>
            </a:r>
          </a:p>
          <a:p>
            <a:pPr indent="-298450" lvl="0" marL="457200" rtl="0">
              <a:spcBef>
                <a:spcPts val="0"/>
              </a:spcBef>
              <a:spcAft>
                <a:spcPts val="0"/>
              </a:spcAft>
              <a:buSzPct val="100000"/>
              <a:buChar char="●"/>
            </a:pPr>
            <a:r>
              <a:rPr lang="en"/>
              <a:t>build more secure software, and improve existing software.</a:t>
            </a:r>
          </a:p>
          <a:p>
            <a:pPr indent="-298450" lvl="0" marL="457200" rtl="0">
              <a:spcBef>
                <a:spcPts val="0"/>
              </a:spcBef>
              <a:buSzPct val="100000"/>
              <a:buChar char="●"/>
            </a:pPr>
            <a:r>
              <a:rPr lang="en"/>
              <a:t>Some previous experience building SAPs, but I netsmart the scale was larger.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About how an organization checks and test artifacts produced in software development.</a:t>
            </a:r>
          </a:p>
          <a:p>
            <a:pPr lvl="0">
              <a:spcBef>
                <a:spcPts val="0"/>
              </a:spcBef>
              <a:buNone/>
            </a:pPr>
            <a:r>
              <a:t/>
            </a:r>
            <a:endParaRPr/>
          </a:p>
          <a:p>
            <a:pPr lvl="0">
              <a:spcBef>
                <a:spcPts val="0"/>
              </a:spcBef>
              <a:buNone/>
            </a:pPr>
            <a:r>
              <a:rPr lang="en"/>
              <a:t>DR </a:t>
            </a:r>
          </a:p>
          <a:p>
            <a:pPr lvl="0">
              <a:spcBef>
                <a:spcPts val="0"/>
              </a:spcBef>
              <a:buNone/>
            </a:pPr>
            <a:r>
              <a:rPr lang="en"/>
              <a:t>Identifying software attack surface.</a:t>
            </a:r>
          </a:p>
          <a:p>
            <a:pPr lvl="0">
              <a:spcBef>
                <a:spcPts val="0"/>
              </a:spcBef>
              <a:buNone/>
            </a:pPr>
            <a:r>
              <a:rPr lang="en"/>
              <a:t>This also keys off of security requirements heavily.  Does the code use the required algorithms?  Encrypted databases?</a:t>
            </a:r>
          </a:p>
          <a:p>
            <a:pPr lvl="0">
              <a:spcBef>
                <a:spcPts val="0"/>
              </a:spcBef>
              <a:buNone/>
            </a:pPr>
            <a:r>
              <a:rPr lang="en"/>
              <a:t>DR2 = “Design review as a service” in the organization.  On-demand design reviews, you provide the visios, we provide the critiques.</a:t>
            </a:r>
          </a:p>
          <a:p>
            <a:pPr lvl="0">
              <a:spcBef>
                <a:spcPts val="0"/>
              </a:spcBef>
              <a:buNone/>
            </a:pPr>
            <a:r>
              <a:rPr lang="en"/>
              <a:t>DR3 = Data flow diagrams for sensitive data</a:t>
            </a:r>
          </a:p>
          <a:p>
            <a:pPr lvl="0">
              <a:spcBef>
                <a:spcPts val="0"/>
              </a:spcBef>
              <a:buNone/>
            </a:pPr>
            <a:r>
              <a:rPr lang="en"/>
              <a:t>And Design review is an ENFORCED gate within the lifecycle.</a:t>
            </a:r>
          </a:p>
          <a:p>
            <a:pPr lvl="0">
              <a:spcBef>
                <a:spcPts val="0"/>
              </a:spcBef>
              <a:buNone/>
            </a:pPr>
            <a:r>
              <a:t/>
            </a:r>
            <a:endParaRPr/>
          </a:p>
          <a:p>
            <a:pPr lvl="0">
              <a:spcBef>
                <a:spcPts val="0"/>
              </a:spcBef>
              <a:buNone/>
            </a:pPr>
            <a:r>
              <a:rPr lang="en"/>
              <a:t>Implementation Review = Code Review</a:t>
            </a:r>
          </a:p>
          <a:p>
            <a:pPr lvl="0">
              <a:spcBef>
                <a:spcPts val="0"/>
              </a:spcBef>
              <a:buNone/>
            </a:pPr>
            <a:r>
              <a:rPr lang="en"/>
              <a:t>Deep dive on this one in a few slides.</a:t>
            </a:r>
          </a:p>
          <a:p>
            <a:pPr lvl="0">
              <a:spcBef>
                <a:spcPts val="0"/>
              </a:spcBef>
              <a:buNone/>
            </a:pPr>
            <a:r>
              <a:t/>
            </a:r>
            <a:endParaRPr/>
          </a:p>
          <a:p>
            <a:pPr lvl="0">
              <a:spcBef>
                <a:spcPts val="0"/>
              </a:spcBef>
              <a:buNone/>
            </a:pPr>
            <a:r>
              <a:rPr lang="en"/>
              <a:t>Security Testing</a:t>
            </a:r>
          </a:p>
          <a:p>
            <a:pPr lvl="0">
              <a:spcBef>
                <a:spcPts val="0"/>
              </a:spcBef>
              <a:buNone/>
            </a:pPr>
            <a:r>
              <a:rPr lang="en"/>
              <a:t>Basic tests performed on major releases.</a:t>
            </a:r>
          </a:p>
          <a:p>
            <a:pPr lvl="0">
              <a:spcBef>
                <a:spcPts val="0"/>
              </a:spcBef>
              <a:buNone/>
            </a:pPr>
            <a:r>
              <a:rPr lang="en"/>
              <a:t>Pentests performed as part of the software process not just a yearly checkbox.</a:t>
            </a:r>
          </a:p>
          <a:p>
            <a:pPr lvl="0">
              <a:spcBef>
                <a:spcPts val="0"/>
              </a:spcBef>
              <a:buNone/>
            </a:pPr>
            <a:r>
              <a:rPr lang="en"/>
              <a:t>Automating using tools like ZAP, w3af, stuff like that.</a:t>
            </a:r>
          </a:p>
          <a:p>
            <a:pPr lvl="0">
              <a:spcBef>
                <a:spcPts val="0"/>
              </a:spcBef>
              <a:buNone/>
            </a:pPr>
            <a:r>
              <a:rPr lang="en"/>
              <a:t>Application specific security automation</a:t>
            </a:r>
          </a:p>
          <a:p>
            <a:pPr lvl="0">
              <a:spcBef>
                <a:spcPts val="0"/>
              </a:spcBef>
              <a:buNone/>
            </a:pPr>
            <a:r>
              <a:rPr lang="en"/>
              <a:t>Selenium test that </a:t>
            </a:r>
            <a:r>
              <a:rPr lang="en"/>
              <a:t>exercise</a:t>
            </a:r>
            <a:r>
              <a:rPr lang="en"/>
              <a:t> the security features.</a:t>
            </a:r>
          </a:p>
          <a:p>
            <a:pPr lvl="0">
              <a:spcBef>
                <a:spcPts val="0"/>
              </a:spcBef>
              <a:buNone/>
            </a:pPr>
            <a:r>
              <a:rPr lang="en"/>
              <a:t>Automation service-level tests that measure all of the authentication states.</a:t>
            </a:r>
          </a:p>
          <a:p>
            <a:pPr lvl="0">
              <a:spcBef>
                <a:spcPts val="0"/>
              </a:spcBef>
              <a:buNone/>
            </a:pPr>
            <a:r>
              <a:t/>
            </a:r>
            <a:endParaRPr/>
          </a:p>
          <a:p>
            <a:pPr lvl="0">
              <a:spcBef>
                <a:spcPts val="0"/>
              </a:spcBef>
              <a:buNone/>
            </a:pPr>
            <a:r>
              <a:rPr lang="en"/>
              <a:t>Kind of a common refrain.  </a:t>
            </a:r>
          </a:p>
          <a:p>
            <a:pPr lvl="0">
              <a:spcBef>
                <a:spcPts val="0"/>
              </a:spcBef>
              <a:buNone/>
            </a:pPr>
            <a:r>
              <a:rPr lang="en"/>
              <a:t>Start small, </a:t>
            </a:r>
          </a:p>
          <a:p>
            <a:pPr lvl="0">
              <a:spcBef>
                <a:spcPts val="0"/>
              </a:spcBef>
              <a:buNone/>
            </a:pPr>
            <a:r>
              <a:rPr lang="en"/>
              <a:t>add automation, </a:t>
            </a:r>
          </a:p>
          <a:p>
            <a:pPr lvl="0" rtl="0">
              <a:spcBef>
                <a:spcPts val="0"/>
              </a:spcBef>
              <a:buNone/>
            </a:pPr>
            <a:r>
              <a:rPr lang="en"/>
              <a:t>Enforce.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Operations is how an organization manages software releases.  Shipping to end users, deploying to internal or external hosts, and normal operations in a runtime </a:t>
            </a:r>
            <a:r>
              <a:rPr lang="en"/>
              <a:t>environment</a:t>
            </a:r>
            <a:r>
              <a:rPr lang="en"/>
              <a:t>.</a:t>
            </a:r>
          </a:p>
          <a:p>
            <a:pPr lvl="0">
              <a:spcBef>
                <a:spcPts val="0"/>
              </a:spcBef>
              <a:buNone/>
            </a:pPr>
            <a:r>
              <a:t/>
            </a:r>
            <a:endParaRPr/>
          </a:p>
          <a:p>
            <a:pPr lvl="0">
              <a:spcBef>
                <a:spcPts val="0"/>
              </a:spcBef>
              <a:buNone/>
            </a:pPr>
            <a:r>
              <a:t/>
            </a:r>
            <a:endParaRPr/>
          </a:p>
          <a:p>
            <a:pPr lvl="0">
              <a:spcBef>
                <a:spcPts val="0"/>
              </a:spcBef>
              <a:buNone/>
            </a:pPr>
            <a:r>
              <a:rPr lang="en"/>
              <a:t>Issue Management is about incident response.</a:t>
            </a:r>
          </a:p>
          <a:p>
            <a:pPr lvl="0">
              <a:spcBef>
                <a:spcPts val="0"/>
              </a:spcBef>
              <a:buNone/>
            </a:pPr>
            <a:r>
              <a:rPr lang="en"/>
              <a:t>Scope of SAMM is software,  flavored for incidents  in-house software-related.</a:t>
            </a:r>
          </a:p>
          <a:p>
            <a:pPr lvl="0">
              <a:spcBef>
                <a:spcPts val="0"/>
              </a:spcBef>
              <a:buNone/>
            </a:pPr>
            <a:r>
              <a:rPr lang="en"/>
              <a:t>Consistency, communication, disclosure process are important parts of level 2.</a:t>
            </a:r>
          </a:p>
          <a:p>
            <a:pPr lvl="0">
              <a:spcBef>
                <a:spcPts val="0"/>
              </a:spcBef>
              <a:buNone/>
            </a:pPr>
            <a:r>
              <a:rPr lang="en"/>
              <a:t>3 - Root cause analysis and deep metric collection.</a:t>
            </a:r>
          </a:p>
          <a:p>
            <a:pPr lvl="0">
              <a:spcBef>
                <a:spcPts val="0"/>
              </a:spcBef>
              <a:buNone/>
            </a:pPr>
            <a:r>
              <a:t/>
            </a:r>
            <a:endParaRPr/>
          </a:p>
          <a:p>
            <a:pPr lvl="0">
              <a:spcBef>
                <a:spcPts val="0"/>
              </a:spcBef>
              <a:buNone/>
            </a:pPr>
            <a:r>
              <a:rPr lang="en"/>
              <a:t>Environment</a:t>
            </a:r>
            <a:r>
              <a:rPr lang="en"/>
              <a:t> Hardening, </a:t>
            </a:r>
          </a:p>
          <a:p>
            <a:pPr lvl="0">
              <a:spcBef>
                <a:spcPts val="0"/>
              </a:spcBef>
              <a:buNone/>
            </a:pPr>
            <a:r>
              <a:rPr lang="en"/>
              <a:t>basically patching and monitoring of the hosts running the software.</a:t>
            </a:r>
          </a:p>
          <a:p>
            <a:pPr lvl="0">
              <a:spcBef>
                <a:spcPts val="0"/>
              </a:spcBef>
              <a:buNone/>
            </a:pPr>
            <a:r>
              <a:rPr lang="en"/>
              <a:t>Going to do a deep dive on this one.</a:t>
            </a:r>
          </a:p>
          <a:p>
            <a:pPr lvl="0">
              <a:spcBef>
                <a:spcPts val="0"/>
              </a:spcBef>
              <a:buNone/>
            </a:pPr>
            <a:r>
              <a:t/>
            </a:r>
            <a:endParaRPr/>
          </a:p>
          <a:p>
            <a:pPr lvl="0">
              <a:spcBef>
                <a:spcPts val="0"/>
              </a:spcBef>
              <a:buNone/>
            </a:pPr>
            <a:r>
              <a:rPr lang="en"/>
              <a:t>OE</a:t>
            </a:r>
          </a:p>
          <a:p>
            <a:pPr lvl="0">
              <a:spcBef>
                <a:spcPts val="0"/>
              </a:spcBef>
              <a:buNone/>
            </a:pPr>
            <a:r>
              <a:rPr lang="en"/>
              <a:t>Communication between the development teams and operators of the actual software.</a:t>
            </a:r>
          </a:p>
          <a:p>
            <a:pPr lvl="0">
              <a:spcBef>
                <a:spcPts val="0"/>
              </a:spcBef>
              <a:buNone/>
            </a:pPr>
            <a:r>
              <a:rPr lang="en"/>
              <a:t>Specifically security data.</a:t>
            </a:r>
          </a:p>
          <a:p>
            <a:pPr lvl="0">
              <a:spcBef>
                <a:spcPts val="0"/>
              </a:spcBef>
              <a:buNone/>
            </a:pPr>
            <a:r>
              <a:rPr lang="en"/>
              <a:t>Documentation, consistent channels of communication.</a:t>
            </a:r>
          </a:p>
          <a:p>
            <a:pPr lvl="0">
              <a:spcBef>
                <a:spcPts val="0"/>
              </a:spcBef>
              <a:buNone/>
            </a:pPr>
            <a:r>
              <a:rPr lang="en"/>
              <a:t>Change management is part of this.</a:t>
            </a:r>
          </a:p>
          <a:p>
            <a:pPr lvl="0">
              <a:spcBef>
                <a:spcPts val="0"/>
              </a:spcBef>
              <a:buNone/>
            </a:pPr>
            <a:r>
              <a:rPr lang="en"/>
              <a:t>Auditing operational environments and configurations.</a:t>
            </a:r>
          </a:p>
          <a:p>
            <a:pPr lvl="0">
              <a:spcBef>
                <a:spcPts val="0"/>
              </a:spcBef>
              <a:buNone/>
            </a:pPr>
            <a:r>
              <a:rPr lang="en"/>
              <a:t>Code signing is specifically mentioned.  So you can verify integrity.</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EG1 </a:t>
            </a:r>
            <a:r>
              <a:rPr lang="en"/>
              <a:t>Activities</a:t>
            </a:r>
            <a:r>
              <a:rPr lang="en"/>
              <a:t>: </a:t>
            </a:r>
            <a:r>
              <a:rPr b="1" lang="en"/>
              <a:t>Technical security awareness training</a:t>
            </a:r>
          </a:p>
          <a:p>
            <a:pPr lvl="0">
              <a:spcBef>
                <a:spcPts val="0"/>
              </a:spcBef>
              <a:buNone/>
            </a:pPr>
            <a:r>
              <a:rPr lang="en"/>
              <a:t>Like OWASP top 10 for devs.</a:t>
            </a:r>
          </a:p>
          <a:p>
            <a:pPr lvl="0">
              <a:spcBef>
                <a:spcPts val="0"/>
              </a:spcBef>
              <a:buNone/>
            </a:pPr>
            <a:r>
              <a:rPr b="1" lang="en"/>
              <a:t>Build and maintain technical guidelines.</a:t>
            </a:r>
          </a:p>
          <a:p>
            <a:pPr lvl="0">
              <a:spcBef>
                <a:spcPts val="0"/>
              </a:spcBef>
              <a:buNone/>
            </a:pPr>
            <a:r>
              <a:rPr lang="en"/>
              <a:t>Say, a wiki with some basic technical guidelines, like we use C# .NET4 stack, and M</a:t>
            </a:r>
            <a:r>
              <a:rPr lang="en"/>
              <a:t>icrosoft's</a:t>
            </a:r>
            <a:r>
              <a:rPr lang="en"/>
              <a:t> products where possible.</a:t>
            </a:r>
          </a:p>
          <a:p>
            <a:pPr lvl="0">
              <a:spcBef>
                <a:spcPts val="0"/>
              </a:spcBef>
              <a:buNone/>
            </a:pPr>
            <a:r>
              <a:t/>
            </a:r>
            <a:endParaRPr/>
          </a:p>
          <a:p>
            <a:pPr lvl="0">
              <a:spcBef>
                <a:spcPts val="0"/>
              </a:spcBef>
              <a:buNone/>
            </a:pPr>
            <a:r>
              <a:rPr lang="en"/>
              <a:t>Metrics: (example from OWASP… mix and match as necessary).</a:t>
            </a:r>
          </a:p>
          <a:p>
            <a:pPr lvl="0">
              <a:spcBef>
                <a:spcPts val="0"/>
              </a:spcBef>
              <a:buNone/>
            </a:pPr>
            <a:r>
              <a:rPr lang="en"/>
              <a:t>&gt;50% development staff briefed on security issues in the past year</a:t>
            </a:r>
          </a:p>
          <a:p>
            <a:pPr lvl="0">
              <a:spcBef>
                <a:spcPts val="0"/>
              </a:spcBef>
              <a:buNone/>
            </a:pPr>
            <a:r>
              <a:rPr lang="en"/>
              <a:t>&gt;75% </a:t>
            </a:r>
            <a:r>
              <a:rPr lang="en"/>
              <a:t>senior</a:t>
            </a:r>
            <a:r>
              <a:rPr lang="en"/>
              <a:t> development/architect staff briefed on security issues within the past year.</a:t>
            </a:r>
          </a:p>
          <a:p>
            <a:pPr lvl="0">
              <a:spcBef>
                <a:spcPts val="0"/>
              </a:spcBef>
              <a:buNone/>
            </a:pPr>
            <a:r>
              <a:t/>
            </a:r>
            <a:endParaRPr/>
          </a:p>
          <a:p>
            <a:pPr lvl="0">
              <a:spcBef>
                <a:spcPts val="0"/>
              </a:spcBef>
              <a:buNone/>
            </a:pPr>
            <a:r>
              <a:rPr lang="en"/>
              <a:t>Costs estimate</a:t>
            </a:r>
          </a:p>
          <a:p>
            <a:pPr lvl="0">
              <a:spcBef>
                <a:spcPts val="0"/>
              </a:spcBef>
              <a:buNone/>
            </a:pPr>
            <a:r>
              <a:rPr lang="en"/>
              <a:t>Training course license</a:t>
            </a:r>
          </a:p>
          <a:p>
            <a:pPr lvl="0" rtl="0">
              <a:spcBef>
                <a:spcPts val="0"/>
              </a:spcBef>
              <a:buNone/>
            </a:pPr>
            <a:r>
              <a:rPr lang="en"/>
              <a:t>Ongoing maintenance of wiki</a:t>
            </a:r>
          </a:p>
          <a:p>
            <a:pPr lvl="0" rtl="0">
              <a:spcBef>
                <a:spcPts val="0"/>
              </a:spcBef>
              <a:buNone/>
            </a:pPr>
            <a:r>
              <a:t/>
            </a:r>
            <a:endParaRPr/>
          </a:p>
          <a:p>
            <a:pPr lvl="0" rtl="0">
              <a:spcBef>
                <a:spcPts val="0"/>
              </a:spcBef>
              <a:buNone/>
            </a:pPr>
            <a:r>
              <a:rPr lang="en"/>
              <a:t>EG2</a:t>
            </a:r>
          </a:p>
          <a:p>
            <a:pPr lvl="0" rtl="0">
              <a:spcBef>
                <a:spcPts val="0"/>
              </a:spcBef>
              <a:buNone/>
            </a:pPr>
            <a:r>
              <a:rPr lang="en"/>
              <a:t>Role specific training</a:t>
            </a:r>
          </a:p>
          <a:p>
            <a:pPr lvl="0" rtl="0">
              <a:spcBef>
                <a:spcPts val="0"/>
              </a:spcBef>
              <a:buNone/>
            </a:pPr>
            <a:r>
              <a:rPr lang="en"/>
              <a:t>Project Managers, developers, DBAs, BAs, architects.</a:t>
            </a:r>
          </a:p>
          <a:p>
            <a:pPr lvl="0" rtl="0">
              <a:spcBef>
                <a:spcPts val="0"/>
              </a:spcBef>
              <a:buNone/>
            </a:pPr>
            <a:r>
              <a:rPr lang="en"/>
              <a:t>Utilize “Security coaches” to enhance project teams.</a:t>
            </a:r>
          </a:p>
          <a:p>
            <a:pPr lvl="0" rtl="0">
              <a:spcBef>
                <a:spcPts val="0"/>
              </a:spcBef>
              <a:buNone/>
            </a:pPr>
            <a:r>
              <a:rPr lang="en"/>
              <a:t>Idea is 10% of a very skilled individual’s time can be dedicated towards security consultation.  These people get extra training.</a:t>
            </a:r>
          </a:p>
          <a:p>
            <a:pPr lvl="0" rtl="0">
              <a:spcBef>
                <a:spcPts val="0"/>
              </a:spcBef>
              <a:buNone/>
            </a:pPr>
            <a:r>
              <a:t/>
            </a:r>
            <a:endParaRPr/>
          </a:p>
          <a:p>
            <a:pPr lvl="0" rtl="0">
              <a:spcBef>
                <a:spcPts val="0"/>
              </a:spcBef>
              <a:buNone/>
            </a:pPr>
            <a:r>
              <a:rPr lang="en"/>
              <a:t>EG3</a:t>
            </a:r>
          </a:p>
          <a:p>
            <a:pPr lvl="0" rtl="0">
              <a:spcBef>
                <a:spcPts val="0"/>
              </a:spcBef>
              <a:buNone/>
            </a:pPr>
            <a:r>
              <a:rPr lang="en"/>
              <a:t>Create formal application security support portal</a:t>
            </a:r>
          </a:p>
          <a:p>
            <a:pPr lvl="0" rtl="0">
              <a:spcBef>
                <a:spcPts val="0"/>
              </a:spcBef>
              <a:buNone/>
            </a:pPr>
            <a:r>
              <a:rPr lang="en"/>
              <a:t>Establish role-based examination/certification.</a:t>
            </a:r>
          </a:p>
          <a:p>
            <a:pPr lvl="0" rtl="0">
              <a:spcBef>
                <a:spcPts val="0"/>
              </a:spcBef>
              <a:buNone/>
            </a:pPr>
            <a:r>
              <a:rPr lang="en"/>
              <a:t>You are a certified security badass, and you have taken training and an exam provinig that.</a:t>
            </a:r>
          </a:p>
          <a:p>
            <a:pPr lvl="0" rtl="0">
              <a:spcBef>
                <a:spcPts val="0"/>
              </a:spcBef>
              <a:buNone/>
            </a:pPr>
            <a:r>
              <a:rPr lang="en"/>
              <a:t>Implies those things exist.</a:t>
            </a:r>
          </a:p>
          <a:p>
            <a:pPr lvl="0" rtl="0">
              <a:spcBef>
                <a:spcPts val="0"/>
              </a:spcBef>
              <a:buNone/>
            </a:pPr>
            <a:r>
              <a:t/>
            </a:r>
            <a:endParaRPr/>
          </a:p>
          <a:p>
            <a:pPr lvl="0" rtl="0">
              <a:spcBef>
                <a:spcPts val="0"/>
              </a:spcBef>
              <a:buClr>
                <a:srgbClr val="000000"/>
              </a:buClr>
              <a:buSzPct val="1000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Two activities in Implementation review 1:</a:t>
            </a:r>
          </a:p>
          <a:p>
            <a:pPr lvl="0">
              <a:spcBef>
                <a:spcPts val="0"/>
              </a:spcBef>
              <a:buNone/>
            </a:pPr>
            <a:r>
              <a:rPr lang="en"/>
              <a:t>Create review checklists FROM known security requirements</a:t>
            </a:r>
          </a:p>
          <a:p>
            <a:pPr lvl="0">
              <a:spcBef>
                <a:spcPts val="0"/>
              </a:spcBef>
              <a:buNone/>
            </a:pPr>
            <a:r>
              <a:t/>
            </a:r>
            <a:endParaRPr/>
          </a:p>
          <a:p>
            <a:pPr lvl="0">
              <a:spcBef>
                <a:spcPts val="0"/>
              </a:spcBef>
              <a:buNone/>
            </a:pPr>
            <a:r>
              <a:rPr lang="en"/>
              <a:t>Perform point-review of high risk code.</a:t>
            </a:r>
          </a:p>
          <a:p>
            <a:pPr lvl="0">
              <a:spcBef>
                <a:spcPts val="0"/>
              </a:spcBef>
              <a:buNone/>
            </a:pPr>
            <a:r>
              <a:t/>
            </a:r>
            <a:endParaRPr/>
          </a:p>
          <a:p>
            <a:pPr lvl="0">
              <a:spcBef>
                <a:spcPts val="0"/>
              </a:spcBef>
              <a:buNone/>
            </a:pPr>
            <a:r>
              <a:rPr lang="en"/>
              <a:t>Metrics example:</a:t>
            </a:r>
          </a:p>
          <a:p>
            <a:pPr lvl="0">
              <a:spcBef>
                <a:spcPts val="0"/>
              </a:spcBef>
              <a:buNone/>
            </a:pPr>
            <a:r>
              <a:rPr lang="en"/>
              <a:t>&gt;80% of project teams briefed on relevant code review checklists in past 6 months</a:t>
            </a:r>
          </a:p>
          <a:p>
            <a:pPr lvl="0">
              <a:spcBef>
                <a:spcPts val="0"/>
              </a:spcBef>
              <a:buNone/>
            </a:pPr>
            <a:r>
              <a:t/>
            </a:r>
            <a:endParaRPr/>
          </a:p>
          <a:p>
            <a:pPr lvl="0">
              <a:spcBef>
                <a:spcPts val="0"/>
              </a:spcBef>
              <a:buNone/>
            </a:pPr>
            <a:r>
              <a:rPr lang="en"/>
              <a:t>Level 2:</a:t>
            </a:r>
          </a:p>
          <a:p>
            <a:pPr lvl="0">
              <a:spcBef>
                <a:spcPts val="0"/>
              </a:spcBef>
              <a:buNone/>
            </a:pPr>
            <a:r>
              <a:rPr lang="en"/>
              <a:t>Activities are picking an automated code analysis tool.</a:t>
            </a:r>
          </a:p>
          <a:p>
            <a:pPr lvl="0">
              <a:spcBef>
                <a:spcPts val="0"/>
              </a:spcBef>
              <a:buNone/>
            </a:pPr>
            <a:r>
              <a:rPr lang="en"/>
              <a:t>Integrating that tool into the development process.</a:t>
            </a:r>
          </a:p>
          <a:p>
            <a:pPr lvl="0">
              <a:spcBef>
                <a:spcPts val="0"/>
              </a:spcBef>
              <a:buNone/>
            </a:pPr>
            <a:r>
              <a:rPr lang="en"/>
              <a:t>Metrics example:</a:t>
            </a:r>
          </a:p>
          <a:p>
            <a:pPr lvl="0">
              <a:spcBef>
                <a:spcPts val="0"/>
              </a:spcBef>
              <a:buNone/>
            </a:pPr>
            <a:r>
              <a:rPr lang="en"/>
              <a:t>&gt;80% of projects with access to automated code review results in past 1 month</a:t>
            </a:r>
          </a:p>
          <a:p>
            <a:pPr lvl="0">
              <a:spcBef>
                <a:spcPts val="0"/>
              </a:spcBef>
              <a:buNone/>
            </a:pPr>
            <a:r>
              <a:rPr lang="en"/>
              <a:t>&gt;50% of projects with code review and stakeholder sign-off in past 6 months</a:t>
            </a:r>
          </a:p>
          <a:p>
            <a:pPr lvl="0">
              <a:spcBef>
                <a:spcPts val="0"/>
              </a:spcBef>
              <a:buNone/>
            </a:pPr>
            <a:r>
              <a:t/>
            </a:r>
            <a:endParaRPr/>
          </a:p>
          <a:p>
            <a:pPr lvl="0">
              <a:spcBef>
                <a:spcPts val="0"/>
              </a:spcBef>
              <a:buNone/>
            </a:pPr>
            <a:r>
              <a:rPr lang="en"/>
              <a:t>Accomplishments of IR2</a:t>
            </a:r>
          </a:p>
          <a:p>
            <a:pPr indent="-298450" lvl="0" marL="457200">
              <a:spcBef>
                <a:spcPts val="0"/>
              </a:spcBef>
              <a:spcAft>
                <a:spcPts val="0"/>
              </a:spcAft>
              <a:buSzPct val="100000"/>
            </a:pPr>
            <a:r>
              <a:rPr lang="en"/>
              <a:t> Development enabled to consistently self-check for code-level security vulnerabilities</a:t>
            </a:r>
          </a:p>
          <a:p>
            <a:pPr indent="-298450" lvl="0" marL="457200">
              <a:spcBef>
                <a:spcPts val="0"/>
              </a:spcBef>
              <a:spcAft>
                <a:spcPts val="0"/>
              </a:spcAft>
              <a:buSzPct val="100000"/>
            </a:pPr>
            <a:r>
              <a:rPr lang="en"/>
              <a:t> Routine analysis results to compile historic data on per-team secure coding habits</a:t>
            </a:r>
          </a:p>
          <a:p>
            <a:pPr indent="-298450" lvl="0" marL="457200">
              <a:spcBef>
                <a:spcPts val="0"/>
              </a:spcBef>
              <a:buSzPct val="100000"/>
            </a:pPr>
            <a:r>
              <a:rPr lang="en"/>
              <a:t> Stakeholders aware of unmitigated vulnerabilities to support better tradeoff analysis</a:t>
            </a:r>
          </a:p>
          <a:p>
            <a:pPr lvl="0">
              <a:spcBef>
                <a:spcPts val="0"/>
              </a:spcBef>
              <a:buNone/>
            </a:pPr>
            <a:r>
              <a:t/>
            </a:r>
            <a:endParaRPr/>
          </a:p>
          <a:p>
            <a:pPr lvl="0">
              <a:spcBef>
                <a:spcPts val="0"/>
              </a:spcBef>
              <a:buNone/>
            </a:pPr>
            <a:r>
              <a:rPr lang="en"/>
              <a:t>Level3:</a:t>
            </a:r>
          </a:p>
          <a:p>
            <a:pPr lvl="0">
              <a:spcBef>
                <a:spcPts val="0"/>
              </a:spcBef>
              <a:buNone/>
            </a:pPr>
            <a:r>
              <a:rPr lang="en"/>
              <a:t>Customize code analysis for application-specific concerns.</a:t>
            </a:r>
          </a:p>
          <a:p>
            <a:pPr lvl="0">
              <a:spcBef>
                <a:spcPts val="0"/>
              </a:spcBef>
              <a:buNone/>
            </a:pPr>
            <a:r>
              <a:rPr lang="en"/>
              <a:t>I.e. Specifying queries for app-specific vulnerabilities, i.e. inappropriate implementation of roles on an object.</a:t>
            </a:r>
          </a:p>
          <a:p>
            <a:pPr lvl="0">
              <a:spcBef>
                <a:spcPts val="0"/>
              </a:spcBef>
              <a:buNone/>
            </a:pPr>
            <a:r>
              <a:rPr lang="en"/>
              <a:t>Establish release gates for code review</a:t>
            </a:r>
          </a:p>
          <a:p>
            <a:pPr lvl="0">
              <a:spcBef>
                <a:spcPts val="0"/>
              </a:spcBef>
              <a:buNone/>
            </a:pPr>
            <a:r>
              <a:rPr lang="en"/>
              <a:t>“No new high vulnerabilities” is the start</a:t>
            </a:r>
          </a:p>
          <a:p>
            <a:pPr lvl="0">
              <a:spcBef>
                <a:spcPts val="0"/>
              </a:spcBef>
              <a:buNone/>
            </a:pPr>
            <a:r>
              <a:rPr lang="en"/>
              <a:t>“Maximum of 0 highs, and 50 mediums” is next.</a:t>
            </a:r>
          </a:p>
          <a:p>
            <a:pPr lvl="0">
              <a:spcBef>
                <a:spcPts val="0"/>
              </a:spcBef>
              <a:buNone/>
            </a:pPr>
            <a:r>
              <a:rPr lang="en"/>
              <a:t>Success metrics:</a:t>
            </a:r>
          </a:p>
          <a:p>
            <a:pPr lvl="0">
              <a:spcBef>
                <a:spcPts val="0"/>
              </a:spcBef>
              <a:buNone/>
            </a:pPr>
            <a:r>
              <a:rPr lang="en"/>
              <a:t>&gt;75% of projects passing code review audit in past 6 months</a:t>
            </a:r>
          </a:p>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Tools like SCCM and Puppet come into play here, as well as just plain old documentation.</a:t>
            </a:r>
          </a:p>
          <a:p>
            <a:pPr lvl="0">
              <a:spcBef>
                <a:spcPts val="0"/>
              </a:spcBef>
              <a:buNone/>
            </a:pPr>
            <a:r>
              <a:t/>
            </a:r>
            <a:endParaRPr/>
          </a:p>
          <a:p>
            <a:pPr lvl="0">
              <a:spcBef>
                <a:spcPts val="0"/>
              </a:spcBef>
              <a:buNone/>
            </a:pPr>
            <a:r>
              <a:rPr lang="en"/>
              <a:t>The idea is that you continue to gain confidence that all the hosts in your environment are healthy, and that they will remain so.</a:t>
            </a:r>
          </a:p>
          <a:p>
            <a:pPr lvl="0">
              <a:spcBef>
                <a:spcPts val="0"/>
              </a:spcBef>
              <a:buNone/>
            </a:pPr>
            <a:r>
              <a:rPr lang="en"/>
              <a:t>First you define health, the kind of go from there.</a:t>
            </a:r>
          </a:p>
          <a:p>
            <a:pPr lvl="0">
              <a:spcBef>
                <a:spcPts val="0"/>
              </a:spcBef>
              <a:buNone/>
            </a:pPr>
            <a:r>
              <a:t/>
            </a:r>
            <a:endParaRPr/>
          </a:p>
          <a:p>
            <a:pPr lvl="0">
              <a:spcBef>
                <a:spcPts val="0"/>
              </a:spcBef>
              <a:buNone/>
            </a:pPr>
            <a:r>
              <a:rPr lang="en"/>
              <a:t>Environment Hardening</a:t>
            </a:r>
          </a:p>
          <a:p>
            <a:pPr lvl="0">
              <a:spcBef>
                <a:spcPts val="0"/>
              </a:spcBef>
              <a:buNone/>
            </a:pPr>
            <a:r>
              <a:rPr lang="en"/>
              <a:t>1: Have actual documentation.  Tougher than you think</a:t>
            </a:r>
          </a:p>
          <a:p>
            <a:pPr lvl="0">
              <a:spcBef>
                <a:spcPts val="0"/>
              </a:spcBef>
              <a:buNone/>
            </a:pPr>
            <a:r>
              <a:rPr lang="en"/>
              <a:t>“Identify and install critical security upgrades and patches”</a:t>
            </a:r>
          </a:p>
          <a:p>
            <a:pPr lvl="0">
              <a:spcBef>
                <a:spcPts val="0"/>
              </a:spcBef>
              <a:buNone/>
            </a:pPr>
            <a:r>
              <a:rPr lang="en"/>
              <a:t>Security updates to third-party components.  Not as easy as you may think, how many old jquery versions are there referenced in your site?</a:t>
            </a:r>
          </a:p>
          <a:p>
            <a:pPr lvl="0">
              <a:spcBef>
                <a:spcPts val="0"/>
              </a:spcBef>
              <a:buNone/>
            </a:pPr>
            <a:r>
              <a:rPr lang="en"/>
              <a:t>2. Routine process</a:t>
            </a:r>
          </a:p>
          <a:p>
            <a:pPr lvl="0">
              <a:spcBef>
                <a:spcPts val="0"/>
              </a:spcBef>
              <a:buNone/>
            </a:pPr>
            <a:r>
              <a:rPr lang="en"/>
              <a:t>Monitoring against the baseline.</a:t>
            </a:r>
          </a:p>
          <a:p>
            <a:pPr lvl="0">
              <a:spcBef>
                <a:spcPts val="0"/>
              </a:spcBef>
              <a:buNone/>
            </a:pPr>
            <a:r>
              <a:rPr lang="en"/>
              <a:t>Formal expectations.</a:t>
            </a:r>
          </a:p>
          <a:p>
            <a:pPr lvl="0">
              <a:spcBef>
                <a:spcPts val="0"/>
              </a:spcBef>
              <a:buNone/>
            </a:pPr>
            <a:r>
              <a:rPr lang="en"/>
              <a:t>3. Expanding the audit program for environment config.</a:t>
            </a:r>
          </a:p>
          <a:p>
            <a:pPr lvl="0">
              <a:spcBef>
                <a:spcPts val="0"/>
              </a:spcBef>
              <a:buNone/>
            </a:pPr>
            <a:r>
              <a:rPr lang="en"/>
              <a:t>Awareness of different tools?</a:t>
            </a:r>
          </a:p>
          <a:p>
            <a:pPr lvl="0">
              <a:spcBef>
                <a:spcPts val="0"/>
              </a:spcBef>
              <a:buNone/>
            </a:pPr>
            <a:r>
              <a:rPr lang="en"/>
              <a:t>F5 WAF is available! But do the devs know?</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72 page pdf.</a:t>
            </a:r>
          </a:p>
          <a:p>
            <a:pPr lvl="0">
              <a:spcBef>
                <a:spcPts val="0"/>
              </a:spcBef>
              <a:buNone/>
            </a:pPr>
            <a:r>
              <a:t/>
            </a:r>
            <a:endParaRPr/>
          </a:p>
          <a:p>
            <a:pPr lvl="0">
              <a:spcBef>
                <a:spcPts val="0"/>
              </a:spcBef>
              <a:buNone/>
            </a:pPr>
            <a:r>
              <a:rPr lang="en"/>
              <a:t>Wiki is really just missing some of the charts that are there because the document isn’t hyperlinked.  You can do everything on the wiki.</a:t>
            </a:r>
          </a:p>
          <a:p>
            <a:pPr lvl="0">
              <a:spcBef>
                <a:spcPts val="0"/>
              </a:spcBef>
              <a:buNone/>
            </a:pPr>
            <a:r>
              <a:t/>
            </a:r>
            <a:endParaRPr/>
          </a:p>
          <a:p>
            <a:pPr lvl="0">
              <a:spcBef>
                <a:spcPts val="0"/>
              </a:spcBef>
              <a:buNone/>
            </a:pPr>
            <a:r>
              <a:rPr lang="en"/>
              <a:t>Nick Coblentz, local, of SecurityPS gets authorship credit on the assessment XLSX</a:t>
            </a: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Asking a few people from around the organization different questions.</a:t>
            </a:r>
          </a:p>
          <a:p>
            <a:pPr lvl="0">
              <a:spcBef>
                <a:spcPts val="0"/>
              </a:spcBef>
              <a:buNone/>
            </a:pPr>
            <a:r>
              <a:rPr lang="en"/>
              <a:t>Very unlikely that one person could answer, but it might be possible in a smaller org.</a:t>
            </a:r>
          </a:p>
          <a:p>
            <a:pPr lvl="0" rtl="0">
              <a:spcBef>
                <a:spcPts val="0"/>
              </a:spcBef>
              <a:buNone/>
            </a:pPr>
            <a:r>
              <a:rPr lang="en"/>
              <a:t>From governance processes to server patching documentation, it’s all in the questionnaire.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EG1</a:t>
            </a:r>
          </a:p>
          <a:p>
            <a:pPr lvl="0">
              <a:spcBef>
                <a:spcPts val="0"/>
              </a:spcBef>
              <a:buNone/>
            </a:pPr>
            <a:r>
              <a:rPr lang="en"/>
              <a:t>Have developers been given high-level security awareness training?</a:t>
            </a:r>
          </a:p>
          <a:p>
            <a:pPr lvl="0">
              <a:spcBef>
                <a:spcPts val="0"/>
              </a:spcBef>
              <a:buNone/>
            </a:pPr>
            <a:r>
              <a:rPr lang="en"/>
              <a:t>No</a:t>
            </a:r>
          </a:p>
          <a:p>
            <a:pPr lvl="0">
              <a:spcBef>
                <a:spcPts val="0"/>
              </a:spcBef>
              <a:buNone/>
            </a:pPr>
            <a:r>
              <a:rPr lang="en"/>
              <a:t>Yes, we did it once</a:t>
            </a:r>
          </a:p>
          <a:p>
            <a:pPr lvl="0">
              <a:spcBef>
                <a:spcPts val="0"/>
              </a:spcBef>
              <a:buNone/>
            </a:pPr>
            <a:r>
              <a:rPr lang="en"/>
              <a:t>Yes, we do it every few years</a:t>
            </a:r>
          </a:p>
          <a:p>
            <a:pPr lvl="0">
              <a:spcBef>
                <a:spcPts val="0"/>
              </a:spcBef>
              <a:buNone/>
            </a:pPr>
            <a:r>
              <a:rPr lang="en"/>
              <a:t>Yes, we do it at least annually</a:t>
            </a:r>
          </a:p>
          <a:p>
            <a:pPr lvl="0">
              <a:spcBef>
                <a:spcPts val="0"/>
              </a:spcBef>
              <a:buNone/>
            </a:pPr>
            <a:r>
              <a:t/>
            </a:r>
            <a:endParaRPr/>
          </a:p>
          <a:p>
            <a:pPr lvl="0">
              <a:spcBef>
                <a:spcPts val="0"/>
              </a:spcBef>
              <a:buNone/>
            </a:pPr>
            <a:r>
              <a:rPr lang="en"/>
              <a:t>Does each project team understand where to find secure development best-practices and guidance?</a:t>
            </a:r>
          </a:p>
          <a:p>
            <a:pPr lvl="0">
              <a:spcBef>
                <a:spcPts val="0"/>
              </a:spcBef>
              <a:buNone/>
            </a:pPr>
            <a:r>
              <a:rPr lang="en"/>
              <a:t>No</a:t>
            </a:r>
          </a:p>
          <a:p>
            <a:pPr lvl="0">
              <a:spcBef>
                <a:spcPts val="0"/>
              </a:spcBef>
              <a:buNone/>
            </a:pPr>
            <a:r>
              <a:rPr lang="en"/>
              <a:t>Yes, a small percentage are/do</a:t>
            </a:r>
          </a:p>
          <a:p>
            <a:pPr lvl="0">
              <a:spcBef>
                <a:spcPts val="0"/>
              </a:spcBef>
              <a:buNone/>
            </a:pPr>
            <a:r>
              <a:rPr lang="en"/>
              <a:t>Yes, at least half</a:t>
            </a:r>
          </a:p>
          <a:p>
            <a:pPr lvl="0">
              <a:spcBef>
                <a:spcPts val="0"/>
              </a:spcBef>
              <a:buNone/>
            </a:pPr>
            <a:r>
              <a:rPr lang="en"/>
              <a:t>Yes, a majority</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Does the secure design review process incorporate detailed data-level analysis?</a:t>
            </a:r>
          </a:p>
          <a:p>
            <a:pPr lvl="0">
              <a:spcBef>
                <a:spcPts val="0"/>
              </a:spcBef>
              <a:buNone/>
            </a:pPr>
            <a:r>
              <a:rPr lang="en"/>
              <a:t>Woah, this definitely has some pieces that need to be built before we can consider this.</a:t>
            </a: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Very similar to the Lightweight assessment in content, but requires proof.</a:t>
            </a:r>
          </a:p>
          <a:p>
            <a:pPr lvl="0">
              <a:spcBef>
                <a:spcPts val="0"/>
              </a:spcBef>
              <a:buNone/>
            </a:pPr>
            <a:r>
              <a:rPr lang="en"/>
              <a:t>Basically an audit, but everyone is usually pretty friendly.</a:t>
            </a:r>
          </a:p>
          <a:p>
            <a:pPr lvl="0">
              <a:spcBef>
                <a:spcPts val="0"/>
              </a:spcBef>
              <a:buNone/>
            </a:pPr>
            <a:r>
              <a:rPr lang="en"/>
              <a:t>Lots of the metrics are pretty easy to collect, or can be collected in an automated fashion.</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0"/>
              </a:spcBef>
              <a:spcAft>
                <a:spcPts val="0"/>
              </a:spcAft>
              <a:buSzPct val="100000"/>
              <a:buChar char="●"/>
            </a:pPr>
            <a:r>
              <a:rPr lang="en"/>
              <a:t>broad process</a:t>
            </a:r>
          </a:p>
          <a:p>
            <a:pPr indent="-298450" lvl="0" marL="457200" rtl="0">
              <a:spcBef>
                <a:spcPts val="0"/>
              </a:spcBef>
              <a:spcAft>
                <a:spcPts val="0"/>
              </a:spcAft>
              <a:buSzPct val="100000"/>
              <a:buChar char="●"/>
            </a:pPr>
            <a:r>
              <a:rPr lang="en"/>
              <a:t>Applies - software creation and modification.</a:t>
            </a:r>
          </a:p>
          <a:p>
            <a:pPr indent="-298450" lvl="0" marL="457200" rtl="0">
              <a:spcBef>
                <a:spcPts val="0"/>
              </a:spcBef>
              <a:spcAft>
                <a:spcPts val="0"/>
              </a:spcAft>
              <a:buSzPct val="100000"/>
              <a:buChar char="●"/>
            </a:pPr>
            <a:r>
              <a:rPr lang="en"/>
              <a:t>Purpose: “protect the data and resources that the software touches.”</a:t>
            </a:r>
          </a:p>
          <a:p>
            <a:pPr indent="-298450" lvl="1" marL="914400" rtl="0">
              <a:spcBef>
                <a:spcPts val="0"/>
              </a:spcBef>
              <a:spcAft>
                <a:spcPts val="0"/>
              </a:spcAft>
              <a:buSzPct val="100000"/>
              <a:buChar char="○"/>
            </a:pPr>
            <a:r>
              <a:rPr lang="en"/>
              <a:t>Logs</a:t>
            </a:r>
          </a:p>
          <a:p>
            <a:pPr indent="-298450" lvl="1" marL="914400" rtl="0">
              <a:spcBef>
                <a:spcPts val="0"/>
              </a:spcBef>
              <a:spcAft>
                <a:spcPts val="0"/>
              </a:spcAft>
              <a:buSzPct val="100000"/>
              <a:buChar char="○"/>
            </a:pPr>
            <a:r>
              <a:rPr lang="en"/>
              <a:t>PHI</a:t>
            </a:r>
          </a:p>
          <a:p>
            <a:pPr indent="-298450" lvl="1" marL="914400" rtl="0">
              <a:spcBef>
                <a:spcPts val="0"/>
              </a:spcBef>
              <a:buSzPct val="100000"/>
              <a:buChar char="○"/>
            </a:pPr>
            <a:r>
              <a:rPr lang="en"/>
              <a:t>Credit Card numbers</a:t>
            </a: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Partial maturity levels?</a:t>
            </a:r>
          </a:p>
          <a:p>
            <a:pPr lvl="0">
              <a:spcBef>
                <a:spcPts val="0"/>
              </a:spcBef>
              <a:buNone/>
            </a:pPr>
            <a:r>
              <a:rPr lang="en"/>
              <a:t>IMHO, easiest to just assume that it’s a minimum type thing.</a:t>
            </a:r>
          </a:p>
          <a:p>
            <a:pPr lvl="0">
              <a:spcBef>
                <a:spcPts val="0"/>
              </a:spcBef>
              <a:buNone/>
            </a:pPr>
            <a:r>
              <a:t/>
            </a:r>
            <a:endParaRPr/>
          </a:p>
          <a:p>
            <a:pPr lvl="0">
              <a:spcBef>
                <a:spcPts val="0"/>
              </a:spcBef>
              <a:buNone/>
            </a:pPr>
            <a:r>
              <a:rPr lang="en"/>
              <a:t>Length of Phases is a pretty big decision point.</a:t>
            </a:r>
          </a:p>
          <a:p>
            <a:pPr lvl="0">
              <a:spcBef>
                <a:spcPts val="0"/>
              </a:spcBef>
              <a:buNone/>
            </a:pPr>
            <a:r>
              <a:rPr lang="en"/>
              <a:t>3mo/6mo are the two I would recommend, and align with budgetary cycles.</a:t>
            </a:r>
          </a:p>
          <a:p>
            <a:pPr lvl="0">
              <a:spcBef>
                <a:spcPts val="0"/>
              </a:spcBef>
              <a:buNone/>
            </a:pPr>
            <a:r>
              <a:t/>
            </a:r>
            <a:endParaRPr/>
          </a:p>
          <a:p>
            <a:pPr lvl="0">
              <a:spcBef>
                <a:spcPts val="0"/>
              </a:spcBef>
              <a:buNone/>
            </a:pPr>
            <a:r>
              <a:rPr lang="en"/>
              <a:t>Number of phases honestly doesn’t matter that much right at first, but it’s nice to plan it out.</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Small, security focused organization might start with level 1 or even 2 maturity in some practices.</a:t>
            </a:r>
          </a:p>
          <a:p>
            <a:pPr lvl="0">
              <a:spcBef>
                <a:spcPts val="0"/>
              </a:spcBef>
              <a:buNone/>
            </a:pPr>
            <a:r>
              <a:rPr lang="en"/>
              <a:t>Shorter phases to shore up the bases.</a:t>
            </a:r>
          </a:p>
          <a:p>
            <a:pPr lvl="0">
              <a:spcBef>
                <a:spcPts val="0"/>
              </a:spcBef>
              <a:buNone/>
            </a:pPr>
            <a:r>
              <a:rPr lang="en"/>
              <a:t>It will be a focus for the individuals required.</a:t>
            </a:r>
          </a:p>
          <a:p>
            <a:pPr lvl="0">
              <a:spcBef>
                <a:spcPts val="0"/>
              </a:spcBef>
              <a:buNone/>
            </a:pPr>
            <a:r>
              <a:rPr lang="en"/>
              <a:t>Leadership commitment.</a:t>
            </a:r>
          </a:p>
          <a:p>
            <a:pPr lvl="0">
              <a:spcBef>
                <a:spcPts val="0"/>
              </a:spcBef>
              <a:buNone/>
            </a:pPr>
            <a:r>
              <a:t/>
            </a:r>
            <a:endParaRPr/>
          </a:p>
          <a:p>
            <a:pPr lvl="0">
              <a:spcBef>
                <a:spcPts val="0"/>
              </a:spcBef>
              <a:buNone/>
            </a:pPr>
            <a:r>
              <a:rPr lang="en"/>
              <a:t>Procurement process can take months for tools sometimes.</a:t>
            </a:r>
          </a:p>
          <a:p>
            <a:pPr lvl="0">
              <a:spcBef>
                <a:spcPts val="0"/>
              </a:spcBef>
              <a:buNone/>
            </a:pPr>
            <a:r>
              <a:rPr lang="en"/>
              <a:t>Culture changes</a:t>
            </a:r>
          </a:p>
          <a:p>
            <a:pPr lvl="0">
              <a:spcBef>
                <a:spcPts val="0"/>
              </a:spcBef>
              <a:buNone/>
            </a:pPr>
            <a:r>
              <a:rPr lang="en"/>
              <a:t>Understaffed</a:t>
            </a:r>
          </a:p>
          <a:p>
            <a:pPr lvl="0">
              <a:spcBef>
                <a:spcPts val="0"/>
              </a:spcBef>
              <a:buNone/>
            </a:pPr>
            <a:r>
              <a:t/>
            </a:r>
            <a:endParaRPr/>
          </a:p>
          <a:p>
            <a:pPr lvl="0">
              <a:spcBef>
                <a:spcPts val="0"/>
              </a:spcBef>
              <a:buNone/>
            </a:pPr>
            <a:r>
              <a:rPr lang="en"/>
              <a:t>Shorter phases, but less in them maybe?</a:t>
            </a:r>
          </a:p>
          <a:p>
            <a:pPr lvl="0">
              <a:spcBef>
                <a:spcPts val="0"/>
              </a:spcBef>
              <a:buNone/>
            </a:pPr>
            <a:r>
              <a:rPr lang="en"/>
              <a:t>Communication is key with remote teams.</a:t>
            </a:r>
          </a:p>
          <a:p>
            <a:pPr lvl="0" rtl="0">
              <a:spcBef>
                <a:spcPts val="0"/>
              </a:spcBef>
              <a:buNone/>
            </a:pPr>
            <a:r>
              <a:rPr lang="en"/>
              <a:t>Siloes really do mean you have to push things out multiple times.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Example Metrics:</a:t>
            </a:r>
          </a:p>
          <a:p>
            <a:pPr lvl="0">
              <a:spcBef>
                <a:spcPts val="0"/>
              </a:spcBef>
              <a:buNone/>
            </a:pPr>
            <a:r>
              <a:t/>
            </a:r>
            <a:endParaRPr/>
          </a:p>
          <a:p>
            <a:pPr lvl="0">
              <a:spcBef>
                <a:spcPts val="0"/>
              </a:spcBef>
              <a:buNone/>
            </a:pPr>
            <a:r>
              <a:rPr lang="en"/>
              <a:t>SM3 &gt;80% of projects reporting security costs in the past three months.</a:t>
            </a:r>
          </a:p>
          <a:p>
            <a:pPr lvl="0">
              <a:spcBef>
                <a:spcPts val="0"/>
              </a:spcBef>
              <a:buNone/>
            </a:pPr>
            <a:r>
              <a:rPr lang="en"/>
              <a:t>PC1 &gt;1 compliance discovery meeting in the past six months.</a:t>
            </a:r>
          </a:p>
          <a:p>
            <a:pPr lvl="0">
              <a:spcBef>
                <a:spcPts val="0"/>
              </a:spcBef>
              <a:buNone/>
            </a:pPr>
            <a:r>
              <a:t/>
            </a:r>
            <a:endParaRPr/>
          </a:p>
          <a:p>
            <a:pPr lvl="0">
              <a:spcBef>
                <a:spcPts val="0"/>
              </a:spcBef>
              <a:buNone/>
            </a:pPr>
            <a:r>
              <a:rPr lang="en"/>
              <a:t>SA1&gt;80% of development staff briefed on software framework.</a:t>
            </a:r>
          </a:p>
          <a:p>
            <a:pPr lvl="0">
              <a:spcBef>
                <a:spcPts val="0"/>
              </a:spcBef>
              <a:buNone/>
            </a:pPr>
            <a:r>
              <a:rPr lang="en"/>
              <a:t>IR2 &gt;50% of project teams performing code review on high-risk code in the past 6mo</a:t>
            </a:r>
          </a:p>
          <a:p>
            <a:pPr lvl="0">
              <a:spcBef>
                <a:spcPts val="0"/>
              </a:spcBef>
              <a:buNone/>
            </a:pPr>
            <a:r>
              <a:t/>
            </a:r>
            <a:endParaRPr/>
          </a:p>
          <a:p>
            <a:pPr lvl="0">
              <a:spcBef>
                <a:spcPts val="0"/>
              </a:spcBef>
              <a:buNone/>
            </a:pPr>
            <a:r>
              <a:rPr lang="en"/>
              <a:t>ST3 &gt;50% of projects using security testing customizations.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Phase Length, really either 3m or 6m</a:t>
            </a:r>
          </a:p>
          <a:p>
            <a:pPr lvl="0">
              <a:spcBef>
                <a:spcPts val="0"/>
              </a:spcBef>
              <a:buNone/>
            </a:pPr>
            <a:r>
              <a:t/>
            </a:r>
            <a:endParaRPr/>
          </a:p>
          <a:p>
            <a:pPr lvl="0">
              <a:spcBef>
                <a:spcPts val="0"/>
              </a:spcBef>
              <a:buNone/>
            </a:pPr>
            <a:r>
              <a:rPr lang="en"/>
              <a:t>Only build out the detailed steps and metrics for the phase you’re in</a:t>
            </a:r>
          </a:p>
          <a:p>
            <a:pPr lvl="0">
              <a:spcBef>
                <a:spcPts val="0"/>
              </a:spcBef>
              <a:buNone/>
            </a:pPr>
            <a:r>
              <a:t/>
            </a:r>
            <a:endParaRPr/>
          </a:p>
          <a:p>
            <a:pPr lvl="0">
              <a:spcBef>
                <a:spcPts val="0"/>
              </a:spcBef>
              <a:buNone/>
            </a:pPr>
            <a:r>
              <a:rPr lang="en"/>
              <a:t>don’t even work on the next phase until late current phase.</a:t>
            </a:r>
          </a:p>
          <a:p>
            <a:pPr lvl="0">
              <a:spcBef>
                <a:spcPts val="0"/>
              </a:spcBef>
              <a:buNone/>
            </a:pPr>
            <a:r>
              <a:t/>
            </a:r>
            <a:endParaRPr/>
          </a:p>
          <a:p>
            <a:pPr lvl="0">
              <a:spcBef>
                <a:spcPts val="0"/>
              </a:spcBef>
              <a:buNone/>
            </a:pPr>
            <a:r>
              <a:rPr lang="en"/>
              <a:t>You’ll miss metrics, and have to roll them over.</a:t>
            </a: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Improve your audits and tests of your process.</a:t>
            </a:r>
          </a:p>
          <a:p>
            <a:pPr lvl="0">
              <a:spcBef>
                <a:spcPts val="0"/>
              </a:spcBef>
              <a:buNone/>
            </a:pPr>
            <a:r>
              <a:t/>
            </a:r>
            <a:endParaRPr/>
          </a:p>
          <a:p>
            <a:pPr lvl="0">
              <a:spcBef>
                <a:spcPts val="0"/>
              </a:spcBef>
              <a:buNone/>
            </a:pPr>
            <a:r>
              <a:rPr lang="en"/>
              <a:t>You can always automate something else.</a:t>
            </a:r>
          </a:p>
          <a:p>
            <a:pPr lvl="0">
              <a:spcBef>
                <a:spcPts val="0"/>
              </a:spcBef>
              <a:buNone/>
            </a:pPr>
            <a:r>
              <a:t/>
            </a:r>
            <a:endParaRPr/>
          </a:p>
          <a:p>
            <a:pPr lvl="0">
              <a:spcBef>
                <a:spcPts val="0"/>
              </a:spcBef>
              <a:buNone/>
            </a:pPr>
            <a:r>
              <a:rPr lang="en"/>
              <a:t>Tech changes too fast to actually be “done.”</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Easy to use.</a:t>
            </a:r>
          </a:p>
          <a:p>
            <a:pPr lvl="0">
              <a:spcBef>
                <a:spcPts val="0"/>
              </a:spcBef>
              <a:buNone/>
            </a:pPr>
            <a:r>
              <a:rPr lang="en"/>
              <a:t>Impressive output, easily worthy of C level presentations.</a:t>
            </a:r>
          </a:p>
          <a:p>
            <a:pPr lvl="0">
              <a:spcBef>
                <a:spcPts val="0"/>
              </a:spcBef>
              <a:buNone/>
            </a:pPr>
            <a:r>
              <a:rPr lang="en"/>
              <a:t>Polish.</a:t>
            </a:r>
          </a:p>
          <a:p>
            <a:pPr lvl="0">
              <a:spcBef>
                <a:spcPts val="0"/>
              </a:spcBef>
              <a:buNone/>
            </a:pPr>
            <a:r>
              <a:t/>
            </a:r>
            <a:endParaRPr/>
          </a:p>
          <a:p>
            <a:pPr lvl="0">
              <a:spcBef>
                <a:spcPts val="0"/>
              </a:spcBef>
              <a:buNone/>
            </a:pPr>
            <a:r>
              <a:rPr lang="en"/>
              <a:t>Actually a solid roadmap from what I can tell.  Legitimate progress has been made.</a:t>
            </a:r>
          </a:p>
          <a:p>
            <a:pPr lvl="0">
              <a:spcBef>
                <a:spcPts val="0"/>
              </a:spcBef>
              <a:buNone/>
            </a:pPr>
            <a:r>
              <a:t/>
            </a:r>
            <a:endParaRPr/>
          </a:p>
          <a:p>
            <a:pPr lvl="0">
              <a:spcBef>
                <a:spcPts val="0"/>
              </a:spcBef>
              <a:buNone/>
            </a:pPr>
            <a:r>
              <a:rPr lang="en"/>
              <a:t>Lots of areas that security has less influence over, so lots of lunch-buying and favors.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Survey yourself, get a bit of perspective.</a:t>
            </a:r>
          </a:p>
          <a:p>
            <a:pPr lvl="0">
              <a:spcBef>
                <a:spcPts val="0"/>
              </a:spcBef>
              <a:buNone/>
            </a:pPr>
            <a:r>
              <a:t/>
            </a:r>
            <a:endParaRPr/>
          </a:p>
          <a:p>
            <a:pPr lvl="0">
              <a:spcBef>
                <a:spcPts val="0"/>
              </a:spcBef>
              <a:buNone/>
            </a:pPr>
            <a:r>
              <a:rPr lang="en"/>
              <a:t>Check which initiatives that are in-flight line up with the SAMM.</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Clr>
                <a:schemeClr val="dk1"/>
              </a:buClr>
              <a:buSzPct val="100000"/>
              <a:buFont typeface="Arial"/>
              <a:buNone/>
            </a:pPr>
            <a:r>
              <a:rPr lang="en">
                <a:solidFill>
                  <a:schemeClr val="dk1"/>
                </a:solidFill>
              </a:rPr>
              <a:t>Who sees improvement from  - fully implemented?</a:t>
            </a:r>
          </a:p>
          <a:p>
            <a:pPr lvl="0">
              <a:spcBef>
                <a:spcPts val="0"/>
              </a:spcBef>
              <a:buClr>
                <a:srgbClr val="000000"/>
              </a:buClr>
              <a:buSzPct val="100000"/>
              <a:buFont typeface="Arial"/>
              <a:buNone/>
            </a:pPr>
            <a:r>
              <a:rPr lang="en"/>
              <a:t>Really anyone who uses the software benefits.</a:t>
            </a:r>
          </a:p>
          <a:p>
            <a:pPr lvl="0">
              <a:spcBef>
                <a:spcPts val="0"/>
              </a:spcBef>
              <a:buClr>
                <a:srgbClr val="000000"/>
              </a:buClr>
              <a:buSzPct val="100000"/>
              <a:buFont typeface="Arial"/>
              <a:buNone/>
            </a:pPr>
            <a:r>
              <a:rPr lang="en"/>
              <a:t>Process benefits for those who and indirectly interact with software development processes.</a:t>
            </a:r>
          </a:p>
          <a:p>
            <a:pPr lvl="0">
              <a:spcBef>
                <a:spcPts val="0"/>
              </a:spcBef>
              <a:buClr>
                <a:schemeClr val="dk1"/>
              </a:buClr>
              <a:buSzPct val="100000"/>
              <a:buFont typeface="Arial"/>
              <a:buNone/>
            </a:pPr>
            <a:r>
              <a:rPr lang="en">
                <a:solidFill>
                  <a:schemeClr val="dk1"/>
                </a:solidFill>
              </a:rPr>
              <a:t>Application Security specialists</a:t>
            </a:r>
          </a:p>
          <a:p>
            <a:pPr lvl="0">
              <a:spcBef>
                <a:spcPts val="0"/>
              </a:spcBef>
              <a:buNone/>
            </a:pPr>
            <a:r>
              <a:rPr lang="en"/>
              <a:t>Developers.</a:t>
            </a:r>
          </a:p>
          <a:p>
            <a:pPr lvl="0">
              <a:spcBef>
                <a:spcPts val="0"/>
              </a:spcBef>
              <a:buClr>
                <a:schemeClr val="dk1"/>
              </a:buClr>
              <a:buSzPct val="100000"/>
              <a:buFont typeface="Arial"/>
              <a:buNone/>
            </a:pPr>
            <a:r>
              <a:rPr lang="en">
                <a:solidFill>
                  <a:schemeClr val="dk1"/>
                </a:solidFill>
              </a:rPr>
              <a:t>CISOs</a:t>
            </a:r>
          </a:p>
          <a:p>
            <a:pPr lvl="0">
              <a:spcBef>
                <a:spcPts val="0"/>
              </a:spcBef>
              <a:buNone/>
            </a:pPr>
            <a:r>
              <a:rPr lang="en"/>
              <a:t>Internal Auditors, Compliance folks.</a:t>
            </a:r>
          </a:p>
          <a:p>
            <a:pPr lvl="0">
              <a:spcBef>
                <a:spcPts val="0"/>
              </a:spcBef>
              <a:buNone/>
            </a:pPr>
            <a:r>
              <a:rPr lang="en"/>
              <a:t>Third party testers.</a:t>
            </a:r>
          </a:p>
          <a:p>
            <a:pPr lvl="0">
              <a:spcBef>
                <a:spcPts val="0"/>
              </a:spcBef>
              <a:buNone/>
            </a:pPr>
            <a:r>
              <a:rPr lang="en"/>
              <a:t>Even operational folks in the scenarios that you’re operating internally developed software.</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Anyone in the room knows if their org is leveraging any of these?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u="sng">
                <a:solidFill>
                  <a:schemeClr val="hlink"/>
                </a:solidFill>
                <a:hlinkClick r:id="rId2"/>
              </a:rPr>
              <a:t>https://www.wired.com/2002/01/bill-gates-trustworthy-computing/</a:t>
            </a:r>
          </a:p>
          <a:p>
            <a:pPr lvl="0">
              <a:spcBef>
                <a:spcPts val="0"/>
              </a:spcBef>
              <a:buNone/>
            </a:pPr>
            <a:r>
              <a:t/>
            </a:r>
            <a:endParaRPr/>
          </a:p>
          <a:p>
            <a:pPr lvl="0">
              <a:spcBef>
                <a:spcPts val="0"/>
              </a:spcBef>
              <a:buNone/>
            </a:pPr>
            <a:r>
              <a:rPr lang="en"/>
              <a:t>Trustworthy computing memo was a sea change.</a:t>
            </a:r>
          </a:p>
          <a:p>
            <a:pPr lvl="0">
              <a:spcBef>
                <a:spcPts val="0"/>
              </a:spcBef>
              <a:buNone/>
            </a:pPr>
            <a:r>
              <a:t/>
            </a:r>
            <a:endParaRPr/>
          </a:p>
          <a:p>
            <a:pPr lvl="0">
              <a:spcBef>
                <a:spcPts val="0"/>
              </a:spcBef>
              <a:buNone/>
            </a:pPr>
            <a:r>
              <a:rPr lang="en"/>
              <a:t>Security first mindset.</a:t>
            </a:r>
          </a:p>
          <a:p>
            <a:pPr lvl="0">
              <a:spcBef>
                <a:spcPts val="0"/>
              </a:spcBef>
              <a:buNone/>
            </a:pPr>
            <a:r>
              <a:t/>
            </a:r>
            <a:endParaRPr/>
          </a:p>
          <a:p>
            <a:pPr lvl="0" rtl="0">
              <a:spcBef>
                <a:spcPts val="0"/>
              </a:spcBef>
              <a:buNone/>
            </a:pPr>
            <a:r>
              <a:rPr lang="en"/>
              <a:t>Lots of frameworks built after that.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Clr>
                <a:schemeClr val="dk1"/>
              </a:buClr>
              <a:buSzPct val="61111"/>
              <a:buFont typeface="Arial"/>
              <a:buNone/>
            </a:pPr>
            <a:r>
              <a:rPr lang="en" sz="1800">
                <a:solidFill>
                  <a:schemeClr val="dk2"/>
                </a:solidFill>
              </a:rPr>
              <a:t>If you know ISO, you know what to expect.  </a:t>
            </a:r>
          </a:p>
          <a:p>
            <a:pPr lvl="0">
              <a:spcBef>
                <a:spcPts val="0"/>
              </a:spcBef>
              <a:buClr>
                <a:schemeClr val="dk1"/>
              </a:buClr>
              <a:buSzPct val="100000"/>
              <a:buFont typeface="Arial"/>
              <a:buNone/>
            </a:pPr>
            <a:r>
              <a:rPr lang="en"/>
              <a:t>* Process based approach.</a:t>
            </a:r>
          </a:p>
          <a:p>
            <a:pPr lvl="0">
              <a:spcBef>
                <a:spcPts val="0"/>
              </a:spcBef>
              <a:buClr>
                <a:schemeClr val="dk1"/>
              </a:buClr>
              <a:buSzPct val="100000"/>
              <a:buFont typeface="Arial"/>
              <a:buNone/>
            </a:pPr>
            <a:r>
              <a:rPr lang="en"/>
              <a:t>* Defines application security not as the state of security of an application system (the results of the process) but as “a process an organization can perform for applying controls and measurements to its applications in order the manage the risk of using them”;</a:t>
            </a:r>
          </a:p>
          <a:p>
            <a:pPr lvl="0">
              <a:spcBef>
                <a:spcPts val="0"/>
              </a:spcBef>
              <a:buClr>
                <a:schemeClr val="dk1"/>
              </a:buClr>
              <a:buSzPct val="100000"/>
              <a:buFont typeface="Arial"/>
              <a:buNone/>
            </a:pPr>
            <a:r>
              <a:rPr lang="en"/>
              <a:t>* Relies on risk management processes.</a:t>
            </a:r>
          </a:p>
          <a:p>
            <a:pPr lvl="0" rtl="0">
              <a:lnSpc>
                <a:spcPct val="120000"/>
              </a:lnSpc>
              <a:spcBef>
                <a:spcPts val="1500"/>
              </a:spcBef>
              <a:spcAft>
                <a:spcPts val="400"/>
              </a:spcAft>
              <a:buClr>
                <a:srgbClr val="000000"/>
              </a:buClr>
              <a:buSzPct val="52380"/>
              <a:buFont typeface="Arial"/>
              <a:buNone/>
            </a:pPr>
            <a:r>
              <a:rPr lang="en" sz="2100">
                <a:solidFill>
                  <a:srgbClr val="800000"/>
                </a:solidFill>
                <a:highlight>
                  <a:srgbClr val="FFFFFF"/>
                </a:highlight>
                <a:latin typeface="Verdana"/>
                <a:ea typeface="Verdana"/>
                <a:cs typeface="Verdana"/>
                <a:sym typeface="Verdana"/>
              </a:rPr>
              <a:t>parts 1, 2 &amp; 6 </a:t>
            </a:r>
            <a:r>
              <a:rPr b="1" lang="en" sz="2100">
                <a:solidFill>
                  <a:srgbClr val="800000"/>
                </a:solidFill>
                <a:highlight>
                  <a:srgbClr val="FFFFFF"/>
                </a:highlight>
                <a:latin typeface="Verdana"/>
                <a:ea typeface="Verdana"/>
                <a:cs typeface="Verdana"/>
                <a:sym typeface="Verdana"/>
              </a:rPr>
              <a:t>published</a:t>
            </a:r>
            <a:r>
              <a:rPr lang="en" sz="2100">
                <a:highlight>
                  <a:srgbClr val="FFFFFF"/>
                </a:highlight>
                <a:latin typeface="Verdana"/>
                <a:ea typeface="Verdana"/>
                <a:cs typeface="Verdana"/>
                <a:sym typeface="Verdana"/>
              </a:rPr>
              <a:t>, remainder in</a:t>
            </a:r>
            <a:r>
              <a:rPr b="1" lang="en" sz="2100">
                <a:highlight>
                  <a:srgbClr val="FFFFFF"/>
                </a:highlight>
                <a:latin typeface="Verdana"/>
                <a:ea typeface="Verdana"/>
                <a:cs typeface="Verdana"/>
                <a:sym typeface="Verdana"/>
              </a:rPr>
              <a:t> DRAFT</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solidFill>
                  <a:schemeClr val="dk1"/>
                </a:solidFill>
              </a:rPr>
              <a:t>* NOT FREE.  In fact, you must purchase in Swiss Francs :)</a:t>
            </a:r>
          </a:p>
          <a:p>
            <a:pPr lvl="0">
              <a:spcBef>
                <a:spcPts val="0"/>
              </a:spcBef>
              <a:buNone/>
            </a:pPr>
            <a:r>
              <a:t/>
            </a:r>
            <a:endParaRPr/>
          </a:p>
          <a:p>
            <a:pPr lvl="0">
              <a:spcBef>
                <a:spcPts val="0"/>
              </a:spcBef>
              <a:buNone/>
            </a:pPr>
            <a:r>
              <a:rPr lang="en"/>
              <a:t>Might be able to come up with a process using the draft papers.  I doubt anyone will “certify” you though.</a:t>
            </a:r>
            <a:br>
              <a:rPr lang="en"/>
            </a:br>
            <a:br>
              <a:rPr lang="en"/>
            </a:br>
            <a:r>
              <a:rPr lang="en" u="sng">
                <a:solidFill>
                  <a:schemeClr val="hlink"/>
                </a:solidFill>
                <a:hlinkClick r:id="rId2"/>
              </a:rPr>
              <a:t>http://iso27001security.com/html/27034.html</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a:spcBef>
                <a:spcPts val="0"/>
              </a:spcBef>
              <a:buSzPct val="100000"/>
              <a:buChar char="●"/>
            </a:pPr>
            <a:r>
              <a:rPr lang="en"/>
              <a:t>A little dated, it came out the same time as the iPhone 3G</a:t>
            </a:r>
          </a:p>
          <a:p>
            <a:pPr lvl="0">
              <a:spcBef>
                <a:spcPts val="0"/>
              </a:spcBef>
              <a:buClr>
                <a:schemeClr val="dk1"/>
              </a:buClr>
              <a:buSzPct val="100000"/>
              <a:buFont typeface="Arial"/>
              <a:buNone/>
            </a:pPr>
            <a:r>
              <a:rPr lang="en"/>
              <a:t>* Only supposed to apply to gov't organizations.</a:t>
            </a:r>
          </a:p>
          <a:p>
            <a:pPr lvl="0">
              <a:spcBef>
                <a:spcPts val="0"/>
              </a:spcBef>
              <a:buClr>
                <a:schemeClr val="dk1"/>
              </a:buClr>
              <a:buSzPct val="100000"/>
              <a:buFont typeface="Arial"/>
              <a:buNone/>
            </a:pPr>
            <a:r>
              <a:rPr lang="en"/>
              <a:t>* Practical tips for legacy, monolithic, waterfall type development processes.</a:t>
            </a:r>
          </a:p>
          <a:p>
            <a:pPr lvl="0">
              <a:spcBef>
                <a:spcPts val="0"/>
              </a:spcBef>
              <a:buClr>
                <a:schemeClr val="dk1"/>
              </a:buClr>
              <a:buSzPct val="100000"/>
              <a:buFont typeface="Arial"/>
              <a:buNone/>
            </a:pPr>
            <a:r>
              <a:rPr lang="en"/>
              <a:t>* Readability: 0</a:t>
            </a:r>
          </a:p>
          <a:p>
            <a:pPr lvl="0">
              <a:spcBef>
                <a:spcPts val="0"/>
              </a:spcBef>
              <a:buNone/>
            </a:pPr>
            <a:r>
              <a:rPr lang="en"/>
              <a:t>* Practical application: Tough.  No checklist of what to do next.</a:t>
            </a:r>
          </a:p>
          <a:p>
            <a:pPr lvl="0">
              <a:spcBef>
                <a:spcPts val="0"/>
              </a:spcBef>
              <a:buNone/>
            </a:pPr>
            <a:r>
              <a:t/>
            </a:r>
            <a:endParaRPr/>
          </a:p>
          <a:p>
            <a:pPr lvl="0">
              <a:spcBef>
                <a:spcPts val="0"/>
              </a:spcBef>
              <a:buNone/>
            </a:pPr>
            <a:r>
              <a:rPr lang="en"/>
              <a:t>Example Adopter: You’re a gov’t org or contractor, so you’re used to giant head-ache inducing walls of text.  You have multi-month and year projects, and a decent existing process, but you’re looking for documentation to back up and build out Secure Software Assurance activities.</a:t>
            </a:r>
          </a:p>
          <a:p>
            <a:pPr lvl="0">
              <a:spcBef>
                <a:spcPts val="0"/>
              </a:spcBef>
              <a:buNone/>
            </a:pPr>
            <a:r>
              <a:t/>
            </a:r>
            <a:endParaRPr/>
          </a:p>
          <a:p>
            <a:pPr lvl="0" rtl="0">
              <a:spcBef>
                <a:spcPts val="0"/>
              </a:spcBef>
              <a:buNone/>
            </a:pPr>
            <a:r>
              <a:rPr lang="en"/>
              <a:t>http://nvlpubs.nist.gov/nistpubs/Legacy/SP/nistspecialpublication800-64r2.pdf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Nice Charts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mailto:august.johnson@gmail.com" TargetMode="External"/><Relationship Id="rId4" Type="http://schemas.openxmlformats.org/officeDocument/2006/relationships/hyperlink" Target="https://keybase.io/augustjohns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OWASP SAMM </a:t>
            </a:r>
          </a:p>
          <a:p>
            <a:pPr lvl="0">
              <a:spcBef>
                <a:spcPts val="0"/>
              </a:spcBef>
              <a:buNone/>
            </a:pPr>
            <a:r>
              <a:rPr lang="en" sz="2400"/>
              <a:t>and other Software Security Assurance Frameworks</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rPr lang="en"/>
              <a:t>August Johnson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57" name="Shape 157"/>
        <p:cNvGrpSpPr/>
        <p:nvPr/>
      </p:nvGrpSpPr>
      <p:grpSpPr>
        <a:xfrm>
          <a:off x="0" y="0"/>
          <a:ext cx="0" cy="0"/>
          <a:chOff x="0" y="0"/>
          <a:chExt cx="0" cy="0"/>
        </a:xfrm>
      </p:grpSpPr>
      <p:sp>
        <p:nvSpPr>
          <p:cNvPr id="158" name="Shape 15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Microsoft </a:t>
            </a:r>
            <a:r>
              <a:rPr lang="en"/>
              <a:t>Security Development Lifecycle </a:t>
            </a:r>
          </a:p>
        </p:txBody>
      </p:sp>
      <p:sp>
        <p:nvSpPr>
          <p:cNvPr id="159" name="Shape 15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Scope is different than most of the rest.  </a:t>
            </a:r>
          </a:p>
          <a:p>
            <a:pPr lvl="0">
              <a:spcBef>
                <a:spcPts val="0"/>
              </a:spcBef>
              <a:buNone/>
            </a:pPr>
            <a:r>
              <a:rPr lang="en"/>
              <a:t>Fairly effective if you are a similar model.  (Thick client, distributed)</a:t>
            </a:r>
          </a:p>
          <a:p>
            <a:pPr lvl="0" rtl="0">
              <a:spcBef>
                <a:spcPts val="0"/>
              </a:spcBef>
              <a:buNone/>
            </a:pPr>
            <a:r>
              <a:t/>
            </a:r>
            <a:endParaRPr/>
          </a:p>
        </p:txBody>
      </p:sp>
      <p:pic>
        <p:nvPicPr>
          <p:cNvPr id="160" name="Shape 160"/>
          <p:cNvPicPr preferRelativeResize="0"/>
          <p:nvPr/>
        </p:nvPicPr>
        <p:blipFill>
          <a:blip r:embed="rId3">
            <a:alphaModFix/>
          </a:blip>
          <a:stretch>
            <a:fillRect/>
          </a:stretch>
        </p:blipFill>
        <p:spPr>
          <a:xfrm>
            <a:off x="423148" y="2483950"/>
            <a:ext cx="8297703" cy="2029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BSIMM</a:t>
            </a:r>
          </a:p>
        </p:txBody>
      </p:sp>
      <p:sp>
        <p:nvSpPr>
          <p:cNvPr id="166" name="Shape 16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Clr>
                <a:schemeClr val="dk1"/>
              </a:buClr>
              <a:buSzPct val="84615"/>
              <a:buFont typeface="Arial"/>
              <a:buNone/>
            </a:pPr>
            <a:r>
              <a:rPr lang="en"/>
              <a:t>Basically a big set of survey results.</a:t>
            </a:r>
          </a:p>
          <a:p>
            <a:pPr lvl="0" rtl="0">
              <a:spcBef>
                <a:spcPts val="0"/>
              </a:spcBef>
              <a:buNone/>
            </a:pPr>
            <a:r>
              <a:rPr lang="en"/>
              <a:t>Descriptive, not </a:t>
            </a:r>
            <a:r>
              <a:rPr lang="en"/>
              <a:t>Prescriptive</a:t>
            </a:r>
          </a:p>
        </p:txBody>
      </p:sp>
      <p:pic>
        <p:nvPicPr>
          <p:cNvPr id="167" name="Shape 167"/>
          <p:cNvPicPr preferRelativeResize="0"/>
          <p:nvPr/>
        </p:nvPicPr>
        <p:blipFill>
          <a:blip r:embed="rId3">
            <a:alphaModFix/>
          </a:blip>
          <a:stretch>
            <a:fillRect/>
          </a:stretch>
        </p:blipFill>
        <p:spPr>
          <a:xfrm>
            <a:off x="4103738" y="852475"/>
            <a:ext cx="4143375" cy="343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Measuring Real-world Practices</a:t>
            </a:r>
          </a:p>
        </p:txBody>
      </p:sp>
      <p:sp>
        <p:nvSpPr>
          <p:cNvPr id="173" name="Shape 17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“Just the facts.”</a:t>
            </a:r>
          </a:p>
          <a:p>
            <a:pPr lvl="0">
              <a:spcBef>
                <a:spcPts val="0"/>
              </a:spcBef>
              <a:buNone/>
            </a:pPr>
            <a:r>
              <a:rPr lang="en"/>
              <a:t>In-person interview with the organizations.</a:t>
            </a:r>
          </a:p>
          <a:p>
            <a:pPr lvl="0" rtl="0">
              <a:spcBef>
                <a:spcPts val="0"/>
              </a:spcBef>
              <a:buNone/>
            </a:pPr>
            <a:r>
              <a:rPr lang="en"/>
              <a:t>BSIMM professional completing the interviews.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446688" y="547051"/>
            <a:ext cx="6250625" cy="456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BSIMM - Helpful Concepts and Conclusions</a:t>
            </a:r>
          </a:p>
        </p:txBody>
      </p:sp>
      <p:sp>
        <p:nvSpPr>
          <p:cNvPr id="184" name="Shape 18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Software Security Group - Internal group charged with carrying out and facilitating software security.</a:t>
            </a:r>
          </a:p>
          <a:p>
            <a:pPr lvl="0">
              <a:spcBef>
                <a:spcPts val="0"/>
              </a:spcBef>
              <a:buNone/>
            </a:pPr>
            <a:r>
              <a:rPr lang="en"/>
              <a:t>Everyone struggles.</a:t>
            </a:r>
          </a:p>
          <a:p>
            <a:pPr lvl="0" rtl="0">
              <a:spcBef>
                <a:spcPts val="0"/>
              </a:spcBef>
              <a:buClr>
                <a:schemeClr val="dk1"/>
              </a:buClr>
              <a:buSzPct val="84615"/>
              <a:buFont typeface="Arial"/>
              <a:buNone/>
            </a:pPr>
            <a:r>
              <a:rPr lang="en"/>
              <a:t>Trend is definitely towards increased maturity.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Fun Stats from the BSIMM</a:t>
            </a:r>
          </a:p>
        </p:txBody>
      </p:sp>
      <p:sp>
        <p:nvSpPr>
          <p:cNvPr id="190" name="Shape 19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Of Organizations surveyed:</a:t>
            </a:r>
          </a:p>
          <a:p>
            <a:pPr lvl="0">
              <a:spcBef>
                <a:spcPts val="0"/>
              </a:spcBef>
              <a:buNone/>
            </a:pPr>
            <a:r>
              <a:rPr lang="en"/>
              <a:t>67% Provide awareness training.</a:t>
            </a:r>
          </a:p>
          <a:p>
            <a:pPr lvl="0">
              <a:spcBef>
                <a:spcPts val="0"/>
              </a:spcBef>
              <a:buNone/>
            </a:pPr>
            <a:r>
              <a:rPr lang="en"/>
              <a:t>40% Have an operations inventory of applications.</a:t>
            </a:r>
          </a:p>
          <a:p>
            <a:pPr lvl="0">
              <a:spcBef>
                <a:spcPts val="0"/>
              </a:spcBef>
              <a:buNone/>
            </a:pPr>
            <a:r>
              <a:rPr lang="en"/>
              <a:t>25% Identify PII data inventory.</a:t>
            </a:r>
          </a:p>
          <a:p>
            <a:pPr lvl="0">
              <a:spcBef>
                <a:spcPts val="0"/>
              </a:spcBef>
              <a:buNone/>
            </a:pPr>
            <a:r>
              <a:rPr lang="en"/>
              <a:t>21% Provide penetration testers with all available information.</a:t>
            </a:r>
          </a:p>
          <a:p>
            <a:pPr lvl="0" rtl="0">
              <a:spcBef>
                <a:spcPts val="0"/>
              </a:spcBef>
              <a:buClr>
                <a:schemeClr val="dk1"/>
              </a:buClr>
              <a:buSzPct val="84615"/>
              <a:buFont typeface="Arial"/>
              <a:buNone/>
            </a:pPr>
            <a:r>
              <a:rPr lang="en"/>
              <a:t>11% Have a bug bounty program.</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OWASP SAMM</a:t>
            </a:r>
          </a:p>
        </p:txBody>
      </p:sp>
      <p:sp>
        <p:nvSpPr>
          <p:cNvPr id="196" name="Shape 19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gn="ctr">
              <a:spcBef>
                <a:spcPts val="0"/>
              </a:spcBef>
              <a:buNone/>
            </a:pPr>
            <a:r>
              <a:t/>
            </a:r>
            <a:endParaRPr/>
          </a:p>
          <a:p>
            <a:pPr lvl="0" rtl="0" algn="ctr">
              <a:spcBef>
                <a:spcPts val="0"/>
              </a:spcBef>
              <a:buNone/>
            </a:pPr>
            <a:r>
              <a:rPr lang="en"/>
              <a:t>“...to help organizations formulate and implement a strategy for software security that is tailored for the specific risks facing the organization.”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200" name="Shape 200"/>
        <p:cNvGrpSpPr/>
        <p:nvPr/>
      </p:nvGrpSpPr>
      <p:grpSpPr>
        <a:xfrm>
          <a:off x="0" y="0"/>
          <a:ext cx="0" cy="0"/>
          <a:chOff x="0" y="0"/>
          <a:chExt cx="0" cy="0"/>
        </a:xfrm>
      </p:grpSpPr>
      <p:sp>
        <p:nvSpPr>
          <p:cNvPr id="201" name="Shape 201"/>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rtl="0">
              <a:spcBef>
                <a:spcPts val="0"/>
              </a:spcBef>
              <a:buNone/>
            </a:pPr>
            <a:r>
              <a:rPr lang="en"/>
              <a:t>Basic Structure of the SAMM</a:t>
            </a:r>
          </a:p>
        </p:txBody>
      </p:sp>
      <p:pic>
        <p:nvPicPr>
          <p:cNvPr descr="https://www.owasp.org/images/7/71/SAMM-Overview.png" id="202" name="Shape 202"/>
          <p:cNvPicPr preferRelativeResize="0"/>
          <p:nvPr/>
        </p:nvPicPr>
        <p:blipFill>
          <a:blip r:embed="rId3">
            <a:alphaModFix/>
          </a:blip>
          <a:stretch>
            <a:fillRect/>
          </a:stretch>
        </p:blipFill>
        <p:spPr>
          <a:xfrm>
            <a:off x="311700" y="1457275"/>
            <a:ext cx="8520600" cy="26271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Governance</a:t>
            </a:r>
          </a:p>
        </p:txBody>
      </p:sp>
      <p:sp>
        <p:nvSpPr>
          <p:cNvPr id="208" name="Shape 20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Strategy and Metrics</a:t>
            </a:r>
          </a:p>
          <a:p>
            <a:pPr indent="-298450" lvl="1" marL="914400" rtl="0">
              <a:spcBef>
                <a:spcPts val="0"/>
              </a:spcBef>
              <a:spcAft>
                <a:spcPts val="0"/>
              </a:spcAft>
              <a:buSzPct val="100000"/>
            </a:pPr>
            <a:r>
              <a:rPr lang="en"/>
              <a:t>Establishing the framework</a:t>
            </a:r>
          </a:p>
          <a:p>
            <a:pPr indent="-298450" lvl="1" marL="914400">
              <a:spcBef>
                <a:spcPts val="0"/>
              </a:spcBef>
              <a:spcAft>
                <a:spcPts val="0"/>
              </a:spcAft>
              <a:buSzPct val="100000"/>
            </a:pPr>
            <a:r>
              <a:rPr lang="en"/>
              <a:t>Risk classification</a:t>
            </a:r>
          </a:p>
          <a:p>
            <a:pPr indent="-311150" lvl="0" marL="457200" rtl="0">
              <a:spcBef>
                <a:spcPts val="0"/>
              </a:spcBef>
              <a:spcAft>
                <a:spcPts val="0"/>
              </a:spcAft>
              <a:buSzPct val="100000"/>
            </a:pPr>
            <a:r>
              <a:rPr lang="en"/>
              <a:t>Policy and Compliance</a:t>
            </a:r>
          </a:p>
          <a:p>
            <a:pPr indent="-298450" lvl="1" marL="914400" rtl="0">
              <a:spcBef>
                <a:spcPts val="0"/>
              </a:spcBef>
              <a:spcAft>
                <a:spcPts val="0"/>
              </a:spcAft>
              <a:buSzPct val="100000"/>
            </a:pPr>
            <a:r>
              <a:rPr lang="en"/>
              <a:t>Regulations and Standards</a:t>
            </a:r>
          </a:p>
          <a:p>
            <a:pPr indent="-298450" lvl="1" marL="914400">
              <a:spcBef>
                <a:spcPts val="0"/>
              </a:spcBef>
              <a:spcAft>
                <a:spcPts val="0"/>
              </a:spcAft>
              <a:buSzPct val="100000"/>
            </a:pPr>
            <a:r>
              <a:rPr lang="en"/>
              <a:t>Audits</a:t>
            </a:r>
          </a:p>
          <a:p>
            <a:pPr indent="-311150" lvl="0" marL="457200" rtl="0">
              <a:spcBef>
                <a:spcPts val="0"/>
              </a:spcBef>
              <a:spcAft>
                <a:spcPts val="0"/>
              </a:spcAft>
              <a:buSzPct val="100000"/>
            </a:pPr>
            <a:r>
              <a:rPr lang="en"/>
              <a:t>Education and Guidance</a:t>
            </a:r>
          </a:p>
          <a:p>
            <a:pPr indent="-298450" lvl="1" marL="914400" rtl="0">
              <a:spcBef>
                <a:spcPts val="0"/>
              </a:spcBef>
              <a:buSzPct val="100000"/>
            </a:pPr>
            <a:r>
              <a:rPr lang="en"/>
              <a:t>Pretty much exactly what it sounds like.</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Construction</a:t>
            </a:r>
          </a:p>
        </p:txBody>
      </p:sp>
      <p:sp>
        <p:nvSpPr>
          <p:cNvPr id="214" name="Shape 21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Threat Assessment</a:t>
            </a:r>
          </a:p>
          <a:p>
            <a:pPr indent="-298450" lvl="1" marL="914400" rtl="0">
              <a:spcBef>
                <a:spcPts val="0"/>
              </a:spcBef>
              <a:spcAft>
                <a:spcPts val="0"/>
              </a:spcAft>
              <a:buSzPct val="100000"/>
            </a:pPr>
            <a:r>
              <a:rPr lang="en"/>
              <a:t>Identifying explicit threats at a project level.</a:t>
            </a:r>
          </a:p>
          <a:p>
            <a:pPr indent="-298450" lvl="1" marL="914400">
              <a:spcBef>
                <a:spcPts val="0"/>
              </a:spcBef>
              <a:spcAft>
                <a:spcPts val="0"/>
              </a:spcAft>
              <a:buSzPct val="100000"/>
            </a:pPr>
            <a:r>
              <a:rPr lang="en"/>
              <a:t>Weighting those threats.</a:t>
            </a:r>
          </a:p>
          <a:p>
            <a:pPr indent="-311150" lvl="0" marL="457200" rtl="0">
              <a:spcBef>
                <a:spcPts val="0"/>
              </a:spcBef>
              <a:spcAft>
                <a:spcPts val="0"/>
              </a:spcAft>
              <a:buSzPct val="100000"/>
            </a:pPr>
            <a:r>
              <a:rPr lang="en"/>
              <a:t>Security Requirements</a:t>
            </a:r>
          </a:p>
          <a:p>
            <a:pPr indent="-298450" lvl="1" marL="914400" rtl="0">
              <a:spcBef>
                <a:spcPts val="0"/>
              </a:spcBef>
              <a:spcAft>
                <a:spcPts val="0"/>
              </a:spcAft>
              <a:buSzPct val="100000"/>
            </a:pPr>
            <a:r>
              <a:rPr lang="en"/>
              <a:t>Proactively specifying expected behavior</a:t>
            </a:r>
          </a:p>
          <a:p>
            <a:pPr indent="-298450" lvl="1" marL="914400">
              <a:spcBef>
                <a:spcPts val="0"/>
              </a:spcBef>
              <a:spcAft>
                <a:spcPts val="0"/>
              </a:spcAft>
              <a:buSzPct val="100000"/>
            </a:pPr>
            <a:r>
              <a:rPr lang="en"/>
              <a:t>More mature: pushing requirements to suppliers.</a:t>
            </a:r>
          </a:p>
          <a:p>
            <a:pPr indent="-311150" lvl="0" marL="457200" rtl="0">
              <a:spcBef>
                <a:spcPts val="0"/>
              </a:spcBef>
              <a:spcAft>
                <a:spcPts val="0"/>
              </a:spcAft>
              <a:buSzPct val="100000"/>
            </a:pPr>
            <a:r>
              <a:rPr lang="en"/>
              <a:t>Secure Architecture</a:t>
            </a:r>
          </a:p>
          <a:p>
            <a:pPr indent="-298450" lvl="1" marL="914400" rtl="0">
              <a:spcBef>
                <a:spcPts val="0"/>
              </a:spcBef>
              <a:spcAft>
                <a:spcPts val="0"/>
              </a:spcAft>
              <a:buSzPct val="100000"/>
            </a:pPr>
            <a:r>
              <a:rPr lang="en"/>
              <a:t>“Build secure software by default.”</a:t>
            </a:r>
          </a:p>
          <a:p>
            <a:pPr indent="-298450" lvl="1" marL="914400" rtl="0">
              <a:spcBef>
                <a:spcPts val="0"/>
              </a:spcBef>
              <a:buSzPct val="100000"/>
            </a:pPr>
            <a:r>
              <a:rPr lang="en"/>
              <a:t>Reusable service and components, approved frameworks, centralized services.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Who the hell am I?</a:t>
            </a:r>
          </a:p>
        </p:txBody>
      </p:sp>
      <p:sp>
        <p:nvSpPr>
          <p:cNvPr id="93" name="Shape 9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Security Architect at Netsmart Technologies</a:t>
            </a:r>
          </a:p>
          <a:p>
            <a:pPr lvl="0">
              <a:spcBef>
                <a:spcPts val="0"/>
              </a:spcBef>
              <a:buNone/>
            </a:pPr>
            <a:r>
              <a:t/>
            </a:r>
            <a:endParaRPr/>
          </a:p>
          <a:p>
            <a:pPr lvl="0">
              <a:spcBef>
                <a:spcPts val="0"/>
              </a:spcBef>
              <a:buClr>
                <a:schemeClr val="dk1"/>
              </a:buClr>
              <a:buSzPct val="84615"/>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Verification</a:t>
            </a:r>
          </a:p>
        </p:txBody>
      </p:sp>
      <p:sp>
        <p:nvSpPr>
          <p:cNvPr id="220" name="Shape 220"/>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Design Review</a:t>
            </a:r>
          </a:p>
          <a:p>
            <a:pPr indent="-298450" lvl="1" marL="914400" rtl="0">
              <a:spcBef>
                <a:spcPts val="0"/>
              </a:spcBef>
              <a:spcAft>
                <a:spcPts val="0"/>
              </a:spcAft>
              <a:buSzPct val="100000"/>
            </a:pPr>
            <a:r>
              <a:rPr lang="en"/>
              <a:t>Detect architecture-level issues.</a:t>
            </a:r>
          </a:p>
          <a:p>
            <a:pPr indent="-298450" lvl="1" marL="914400">
              <a:spcBef>
                <a:spcPts val="0"/>
              </a:spcBef>
              <a:spcAft>
                <a:spcPts val="0"/>
              </a:spcAft>
              <a:buSzPct val="100000"/>
            </a:pPr>
            <a:r>
              <a:rPr lang="en"/>
              <a:t>Evolves towards formal inspection, and baselines for design assessments.</a:t>
            </a:r>
          </a:p>
          <a:p>
            <a:pPr indent="-311150" lvl="0" marL="457200" rtl="0">
              <a:spcBef>
                <a:spcPts val="0"/>
              </a:spcBef>
              <a:spcAft>
                <a:spcPts val="0"/>
              </a:spcAft>
              <a:buSzPct val="100000"/>
            </a:pPr>
            <a:r>
              <a:rPr lang="en"/>
              <a:t>Implementation Review</a:t>
            </a:r>
          </a:p>
          <a:p>
            <a:pPr indent="-298450" lvl="1" marL="914400" rtl="0">
              <a:spcBef>
                <a:spcPts val="0"/>
              </a:spcBef>
              <a:spcAft>
                <a:spcPts val="0"/>
              </a:spcAft>
              <a:buSzPct val="100000"/>
            </a:pPr>
            <a:r>
              <a:rPr lang="en"/>
              <a:t>More eyes on code means less bugs and vulnerabilities.</a:t>
            </a:r>
          </a:p>
          <a:p>
            <a:pPr indent="-298450" lvl="1" marL="914400" rtl="0">
              <a:spcBef>
                <a:spcPts val="0"/>
              </a:spcBef>
              <a:spcAft>
                <a:spcPts val="0"/>
              </a:spcAft>
              <a:buSzPct val="100000"/>
            </a:pPr>
            <a:r>
              <a:rPr lang="en"/>
              <a:t>Automation (SASTs)</a:t>
            </a:r>
          </a:p>
          <a:p>
            <a:pPr indent="-311150" lvl="0" marL="457200" rtl="0">
              <a:spcBef>
                <a:spcPts val="0"/>
              </a:spcBef>
              <a:spcAft>
                <a:spcPts val="0"/>
              </a:spcAft>
              <a:buSzPct val="100000"/>
            </a:pPr>
            <a:r>
              <a:rPr lang="en"/>
              <a:t>Security Testing</a:t>
            </a:r>
          </a:p>
          <a:p>
            <a:pPr indent="-298450" lvl="1" marL="914400" rtl="0">
              <a:spcBef>
                <a:spcPts val="0"/>
              </a:spcBef>
              <a:buSzPct val="100000"/>
            </a:pPr>
            <a:r>
              <a:rPr lang="en"/>
              <a:t>Runtime Inspection, human, robot, and otherwise.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Operations</a:t>
            </a:r>
          </a:p>
        </p:txBody>
      </p:sp>
      <p:sp>
        <p:nvSpPr>
          <p:cNvPr id="226" name="Shape 22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pPr>
            <a:r>
              <a:rPr lang="en"/>
              <a:t>Issue Management</a:t>
            </a:r>
          </a:p>
          <a:p>
            <a:pPr indent="-298450" lvl="1" marL="914400" rtl="0">
              <a:spcBef>
                <a:spcPts val="0"/>
              </a:spcBef>
              <a:spcAft>
                <a:spcPts val="0"/>
              </a:spcAft>
              <a:buSzPct val="100000"/>
            </a:pPr>
            <a:r>
              <a:rPr lang="en"/>
              <a:t>Have an incident response process, to start with.</a:t>
            </a:r>
          </a:p>
          <a:p>
            <a:pPr indent="-298450" lvl="1" marL="914400" rtl="0">
              <a:spcBef>
                <a:spcPts val="0"/>
              </a:spcBef>
              <a:spcAft>
                <a:spcPts val="0"/>
              </a:spcAft>
              <a:buSzPct val="100000"/>
            </a:pPr>
            <a:r>
              <a:rPr lang="en"/>
              <a:t>Go from there.</a:t>
            </a:r>
          </a:p>
          <a:p>
            <a:pPr indent="-311150" lvl="0" marL="457200" rtl="0">
              <a:spcBef>
                <a:spcPts val="0"/>
              </a:spcBef>
              <a:spcAft>
                <a:spcPts val="0"/>
              </a:spcAft>
              <a:buSzPct val="100000"/>
            </a:pPr>
            <a:r>
              <a:rPr lang="en"/>
              <a:t>Environment Hardening</a:t>
            </a:r>
          </a:p>
          <a:p>
            <a:pPr indent="-298450" lvl="1" marL="914400" rtl="0">
              <a:spcBef>
                <a:spcPts val="0"/>
              </a:spcBef>
              <a:spcAft>
                <a:spcPts val="0"/>
              </a:spcAft>
              <a:buSzPct val="100000"/>
            </a:pPr>
            <a:r>
              <a:rPr lang="en"/>
              <a:t>Patching.</a:t>
            </a:r>
          </a:p>
          <a:p>
            <a:pPr indent="-298450" lvl="1" marL="914400">
              <a:spcBef>
                <a:spcPts val="0"/>
              </a:spcBef>
              <a:spcAft>
                <a:spcPts val="0"/>
              </a:spcAft>
              <a:buSzPct val="100000"/>
            </a:pPr>
            <a:r>
              <a:rPr lang="en"/>
              <a:t>Monitoring.</a:t>
            </a:r>
          </a:p>
          <a:p>
            <a:pPr indent="-311150" lvl="0" marL="457200" rtl="0">
              <a:spcBef>
                <a:spcPts val="0"/>
              </a:spcBef>
              <a:spcAft>
                <a:spcPts val="0"/>
              </a:spcAft>
              <a:buSzPct val="100000"/>
            </a:pPr>
            <a:r>
              <a:rPr lang="en"/>
              <a:t>Operational Enablement</a:t>
            </a:r>
          </a:p>
          <a:p>
            <a:pPr indent="-298450" lvl="1" marL="914400" rtl="0">
              <a:spcBef>
                <a:spcPts val="0"/>
              </a:spcBef>
              <a:spcAft>
                <a:spcPts val="0"/>
              </a:spcAft>
              <a:buSzPct val="100000"/>
            </a:pPr>
            <a:r>
              <a:rPr lang="en"/>
              <a:t>Kind of like the user manual for the operators of the software.</a:t>
            </a:r>
          </a:p>
          <a:p>
            <a:pPr indent="-298450" lvl="1" marL="914400" rtl="0">
              <a:spcBef>
                <a:spcPts val="0"/>
              </a:spcBef>
              <a:buSzPct val="100000"/>
            </a:pPr>
            <a:r>
              <a:rPr lang="en"/>
              <a:t>“Formal operational security guidelines.”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Deep dive: Education and Guidance 1 - 3</a:t>
            </a:r>
          </a:p>
        </p:txBody>
      </p:sp>
      <p:sp>
        <p:nvSpPr>
          <p:cNvPr id="232" name="Shape 23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EG1 Objective: </a:t>
            </a:r>
            <a:br>
              <a:rPr lang="en"/>
            </a:br>
            <a:r>
              <a:rPr lang="en"/>
              <a:t>“Offer development staff access to resources around topics of secure programming and deployment.”</a:t>
            </a:r>
          </a:p>
          <a:p>
            <a:pPr lvl="0" rtl="0">
              <a:spcBef>
                <a:spcPts val="0"/>
              </a:spcBef>
              <a:buNone/>
            </a:pPr>
            <a:r>
              <a:rPr lang="en"/>
              <a:t>EG2 </a:t>
            </a:r>
            <a:r>
              <a:rPr lang="en"/>
              <a:t>Activities</a:t>
            </a:r>
            <a:r>
              <a:rPr lang="en"/>
              <a:t>:</a:t>
            </a:r>
            <a:br>
              <a:rPr lang="en"/>
            </a:br>
            <a:r>
              <a:rPr lang="en"/>
              <a:t>* </a:t>
            </a:r>
            <a:r>
              <a:rPr lang="en"/>
              <a:t>Conduct role specific application security training.</a:t>
            </a:r>
            <a:br>
              <a:rPr lang="en"/>
            </a:br>
            <a:r>
              <a:rPr lang="en"/>
              <a:t>* Utilize security coaches to enhance project teams</a:t>
            </a:r>
          </a:p>
          <a:p>
            <a:pPr lvl="0" rtl="0">
              <a:spcBef>
                <a:spcPts val="0"/>
              </a:spcBef>
              <a:buNone/>
            </a:pPr>
            <a:r>
              <a:rPr lang="en"/>
              <a:t>EG3 Results: Efficient remediation of vulnerabilities in both ongoing and legacy code bases.</a:t>
            </a:r>
          </a:p>
        </p:txBody>
      </p:sp>
      <p:pic>
        <p:nvPicPr>
          <p:cNvPr id="233" name="Shape 233"/>
          <p:cNvPicPr preferRelativeResize="0"/>
          <p:nvPr/>
        </p:nvPicPr>
        <p:blipFill>
          <a:blip r:embed="rId3">
            <a:alphaModFix/>
          </a:blip>
          <a:stretch>
            <a:fillRect/>
          </a:stretch>
        </p:blipFill>
        <p:spPr>
          <a:xfrm>
            <a:off x="1577226" y="4082450"/>
            <a:ext cx="5993149" cy="1050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Deep Dive: Implementation Review 1 - 3</a:t>
            </a:r>
          </a:p>
        </p:txBody>
      </p:sp>
      <p:sp>
        <p:nvSpPr>
          <p:cNvPr id="239" name="Shape 23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AKA Code Review</a:t>
            </a:r>
          </a:p>
          <a:p>
            <a:pPr lvl="0">
              <a:spcBef>
                <a:spcPts val="0"/>
              </a:spcBef>
              <a:buNone/>
            </a:pPr>
            <a:r>
              <a:rPr lang="en"/>
              <a:t>Starts with checklists and point-reviews.</a:t>
            </a:r>
          </a:p>
          <a:p>
            <a:pPr lvl="0">
              <a:spcBef>
                <a:spcPts val="0"/>
              </a:spcBef>
              <a:buNone/>
            </a:pPr>
            <a:r>
              <a:rPr lang="en"/>
              <a:t>Proceeds to automation, and significant integration of that tool.</a:t>
            </a:r>
          </a:p>
          <a:p>
            <a:pPr lvl="0" rtl="0">
              <a:spcBef>
                <a:spcPts val="0"/>
              </a:spcBef>
              <a:buNone/>
            </a:pPr>
            <a:r>
              <a:rPr lang="en"/>
              <a:t>Ends with enforced, objective goals for judging code-level security.</a:t>
            </a:r>
          </a:p>
        </p:txBody>
      </p:sp>
      <p:pic>
        <p:nvPicPr>
          <p:cNvPr id="240" name="Shape 240"/>
          <p:cNvPicPr preferRelativeResize="0"/>
          <p:nvPr/>
        </p:nvPicPr>
        <p:blipFill>
          <a:blip r:embed="rId3">
            <a:alphaModFix/>
          </a:blip>
          <a:stretch>
            <a:fillRect/>
          </a:stretch>
        </p:blipFill>
        <p:spPr>
          <a:xfrm>
            <a:off x="1385888" y="4100025"/>
            <a:ext cx="6372226" cy="1043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Deep Dive: Environment Hardening 1 - 3</a:t>
            </a:r>
          </a:p>
        </p:txBody>
      </p:sp>
      <p:sp>
        <p:nvSpPr>
          <p:cNvPr id="246" name="Shape 24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Understand baseline operational environment for applications and software.</a:t>
            </a:r>
          </a:p>
          <a:p>
            <a:pPr lvl="0">
              <a:spcBef>
                <a:spcPts val="0"/>
              </a:spcBef>
              <a:buNone/>
            </a:pPr>
            <a:r>
              <a:rPr lang="en"/>
              <a:t>Establish reliable patching and monitoring systems.</a:t>
            </a:r>
          </a:p>
          <a:p>
            <a:pPr lvl="0" rtl="0">
              <a:spcBef>
                <a:spcPts val="0"/>
              </a:spcBef>
              <a:buNone/>
            </a:pPr>
            <a:r>
              <a:rPr lang="en"/>
              <a:t>Deploy protection tools, and expand audit program.</a:t>
            </a:r>
          </a:p>
        </p:txBody>
      </p:sp>
      <p:pic>
        <p:nvPicPr>
          <p:cNvPr id="247" name="Shape 247"/>
          <p:cNvPicPr preferRelativeResize="0"/>
          <p:nvPr/>
        </p:nvPicPr>
        <p:blipFill>
          <a:blip r:embed="rId3">
            <a:alphaModFix/>
          </a:blip>
          <a:stretch>
            <a:fillRect/>
          </a:stretch>
        </p:blipFill>
        <p:spPr>
          <a:xfrm>
            <a:off x="1265200" y="3986800"/>
            <a:ext cx="6617198" cy="1156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Tools available for the SAMM</a:t>
            </a:r>
          </a:p>
        </p:txBody>
      </p:sp>
      <p:sp>
        <p:nvSpPr>
          <p:cNvPr id="253" name="Shape 25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a:spcBef>
                <a:spcPts val="0"/>
              </a:spcBef>
              <a:spcAft>
                <a:spcPts val="0"/>
              </a:spcAft>
              <a:buSzPct val="100000"/>
            </a:pPr>
            <a:r>
              <a:rPr lang="en"/>
              <a:t>Great big PDF</a:t>
            </a:r>
          </a:p>
          <a:p>
            <a:pPr indent="-311150" lvl="0" marL="457200">
              <a:spcBef>
                <a:spcPts val="0"/>
              </a:spcBef>
              <a:spcAft>
                <a:spcPts val="0"/>
              </a:spcAft>
              <a:buSzPct val="100000"/>
            </a:pPr>
            <a:r>
              <a:rPr lang="en"/>
              <a:t>Wiki, with about 85% of the content of the PDF.</a:t>
            </a:r>
          </a:p>
          <a:p>
            <a:pPr indent="-311150" lvl="0" marL="457200">
              <a:spcBef>
                <a:spcPts val="0"/>
              </a:spcBef>
              <a:buSzPct val="100000"/>
            </a:pPr>
            <a:r>
              <a:rPr lang="en"/>
              <a:t>SAMM_Assessment_Toolbox_v1.5_FINAL.xlsx</a:t>
            </a:r>
          </a:p>
          <a:p>
            <a:pPr lvl="0" rt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Self-Assessment</a:t>
            </a:r>
          </a:p>
        </p:txBody>
      </p:sp>
      <p:sp>
        <p:nvSpPr>
          <p:cNvPr id="259" name="Shape 25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a:spcBef>
                <a:spcPts val="0"/>
              </a:spcBef>
              <a:spcAft>
                <a:spcPts val="0"/>
              </a:spcAft>
              <a:buSzPct val="100000"/>
            </a:pPr>
            <a:r>
              <a:rPr lang="en"/>
              <a:t>One of the first steps.</a:t>
            </a:r>
          </a:p>
          <a:p>
            <a:pPr indent="-311150" lvl="0" marL="457200">
              <a:spcBef>
                <a:spcPts val="0"/>
              </a:spcBef>
              <a:spcAft>
                <a:spcPts val="0"/>
              </a:spcAft>
              <a:buSzPct val="100000"/>
            </a:pPr>
            <a:r>
              <a:rPr lang="en"/>
              <a:t>How bad is it?</a:t>
            </a:r>
          </a:p>
          <a:p>
            <a:pPr indent="-311150" lvl="0" marL="457200" rtl="0">
              <a:spcBef>
                <a:spcPts val="0"/>
              </a:spcBef>
              <a:buSzPct val="100000"/>
            </a:pPr>
            <a:r>
              <a:rPr lang="en"/>
              <a:t>Probably not as bad as you fear, but definitely not great.</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Self-Assessment - Lightweight</a:t>
            </a:r>
          </a:p>
        </p:txBody>
      </p:sp>
      <p:sp>
        <p:nvSpPr>
          <p:cNvPr id="265" name="Shape 26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b="1" lang="en" sz="1400"/>
              <a:t>(AUDIENCE PARTICIPATION)</a:t>
            </a:r>
          </a:p>
          <a:p>
            <a:pPr lvl="0" rtl="0">
              <a:spcBef>
                <a:spcPts val="0"/>
              </a:spcBef>
              <a:buNone/>
            </a:pPr>
            <a:r>
              <a:t/>
            </a:r>
            <a:endParaRPr b="1" sz="1400"/>
          </a:p>
        </p:txBody>
      </p:sp>
      <p:pic>
        <p:nvPicPr>
          <p:cNvPr id="266" name="Shape 266"/>
          <p:cNvPicPr preferRelativeResize="0"/>
          <p:nvPr/>
        </p:nvPicPr>
        <p:blipFill>
          <a:blip r:embed="rId3">
            <a:alphaModFix/>
          </a:blip>
          <a:stretch>
            <a:fillRect/>
          </a:stretch>
        </p:blipFill>
        <p:spPr>
          <a:xfrm>
            <a:off x="183975" y="2786825"/>
            <a:ext cx="8782474" cy="1165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Assessment Results</a:t>
            </a:r>
          </a:p>
        </p:txBody>
      </p:sp>
      <p:sp>
        <p:nvSpPr>
          <p:cNvPr id="272" name="Shape 27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273" name="Shape 273"/>
          <p:cNvPicPr preferRelativeResize="0"/>
          <p:nvPr/>
        </p:nvPicPr>
        <p:blipFill>
          <a:blip r:embed="rId3">
            <a:alphaModFix/>
          </a:blip>
          <a:stretch>
            <a:fillRect/>
          </a:stretch>
        </p:blipFill>
        <p:spPr>
          <a:xfrm>
            <a:off x="5149400" y="633249"/>
            <a:ext cx="3347350" cy="4025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Self-Assessment - Detailed</a:t>
            </a:r>
          </a:p>
        </p:txBody>
      </p:sp>
      <p:sp>
        <p:nvSpPr>
          <p:cNvPr id="279" name="Shape 27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Prove it!</a:t>
            </a:r>
          </a:p>
          <a:p>
            <a:pPr lvl="0">
              <a:spcBef>
                <a:spcPts val="0"/>
              </a:spcBef>
              <a:buNone/>
            </a:pPr>
            <a:r>
              <a:rPr lang="en"/>
              <a:t>This is what happens at the end of every  phase.</a:t>
            </a:r>
          </a:p>
          <a:p>
            <a:pPr lvl="0" rtl="0">
              <a:spcBef>
                <a:spcPts val="0"/>
              </a:spcBef>
              <a:buNone/>
            </a:pPr>
            <a:r>
              <a:rPr lang="en"/>
              <a:t>Forever...</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Software Security Assurance</a:t>
            </a:r>
          </a:p>
        </p:txBody>
      </p:sp>
      <p:sp>
        <p:nvSpPr>
          <p:cNvPr id="99" name="Shape 9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rPr lang="en"/>
              <a:t>Process that </a:t>
            </a:r>
            <a:r>
              <a:rPr b="1" lang="en"/>
              <a:t>helps design and implement </a:t>
            </a:r>
            <a:r>
              <a:rPr lang="en"/>
              <a:t>software that </a:t>
            </a:r>
            <a:r>
              <a:rPr b="1" lang="en"/>
              <a:t>protects the data and resources </a:t>
            </a:r>
            <a:r>
              <a:rPr lang="en"/>
              <a:t>contained in and controlled by the software.</a:t>
            </a:r>
          </a:p>
          <a:p>
            <a:pPr lvl="0" rtl="0">
              <a:spcBef>
                <a:spcPts val="0"/>
              </a:spcBef>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Building a Roadmap</a:t>
            </a:r>
          </a:p>
        </p:txBody>
      </p:sp>
      <p:sp>
        <p:nvSpPr>
          <p:cNvPr id="285" name="Shape 28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Start where you can.</a:t>
            </a:r>
          </a:p>
          <a:p>
            <a:pPr lvl="0">
              <a:spcBef>
                <a:spcPts val="0"/>
              </a:spcBef>
              <a:buNone/>
            </a:pPr>
            <a:r>
              <a:rPr lang="en"/>
              <a:t>Align to stuff that’s in-flight already.</a:t>
            </a:r>
          </a:p>
          <a:p>
            <a:pPr lvl="0">
              <a:spcBef>
                <a:spcPts val="0"/>
              </a:spcBef>
              <a:buNone/>
            </a:pPr>
            <a:r>
              <a:rPr lang="en"/>
              <a:t>Use the tools.</a:t>
            </a:r>
          </a:p>
          <a:p>
            <a:pPr lvl="0" rtl="0">
              <a:spcBef>
                <a:spcPts val="0"/>
              </a:spcBef>
              <a:buNone/>
            </a:pPr>
            <a:r>
              <a:t/>
            </a:r>
            <a:endParaRPr/>
          </a:p>
        </p:txBody>
      </p:sp>
      <p:pic>
        <p:nvPicPr>
          <p:cNvPr id="286" name="Shape 286"/>
          <p:cNvPicPr preferRelativeResize="0"/>
          <p:nvPr/>
        </p:nvPicPr>
        <p:blipFill>
          <a:blip r:embed="rId3">
            <a:alphaModFix/>
          </a:blip>
          <a:stretch>
            <a:fillRect/>
          </a:stretch>
        </p:blipFill>
        <p:spPr>
          <a:xfrm>
            <a:off x="4339625" y="1032925"/>
            <a:ext cx="4524474" cy="36309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Building a Roadmap - Examples</a:t>
            </a:r>
          </a:p>
        </p:txBody>
      </p:sp>
      <p:sp>
        <p:nvSpPr>
          <p:cNvPr id="292" name="Shape 29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Small, agile organization with key pieces in place.</a:t>
            </a:r>
          </a:p>
          <a:p>
            <a:pPr lvl="0">
              <a:spcBef>
                <a:spcPts val="0"/>
              </a:spcBef>
              <a:buNone/>
            </a:pPr>
            <a:r>
              <a:rPr lang="en"/>
              <a:t>Monolithic</a:t>
            </a:r>
            <a:r>
              <a:rPr lang="en"/>
              <a:t>, resistant to change organization.</a:t>
            </a:r>
          </a:p>
          <a:p>
            <a:pPr lvl="0">
              <a:spcBef>
                <a:spcPts val="0"/>
              </a:spcBef>
              <a:buNone/>
            </a:pPr>
            <a:r>
              <a:rPr lang="en"/>
              <a:t>Heavily remote organization with diverse technology stacks and siloed teams.</a:t>
            </a:r>
          </a:p>
          <a:p>
            <a:pPr lvl="0" rt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Setting Metrics</a:t>
            </a:r>
          </a:p>
        </p:txBody>
      </p:sp>
      <p:sp>
        <p:nvSpPr>
          <p:cNvPr id="298" name="Shape 29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Defining groups/people is harder than you think.</a:t>
            </a:r>
          </a:p>
          <a:p>
            <a:pPr lvl="0">
              <a:spcBef>
                <a:spcPts val="0"/>
              </a:spcBef>
              <a:buNone/>
            </a:pPr>
            <a:r>
              <a:rPr lang="en"/>
              <a:t>You don’t have to use the ones they pick!</a:t>
            </a:r>
          </a:p>
          <a:p>
            <a:pPr lvl="0">
              <a:spcBef>
                <a:spcPts val="0"/>
              </a:spcBef>
              <a:buNone/>
            </a:pPr>
            <a:r>
              <a:rPr lang="en"/>
              <a:t>Make them testable and gatherable.</a:t>
            </a:r>
          </a:p>
          <a:p>
            <a:pPr lvl="0">
              <a:spcBef>
                <a:spcPts val="0"/>
              </a:spcBef>
              <a:buNone/>
            </a:pPr>
            <a:r>
              <a:rPr lang="en"/>
              <a:t>Pick your percentages.  Plan to crank them up.</a:t>
            </a:r>
          </a:p>
          <a:p>
            <a:pPr lvl="0" rtl="0">
              <a:spcBef>
                <a:spcPts val="0"/>
              </a:spcBef>
              <a:buNone/>
            </a:pPr>
            <a:r>
              <a:t/>
            </a:r>
            <a:endParaRPr/>
          </a:p>
        </p:txBody>
      </p:sp>
      <p:pic>
        <p:nvPicPr>
          <p:cNvPr id="299" name="Shape 299"/>
          <p:cNvPicPr preferRelativeResize="0"/>
          <p:nvPr/>
        </p:nvPicPr>
        <p:blipFill>
          <a:blip r:embed="rId3">
            <a:alphaModFix/>
          </a:blip>
          <a:stretch>
            <a:fillRect/>
          </a:stretch>
        </p:blipFill>
        <p:spPr>
          <a:xfrm>
            <a:off x="5545125" y="1489550"/>
            <a:ext cx="2438400" cy="2438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Executing your Roadmap</a:t>
            </a:r>
          </a:p>
        </p:txBody>
      </p:sp>
      <p:sp>
        <p:nvSpPr>
          <p:cNvPr id="305" name="Shape 30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Based on organization size and agility, pick your phase length.</a:t>
            </a:r>
          </a:p>
          <a:p>
            <a:pPr lvl="0">
              <a:spcBef>
                <a:spcPts val="0"/>
              </a:spcBef>
              <a:buNone/>
            </a:pPr>
            <a:r>
              <a:rPr lang="en"/>
              <a:t>Pick your end goals.</a:t>
            </a:r>
          </a:p>
          <a:p>
            <a:pPr lvl="0">
              <a:spcBef>
                <a:spcPts val="0"/>
              </a:spcBef>
              <a:buNone/>
            </a:pPr>
            <a:r>
              <a:rPr lang="en"/>
              <a:t>Calculate the difference, and lay it out in the phases.</a:t>
            </a:r>
          </a:p>
          <a:p>
            <a:pPr lvl="0">
              <a:spcBef>
                <a:spcPts val="0"/>
              </a:spcBef>
              <a:buNone/>
            </a:pPr>
            <a:r>
              <a:rPr lang="en"/>
              <a:t>Tweak it.</a:t>
            </a:r>
          </a:p>
          <a:p>
            <a:pPr lvl="0">
              <a:spcBef>
                <a:spcPts val="0"/>
              </a:spcBef>
              <a:buNone/>
            </a:pPr>
            <a:r>
              <a:rPr lang="en"/>
              <a:t>Tweak it some more.</a:t>
            </a:r>
          </a:p>
          <a:p>
            <a:pPr lvl="0" rt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I did it!  What now?</a:t>
            </a:r>
          </a:p>
        </p:txBody>
      </p:sp>
      <p:sp>
        <p:nvSpPr>
          <p:cNvPr id="311" name="Shape 31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Eh, it never really ends.</a:t>
            </a:r>
          </a:p>
          <a:p>
            <a:pPr lvl="0">
              <a:spcBef>
                <a:spcPts val="0"/>
              </a:spcBef>
              <a:buNone/>
            </a:pPr>
            <a:r>
              <a:rPr lang="en"/>
              <a:t>The end of the last phase means you have ongoing activities and audits.</a:t>
            </a:r>
          </a:p>
          <a:p>
            <a:pPr lvl="0" rtl="0">
              <a:spcBef>
                <a:spcPts val="0"/>
              </a:spcBef>
              <a:buNone/>
            </a:pPr>
            <a:r>
              <a:rPr lang="en"/>
              <a:t>Keep upping your metrics.  “100% of devs get 1 on 1 training from drunk Steve Ballmer himself, daily.”</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In Practice - Observations So Far</a:t>
            </a:r>
          </a:p>
        </p:txBody>
      </p:sp>
      <p:sp>
        <p:nvSpPr>
          <p:cNvPr id="317" name="Shape 31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318" name="Shape 318"/>
          <p:cNvPicPr preferRelativeResize="0"/>
          <p:nvPr/>
        </p:nvPicPr>
        <p:blipFill>
          <a:blip r:embed="rId3">
            <a:alphaModFix/>
          </a:blip>
          <a:stretch>
            <a:fillRect/>
          </a:stretch>
        </p:blipFill>
        <p:spPr>
          <a:xfrm>
            <a:off x="2579813" y="2042049"/>
            <a:ext cx="3527175" cy="2695101"/>
          </a:xfrm>
          <a:prstGeom prst="rect">
            <a:avLst/>
          </a:prstGeom>
          <a:noFill/>
          <a:ln>
            <a:noFill/>
          </a:ln>
        </p:spPr>
      </p:pic>
      <p:pic>
        <p:nvPicPr>
          <p:cNvPr id="319" name="Shape 319"/>
          <p:cNvPicPr preferRelativeResize="0"/>
          <p:nvPr/>
        </p:nvPicPr>
        <p:blipFill>
          <a:blip r:embed="rId4">
            <a:alphaModFix/>
          </a:blip>
          <a:stretch>
            <a:fillRect/>
          </a:stretch>
        </p:blipFill>
        <p:spPr>
          <a:xfrm>
            <a:off x="6245544" y="2069138"/>
            <a:ext cx="2720451" cy="2640925"/>
          </a:xfrm>
          <a:prstGeom prst="rect">
            <a:avLst/>
          </a:prstGeom>
          <a:noFill/>
          <a:ln>
            <a:noFill/>
          </a:ln>
        </p:spPr>
      </p:pic>
      <p:pic>
        <p:nvPicPr>
          <p:cNvPr id="320" name="Shape 320"/>
          <p:cNvPicPr preferRelativeResize="0"/>
          <p:nvPr/>
        </p:nvPicPr>
        <p:blipFill>
          <a:blip r:embed="rId5">
            <a:alphaModFix/>
          </a:blip>
          <a:stretch>
            <a:fillRect/>
          </a:stretch>
        </p:blipFill>
        <p:spPr>
          <a:xfrm>
            <a:off x="258850" y="2042062"/>
            <a:ext cx="2302350" cy="2768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Getting Started</a:t>
            </a:r>
          </a:p>
        </p:txBody>
      </p:sp>
      <p:sp>
        <p:nvSpPr>
          <p:cNvPr id="326" name="Shape 32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Maybe start with the BSIMM even?</a:t>
            </a:r>
          </a:p>
          <a:p>
            <a:pPr lvl="0">
              <a:spcBef>
                <a:spcPts val="0"/>
              </a:spcBef>
              <a:buNone/>
            </a:pPr>
            <a:r>
              <a:rPr lang="en"/>
              <a:t>Pick one area that you have some influence over, and measure yourself.</a:t>
            </a:r>
          </a:p>
          <a:p>
            <a:pPr lvl="0" rtl="0">
              <a:spcBef>
                <a:spcPts val="0"/>
              </a:spcBef>
              <a:buNone/>
            </a:pPr>
            <a:r>
              <a:rPr lang="en"/>
              <a:t>Push for change!</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Questions?</a:t>
            </a:r>
          </a:p>
        </p:txBody>
      </p:sp>
      <p:sp>
        <p:nvSpPr>
          <p:cNvPr id="332" name="Shape 33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gn="ctr">
              <a:spcBef>
                <a:spcPts val="0"/>
              </a:spcBef>
              <a:buNone/>
            </a:pPr>
            <a:r>
              <a:t/>
            </a:r>
            <a:endParaRPr/>
          </a:p>
          <a:p>
            <a:pPr lvl="0" algn="ctr">
              <a:spcBef>
                <a:spcPts val="0"/>
              </a:spcBef>
              <a:buNone/>
            </a:pPr>
            <a:r>
              <a:rPr lang="en" u="sng">
                <a:solidFill>
                  <a:schemeClr val="hlink"/>
                </a:solidFill>
                <a:hlinkClick r:id="rId3"/>
              </a:rPr>
              <a:t>august.johnson@gmail.com</a:t>
            </a:r>
          </a:p>
          <a:p>
            <a:pPr lvl="0" algn="ctr">
              <a:spcBef>
                <a:spcPts val="0"/>
              </a:spcBef>
              <a:buNone/>
            </a:pPr>
            <a:r>
              <a:rPr lang="en"/>
              <a:t>@august on seckc.slack.com</a:t>
            </a:r>
          </a:p>
          <a:p>
            <a:pPr lvl="0" algn="ctr">
              <a:spcBef>
                <a:spcPts val="0"/>
              </a:spcBef>
              <a:buClr>
                <a:schemeClr val="dk1"/>
              </a:buClr>
              <a:buSzPct val="84615"/>
              <a:buFont typeface="Arial"/>
              <a:buNone/>
            </a:pPr>
            <a:r>
              <a:rPr lang="en" u="sng">
                <a:solidFill>
                  <a:schemeClr val="accent5"/>
                </a:solidFill>
                <a:hlinkClick r:id="rId4"/>
              </a:rPr>
              <a:t>keybase.io/augustjohnson</a:t>
            </a:r>
          </a:p>
          <a:p>
            <a:pPr lvl="0" rtl="0" algn="ctr">
              <a:spcBef>
                <a:spcPts val="0"/>
              </a:spcBef>
              <a:buNone/>
            </a:pPr>
            <a:r>
              <a:rPr lang="en"/>
              <a:t>github.com/augustjohnson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Software Security Assurance - Who is it for?</a:t>
            </a:r>
          </a:p>
        </p:txBody>
      </p:sp>
      <p:sp>
        <p:nvSpPr>
          <p:cNvPr id="105" name="Shape 10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If you have </a:t>
            </a:r>
            <a:r>
              <a:rPr lang="en"/>
              <a:t>involvement</a:t>
            </a:r>
            <a:r>
              <a:rPr lang="en"/>
              <a:t> or influence in the creation or maintenance of software, there are items in here that can apply to you.</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Common Models</a:t>
            </a:r>
          </a:p>
        </p:txBody>
      </p:sp>
      <p:sp>
        <p:nvSpPr>
          <p:cNvPr id="111" name="Shape 11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a:spcBef>
                <a:spcPts val="0"/>
              </a:spcBef>
              <a:spcAft>
                <a:spcPts val="0"/>
              </a:spcAft>
              <a:buSzPct val="100000"/>
            </a:pPr>
            <a:r>
              <a:rPr lang="en"/>
              <a:t>ISO 27034</a:t>
            </a:r>
          </a:p>
          <a:p>
            <a:pPr indent="-311150" lvl="0" marL="457200" rtl="0">
              <a:spcBef>
                <a:spcPts val="0"/>
              </a:spcBef>
              <a:spcAft>
                <a:spcPts val="0"/>
              </a:spcAft>
              <a:buSzPct val="100000"/>
            </a:pPr>
            <a:r>
              <a:rPr lang="en"/>
              <a:t>NIST SP-800-64</a:t>
            </a:r>
          </a:p>
          <a:p>
            <a:pPr indent="-311150" lvl="0" marL="457200">
              <a:spcBef>
                <a:spcPts val="0"/>
              </a:spcBef>
              <a:spcAft>
                <a:spcPts val="0"/>
              </a:spcAft>
              <a:buSzPct val="100000"/>
            </a:pPr>
            <a:r>
              <a:rPr lang="en"/>
              <a:t>Microsoft SDL (Security Development Lifecycle)</a:t>
            </a:r>
          </a:p>
          <a:p>
            <a:pPr indent="-311150" lvl="0" marL="457200">
              <a:spcBef>
                <a:spcPts val="0"/>
              </a:spcBef>
              <a:spcAft>
                <a:spcPts val="0"/>
              </a:spcAft>
              <a:buSzPct val="100000"/>
            </a:pPr>
            <a:r>
              <a:rPr lang="en"/>
              <a:t>BSIMM (Building Security In Maturity Model)</a:t>
            </a:r>
          </a:p>
          <a:p>
            <a:pPr indent="-311150" lvl="0" marL="457200" rtl="0">
              <a:spcBef>
                <a:spcPts val="0"/>
              </a:spcBef>
              <a:buSzPct val="100000"/>
            </a:pPr>
            <a:r>
              <a:rPr lang="en"/>
              <a:t>OWASP SAMM (Software Assurance Maturity Model)</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CE5CD"/>
        </a:solidFill>
      </p:bgPr>
    </p:bg>
    <p:spTree>
      <p:nvGrpSpPr>
        <p:cNvPr id="115" name="Shape 115"/>
        <p:cNvGrpSpPr/>
        <p:nvPr/>
      </p:nvGrpSpPr>
      <p:grpSpPr>
        <a:xfrm>
          <a:off x="0" y="0"/>
          <a:ext cx="0" cy="0"/>
          <a:chOff x="0" y="0"/>
          <a:chExt cx="0" cy="0"/>
        </a:xfrm>
      </p:grpSpPr>
      <p:sp>
        <p:nvSpPr>
          <p:cNvPr id="116" name="Shape 116"/>
          <p:cNvSpPr/>
          <p:nvPr/>
        </p:nvSpPr>
        <p:spPr>
          <a:xfrm>
            <a:off x="485251" y="3304091"/>
            <a:ext cx="8352600" cy="1188900"/>
          </a:xfrm>
          <a:prstGeom prst="rightArrow">
            <a:avLst>
              <a:gd fmla="val 50000" name="adj1"/>
              <a:gd fmla="val 50000" name="adj2"/>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17" name="Shape 117"/>
          <p:cNvSpPr txBox="1"/>
          <p:nvPr/>
        </p:nvSpPr>
        <p:spPr>
          <a:xfrm rot="3539213">
            <a:off x="-71555" y="1257224"/>
            <a:ext cx="2866463" cy="470752"/>
          </a:xfrm>
          <a:prstGeom prst="rect">
            <a:avLst/>
          </a:prstGeom>
          <a:noFill/>
          <a:ln>
            <a:noFill/>
          </a:ln>
        </p:spPr>
        <p:txBody>
          <a:bodyPr anchorCtr="0" anchor="t" bIns="91425" lIns="91425" rIns="91425" wrap="square" tIns="91425">
            <a:noAutofit/>
          </a:bodyPr>
          <a:lstStyle/>
          <a:p>
            <a:pPr lvl="0" rtl="0" algn="l">
              <a:spcBef>
                <a:spcPts val="0"/>
              </a:spcBef>
              <a:buNone/>
            </a:pPr>
            <a:r>
              <a:rPr lang="en"/>
              <a:t>Trustworthy Computing Memo</a:t>
            </a:r>
          </a:p>
        </p:txBody>
      </p:sp>
      <p:sp>
        <p:nvSpPr>
          <p:cNvPr id="118" name="Shape 118"/>
          <p:cNvSpPr txBox="1"/>
          <p:nvPr/>
        </p:nvSpPr>
        <p:spPr>
          <a:xfrm rot="5400000">
            <a:off x="3872867" y="1083806"/>
            <a:ext cx="735900" cy="6939300"/>
          </a:xfrm>
          <a:prstGeom prst="rect">
            <a:avLst/>
          </a:prstGeom>
          <a:noFill/>
          <a:ln>
            <a:noFill/>
          </a:ln>
        </p:spPr>
        <p:txBody>
          <a:bodyPr anchorCtr="0" anchor="t" bIns="91425" lIns="91425" rIns="91425" wrap="square" tIns="91425">
            <a:noAutofit/>
          </a:bodyPr>
          <a:lstStyle/>
          <a:p>
            <a:pPr lvl="0" rtl="0" algn="l">
              <a:spcBef>
                <a:spcPts val="0"/>
              </a:spcBef>
              <a:buNone/>
            </a:pPr>
            <a:r>
              <a:rPr lang="en"/>
              <a:t>2017</a:t>
            </a:r>
          </a:p>
          <a:p>
            <a:pPr lvl="0" rtl="0" algn="l">
              <a:spcBef>
                <a:spcPts val="0"/>
              </a:spcBef>
              <a:buNone/>
            </a:pPr>
            <a:r>
              <a:t/>
            </a:r>
            <a:endParaRPr/>
          </a:p>
          <a:p>
            <a:pPr lvl="0" rtl="0" algn="l">
              <a:spcBef>
                <a:spcPts val="0"/>
              </a:spcBef>
              <a:buNone/>
            </a:pPr>
            <a:r>
              <a:rPr lang="en"/>
              <a:t>2016</a:t>
            </a:r>
          </a:p>
          <a:p>
            <a:pPr lvl="0" rtl="0" algn="l">
              <a:spcBef>
                <a:spcPts val="0"/>
              </a:spcBef>
              <a:buNone/>
            </a:pPr>
            <a:r>
              <a:t/>
            </a:r>
            <a:endParaRPr/>
          </a:p>
          <a:p>
            <a:pPr lvl="0" rtl="0" algn="l">
              <a:spcBef>
                <a:spcPts val="0"/>
              </a:spcBef>
              <a:buNone/>
            </a:pPr>
            <a:r>
              <a:rPr lang="en"/>
              <a:t>2015</a:t>
            </a:r>
          </a:p>
          <a:p>
            <a:pPr lvl="0" rtl="0" algn="l">
              <a:spcBef>
                <a:spcPts val="0"/>
              </a:spcBef>
              <a:buNone/>
            </a:pPr>
            <a:r>
              <a:t/>
            </a:r>
            <a:endParaRPr/>
          </a:p>
          <a:p>
            <a:pPr lvl="0" rtl="0" algn="l">
              <a:spcBef>
                <a:spcPts val="0"/>
              </a:spcBef>
              <a:buNone/>
            </a:pPr>
            <a:r>
              <a:rPr lang="en"/>
              <a:t>2014</a:t>
            </a:r>
          </a:p>
          <a:p>
            <a:pPr lvl="0" rtl="0" algn="l">
              <a:spcBef>
                <a:spcPts val="0"/>
              </a:spcBef>
              <a:buNone/>
            </a:pPr>
            <a:r>
              <a:t/>
            </a:r>
            <a:endParaRPr/>
          </a:p>
          <a:p>
            <a:pPr lvl="0" rtl="0" algn="l">
              <a:spcBef>
                <a:spcPts val="0"/>
              </a:spcBef>
              <a:buNone/>
            </a:pPr>
            <a:r>
              <a:rPr lang="en"/>
              <a:t>2013</a:t>
            </a:r>
          </a:p>
          <a:p>
            <a:pPr lvl="0" rtl="0" algn="l">
              <a:spcBef>
                <a:spcPts val="0"/>
              </a:spcBef>
              <a:buNone/>
            </a:pPr>
            <a:r>
              <a:t/>
            </a:r>
            <a:endParaRPr/>
          </a:p>
          <a:p>
            <a:pPr lvl="0" rtl="0" algn="l">
              <a:spcBef>
                <a:spcPts val="0"/>
              </a:spcBef>
              <a:buNone/>
            </a:pPr>
            <a:r>
              <a:rPr lang="en"/>
              <a:t>2012</a:t>
            </a:r>
          </a:p>
          <a:p>
            <a:pPr lvl="0" rtl="0" algn="l">
              <a:spcBef>
                <a:spcPts val="0"/>
              </a:spcBef>
              <a:buNone/>
            </a:pPr>
            <a:r>
              <a:t/>
            </a:r>
            <a:endParaRPr/>
          </a:p>
          <a:p>
            <a:pPr lvl="0" rtl="0" algn="l">
              <a:spcBef>
                <a:spcPts val="0"/>
              </a:spcBef>
              <a:buNone/>
            </a:pPr>
            <a:r>
              <a:rPr lang="en"/>
              <a:t>2011</a:t>
            </a:r>
          </a:p>
          <a:p>
            <a:pPr lvl="0" rtl="0" algn="l">
              <a:spcBef>
                <a:spcPts val="0"/>
              </a:spcBef>
              <a:buNone/>
            </a:pPr>
            <a:r>
              <a:t/>
            </a:r>
            <a:endParaRPr/>
          </a:p>
          <a:p>
            <a:pPr lvl="0" rtl="0" algn="l">
              <a:spcBef>
                <a:spcPts val="0"/>
              </a:spcBef>
              <a:buNone/>
            </a:pPr>
            <a:r>
              <a:rPr lang="en"/>
              <a:t>2010</a:t>
            </a:r>
          </a:p>
          <a:p>
            <a:pPr lvl="0" rtl="0" algn="l">
              <a:spcBef>
                <a:spcPts val="0"/>
              </a:spcBef>
              <a:buNone/>
            </a:pPr>
            <a:r>
              <a:t/>
            </a:r>
            <a:endParaRPr/>
          </a:p>
          <a:p>
            <a:pPr lvl="0" rtl="0" algn="l">
              <a:spcBef>
                <a:spcPts val="0"/>
              </a:spcBef>
              <a:buNone/>
            </a:pPr>
            <a:r>
              <a:rPr lang="en"/>
              <a:t>2009</a:t>
            </a:r>
          </a:p>
          <a:p>
            <a:pPr lvl="0" rtl="0" algn="l">
              <a:spcBef>
                <a:spcPts val="0"/>
              </a:spcBef>
              <a:buNone/>
            </a:pPr>
            <a:r>
              <a:t/>
            </a:r>
            <a:endParaRPr/>
          </a:p>
          <a:p>
            <a:pPr lvl="0" rtl="0" algn="l">
              <a:spcBef>
                <a:spcPts val="0"/>
              </a:spcBef>
              <a:buNone/>
            </a:pPr>
            <a:r>
              <a:rPr lang="en"/>
              <a:t>2008</a:t>
            </a:r>
          </a:p>
          <a:p>
            <a:pPr lvl="0" rtl="0" algn="l">
              <a:spcBef>
                <a:spcPts val="0"/>
              </a:spcBef>
              <a:buNone/>
            </a:pPr>
            <a:r>
              <a:t/>
            </a:r>
            <a:endParaRPr/>
          </a:p>
          <a:p>
            <a:pPr lvl="0" rtl="0" algn="l">
              <a:spcBef>
                <a:spcPts val="0"/>
              </a:spcBef>
              <a:buNone/>
            </a:pPr>
            <a:r>
              <a:rPr lang="en"/>
              <a:t>2007</a:t>
            </a:r>
          </a:p>
          <a:p>
            <a:pPr lvl="0" rtl="0" algn="l">
              <a:spcBef>
                <a:spcPts val="0"/>
              </a:spcBef>
              <a:buNone/>
            </a:pPr>
            <a:r>
              <a:t/>
            </a:r>
            <a:endParaRPr/>
          </a:p>
          <a:p>
            <a:pPr lvl="0" rtl="0" algn="l">
              <a:spcBef>
                <a:spcPts val="0"/>
              </a:spcBef>
              <a:buNone/>
            </a:pPr>
            <a:r>
              <a:rPr lang="en"/>
              <a:t>2006</a:t>
            </a:r>
          </a:p>
          <a:p>
            <a:pPr lvl="0" rtl="0" algn="l">
              <a:spcBef>
                <a:spcPts val="0"/>
              </a:spcBef>
              <a:buNone/>
            </a:pPr>
            <a:r>
              <a:t/>
            </a:r>
            <a:endParaRPr/>
          </a:p>
          <a:p>
            <a:pPr lvl="0" rtl="0" algn="l">
              <a:spcBef>
                <a:spcPts val="0"/>
              </a:spcBef>
              <a:buNone/>
            </a:pPr>
            <a:r>
              <a:rPr lang="en"/>
              <a:t>2005</a:t>
            </a:r>
          </a:p>
          <a:p>
            <a:pPr lvl="0" rtl="0" algn="l">
              <a:spcBef>
                <a:spcPts val="0"/>
              </a:spcBef>
              <a:buNone/>
            </a:pPr>
            <a:r>
              <a:t/>
            </a:r>
            <a:endParaRPr/>
          </a:p>
          <a:p>
            <a:pPr lvl="0" rtl="0" algn="l">
              <a:spcBef>
                <a:spcPts val="0"/>
              </a:spcBef>
              <a:buNone/>
            </a:pPr>
            <a:r>
              <a:rPr lang="en"/>
              <a:t>2004</a:t>
            </a:r>
          </a:p>
          <a:p>
            <a:pPr lvl="0" rtl="0" algn="l">
              <a:spcBef>
                <a:spcPts val="0"/>
              </a:spcBef>
              <a:buNone/>
            </a:pPr>
            <a:r>
              <a:t/>
            </a:r>
            <a:endParaRPr/>
          </a:p>
          <a:p>
            <a:pPr lvl="0" rtl="0" algn="l">
              <a:spcBef>
                <a:spcPts val="0"/>
              </a:spcBef>
              <a:buNone/>
            </a:pPr>
            <a:r>
              <a:rPr lang="en"/>
              <a:t>2003</a:t>
            </a:r>
          </a:p>
          <a:p>
            <a:pPr lvl="0" rtl="0" algn="l">
              <a:spcBef>
                <a:spcPts val="0"/>
              </a:spcBef>
              <a:buNone/>
            </a:pPr>
            <a:r>
              <a:t/>
            </a:r>
            <a:endParaRPr/>
          </a:p>
          <a:p>
            <a:pPr lvl="0" rtl="0" algn="l">
              <a:spcBef>
                <a:spcPts val="0"/>
              </a:spcBef>
              <a:buNone/>
            </a:pPr>
            <a:r>
              <a:rPr lang="en"/>
              <a:t>2002</a:t>
            </a:r>
          </a:p>
        </p:txBody>
      </p:sp>
      <p:sp>
        <p:nvSpPr>
          <p:cNvPr id="119" name="Shape 119"/>
          <p:cNvSpPr txBox="1"/>
          <p:nvPr/>
        </p:nvSpPr>
        <p:spPr>
          <a:xfrm rot="3539213">
            <a:off x="1798037" y="1558294"/>
            <a:ext cx="2866463" cy="470752"/>
          </a:xfrm>
          <a:prstGeom prst="rect">
            <a:avLst/>
          </a:prstGeom>
          <a:noFill/>
          <a:ln>
            <a:noFill/>
          </a:ln>
        </p:spPr>
        <p:txBody>
          <a:bodyPr anchorCtr="0" anchor="t" bIns="91425" lIns="91425" rIns="91425" wrap="square" tIns="91425">
            <a:noAutofit/>
          </a:bodyPr>
          <a:lstStyle/>
          <a:p>
            <a:pPr lvl="0" rtl="0" algn="l">
              <a:spcBef>
                <a:spcPts val="0"/>
              </a:spcBef>
              <a:buNone/>
            </a:pPr>
            <a:r>
              <a:rPr lang="en"/>
              <a:t>OWASP SAMM Beta</a:t>
            </a:r>
          </a:p>
        </p:txBody>
      </p:sp>
      <p:sp>
        <p:nvSpPr>
          <p:cNvPr id="120" name="Shape 120"/>
          <p:cNvSpPr txBox="1"/>
          <p:nvPr/>
        </p:nvSpPr>
        <p:spPr>
          <a:xfrm rot="3539213">
            <a:off x="2694632" y="1723581"/>
            <a:ext cx="2866463" cy="470752"/>
          </a:xfrm>
          <a:prstGeom prst="rect">
            <a:avLst/>
          </a:prstGeom>
          <a:noFill/>
          <a:ln>
            <a:noFill/>
          </a:ln>
        </p:spPr>
        <p:txBody>
          <a:bodyPr anchorCtr="0" anchor="t" bIns="91425" lIns="91425" rIns="91425" wrap="square" tIns="91425">
            <a:noAutofit/>
          </a:bodyPr>
          <a:lstStyle/>
          <a:p>
            <a:pPr lvl="0" rtl="0" algn="l">
              <a:spcBef>
                <a:spcPts val="0"/>
              </a:spcBef>
              <a:buNone/>
            </a:pPr>
            <a:r>
              <a:rPr lang="en"/>
              <a:t>BSIMM Forked</a:t>
            </a:r>
          </a:p>
        </p:txBody>
      </p:sp>
      <p:sp>
        <p:nvSpPr>
          <p:cNvPr id="121" name="Shape 121"/>
          <p:cNvSpPr txBox="1"/>
          <p:nvPr/>
        </p:nvSpPr>
        <p:spPr>
          <a:xfrm rot="3539213">
            <a:off x="2322213" y="1723581"/>
            <a:ext cx="2866463" cy="470752"/>
          </a:xfrm>
          <a:prstGeom prst="rect">
            <a:avLst/>
          </a:prstGeom>
          <a:noFill/>
          <a:ln>
            <a:noFill/>
          </a:ln>
        </p:spPr>
        <p:txBody>
          <a:bodyPr anchorCtr="0" anchor="t" bIns="91425" lIns="91425" rIns="91425" wrap="square" tIns="91425">
            <a:noAutofit/>
          </a:bodyPr>
          <a:lstStyle/>
          <a:p>
            <a:pPr lvl="0" rtl="0" algn="l">
              <a:spcBef>
                <a:spcPts val="0"/>
              </a:spcBef>
              <a:buNone/>
            </a:pPr>
            <a:r>
              <a:rPr lang="en"/>
              <a:t>NIST 800-64-r2</a:t>
            </a:r>
          </a:p>
        </p:txBody>
      </p:sp>
      <p:sp>
        <p:nvSpPr>
          <p:cNvPr id="122" name="Shape 122"/>
          <p:cNvSpPr txBox="1"/>
          <p:nvPr/>
        </p:nvSpPr>
        <p:spPr>
          <a:xfrm rot="3539213">
            <a:off x="837423" y="1457186"/>
            <a:ext cx="2866463" cy="470752"/>
          </a:xfrm>
          <a:prstGeom prst="rect">
            <a:avLst/>
          </a:prstGeom>
          <a:noFill/>
          <a:ln>
            <a:noFill/>
          </a:ln>
        </p:spPr>
        <p:txBody>
          <a:bodyPr anchorCtr="0" anchor="t" bIns="91425" lIns="91425" rIns="91425" wrap="square" tIns="91425">
            <a:noAutofit/>
          </a:bodyPr>
          <a:lstStyle/>
          <a:p>
            <a:pPr lvl="0" rtl="0" algn="l">
              <a:spcBef>
                <a:spcPts val="0"/>
              </a:spcBef>
              <a:buNone/>
            </a:pPr>
            <a:r>
              <a:rPr lang="en"/>
              <a:t>Microsoft Adopts SDL</a:t>
            </a:r>
          </a:p>
        </p:txBody>
      </p:sp>
      <p:sp>
        <p:nvSpPr>
          <p:cNvPr id="123" name="Shape 123"/>
          <p:cNvSpPr txBox="1"/>
          <p:nvPr/>
        </p:nvSpPr>
        <p:spPr>
          <a:xfrm rot="3539213">
            <a:off x="6300650" y="1307875"/>
            <a:ext cx="2866463" cy="470752"/>
          </a:xfrm>
          <a:prstGeom prst="rect">
            <a:avLst/>
          </a:prstGeom>
          <a:noFill/>
          <a:ln>
            <a:noFill/>
          </a:ln>
        </p:spPr>
        <p:txBody>
          <a:bodyPr anchorCtr="0" anchor="t" bIns="91425" lIns="91425" rIns="91425" wrap="square" tIns="91425">
            <a:noAutofit/>
          </a:bodyPr>
          <a:lstStyle/>
          <a:p>
            <a:pPr lvl="0" rtl="0" algn="l">
              <a:spcBef>
                <a:spcPts val="0"/>
              </a:spcBef>
              <a:buNone/>
            </a:pPr>
            <a:r>
              <a:rPr lang="en"/>
              <a:t>SAMM 1.5 Released</a:t>
            </a:r>
          </a:p>
        </p:txBody>
      </p:sp>
      <p:sp>
        <p:nvSpPr>
          <p:cNvPr id="124" name="Shape 124"/>
          <p:cNvSpPr txBox="1"/>
          <p:nvPr/>
        </p:nvSpPr>
        <p:spPr>
          <a:xfrm rot="3539213">
            <a:off x="3676206" y="1651153"/>
            <a:ext cx="2866463" cy="470752"/>
          </a:xfrm>
          <a:prstGeom prst="rect">
            <a:avLst/>
          </a:prstGeom>
          <a:noFill/>
          <a:ln>
            <a:noFill/>
          </a:ln>
        </p:spPr>
        <p:txBody>
          <a:bodyPr anchorCtr="0" anchor="t" bIns="91425" lIns="91425" rIns="91425" wrap="square" tIns="91425">
            <a:noAutofit/>
          </a:bodyPr>
          <a:lstStyle/>
          <a:p>
            <a:pPr lvl="0" rtl="0" algn="l">
              <a:spcBef>
                <a:spcPts val="0"/>
              </a:spcBef>
              <a:buNone/>
            </a:pPr>
            <a:r>
              <a:rPr lang="en"/>
              <a:t>ISO 27034 Initial Publish</a:t>
            </a:r>
          </a:p>
        </p:txBody>
      </p:sp>
      <p:cxnSp>
        <p:nvCxnSpPr>
          <p:cNvPr id="125" name="Shape 125"/>
          <p:cNvCxnSpPr>
            <a:stCxn id="117" idx="2"/>
          </p:cNvCxnSpPr>
          <p:nvPr/>
        </p:nvCxnSpPr>
        <p:spPr>
          <a:xfrm>
            <a:off x="1156927" y="1608700"/>
            <a:ext cx="0" cy="1994400"/>
          </a:xfrm>
          <a:prstGeom prst="straightConnector1">
            <a:avLst/>
          </a:prstGeom>
          <a:noFill/>
          <a:ln cap="flat" cmpd="sng" w="9525">
            <a:solidFill>
              <a:srgbClr val="000000"/>
            </a:solidFill>
            <a:prstDash val="solid"/>
            <a:round/>
            <a:headEnd len="lg" w="lg" type="none"/>
            <a:tailEnd len="lg" w="lg" type="none"/>
          </a:ln>
        </p:spPr>
      </p:cxnSp>
      <p:cxnSp>
        <p:nvCxnSpPr>
          <p:cNvPr id="126" name="Shape 126"/>
          <p:cNvCxnSpPr>
            <a:stCxn id="122" idx="2"/>
          </p:cNvCxnSpPr>
          <p:nvPr/>
        </p:nvCxnSpPr>
        <p:spPr>
          <a:xfrm>
            <a:off x="2065905" y="1808662"/>
            <a:ext cx="0" cy="1795200"/>
          </a:xfrm>
          <a:prstGeom prst="straightConnector1">
            <a:avLst/>
          </a:prstGeom>
          <a:noFill/>
          <a:ln cap="flat" cmpd="sng" w="9525">
            <a:solidFill>
              <a:srgbClr val="000000"/>
            </a:solidFill>
            <a:prstDash val="solid"/>
            <a:round/>
            <a:headEnd len="lg" w="lg" type="none"/>
            <a:tailEnd len="lg" w="lg" type="none"/>
          </a:ln>
        </p:spPr>
      </p:cxnSp>
      <p:cxnSp>
        <p:nvCxnSpPr>
          <p:cNvPr id="127" name="Shape 127"/>
          <p:cNvCxnSpPr>
            <a:stCxn id="119" idx="2"/>
          </p:cNvCxnSpPr>
          <p:nvPr/>
        </p:nvCxnSpPr>
        <p:spPr>
          <a:xfrm>
            <a:off x="3026518" y="1909770"/>
            <a:ext cx="0" cy="1685100"/>
          </a:xfrm>
          <a:prstGeom prst="straightConnector1">
            <a:avLst/>
          </a:prstGeom>
          <a:noFill/>
          <a:ln cap="flat" cmpd="sng" w="9525">
            <a:solidFill>
              <a:srgbClr val="000000"/>
            </a:solidFill>
            <a:prstDash val="solid"/>
            <a:round/>
            <a:headEnd len="lg" w="lg" type="none"/>
            <a:tailEnd len="lg" w="lg" type="none"/>
          </a:ln>
        </p:spPr>
      </p:cxnSp>
      <p:cxnSp>
        <p:nvCxnSpPr>
          <p:cNvPr id="128" name="Shape 128"/>
          <p:cNvCxnSpPr>
            <a:stCxn id="121" idx="2"/>
          </p:cNvCxnSpPr>
          <p:nvPr/>
        </p:nvCxnSpPr>
        <p:spPr>
          <a:xfrm>
            <a:off x="3550695" y="2075057"/>
            <a:ext cx="0" cy="1537200"/>
          </a:xfrm>
          <a:prstGeom prst="straightConnector1">
            <a:avLst/>
          </a:prstGeom>
          <a:noFill/>
          <a:ln cap="flat" cmpd="sng" w="9525">
            <a:solidFill>
              <a:srgbClr val="000000"/>
            </a:solidFill>
            <a:prstDash val="solid"/>
            <a:round/>
            <a:headEnd len="lg" w="lg" type="none"/>
            <a:tailEnd len="lg" w="lg" type="none"/>
          </a:ln>
        </p:spPr>
      </p:cxnSp>
      <p:cxnSp>
        <p:nvCxnSpPr>
          <p:cNvPr id="129" name="Shape 129"/>
          <p:cNvCxnSpPr>
            <a:stCxn id="121" idx="0"/>
          </p:cNvCxnSpPr>
          <p:nvPr/>
        </p:nvCxnSpPr>
        <p:spPr>
          <a:xfrm>
            <a:off x="3960195" y="1842857"/>
            <a:ext cx="0" cy="1751700"/>
          </a:xfrm>
          <a:prstGeom prst="straightConnector1">
            <a:avLst/>
          </a:prstGeom>
          <a:noFill/>
          <a:ln cap="flat" cmpd="sng" w="9525">
            <a:solidFill>
              <a:srgbClr val="000000"/>
            </a:solidFill>
            <a:prstDash val="solid"/>
            <a:round/>
            <a:headEnd len="lg" w="lg" type="none"/>
            <a:tailEnd len="lg" w="lg" type="none"/>
          </a:ln>
        </p:spPr>
      </p:cxnSp>
      <p:cxnSp>
        <p:nvCxnSpPr>
          <p:cNvPr id="130" name="Shape 130"/>
          <p:cNvCxnSpPr>
            <a:stCxn id="124" idx="2"/>
          </p:cNvCxnSpPr>
          <p:nvPr/>
        </p:nvCxnSpPr>
        <p:spPr>
          <a:xfrm>
            <a:off x="4904688" y="2002629"/>
            <a:ext cx="0" cy="1593000"/>
          </a:xfrm>
          <a:prstGeom prst="straightConnector1">
            <a:avLst/>
          </a:prstGeom>
          <a:noFill/>
          <a:ln cap="flat" cmpd="sng" w="9525">
            <a:solidFill>
              <a:srgbClr val="000000"/>
            </a:solidFill>
            <a:prstDash val="solid"/>
            <a:round/>
            <a:headEnd len="lg" w="lg" type="none"/>
            <a:tailEnd len="lg" w="lg" type="none"/>
          </a:ln>
        </p:spPr>
      </p:cxnSp>
      <p:cxnSp>
        <p:nvCxnSpPr>
          <p:cNvPr id="131" name="Shape 131"/>
          <p:cNvCxnSpPr>
            <a:stCxn id="123" idx="2"/>
          </p:cNvCxnSpPr>
          <p:nvPr/>
        </p:nvCxnSpPr>
        <p:spPr>
          <a:xfrm>
            <a:off x="7529131" y="1659350"/>
            <a:ext cx="0" cy="1943100"/>
          </a:xfrm>
          <a:prstGeom prst="straightConnector1">
            <a:avLst/>
          </a:prstGeom>
          <a:noFill/>
          <a:ln cap="flat" cmpd="sng" w="9525">
            <a:solidFill>
              <a:srgbClr val="000000"/>
            </a:solidFill>
            <a:prstDash val="solid"/>
            <a:round/>
            <a:headEnd len="lg" w="lg" type="none"/>
            <a:tailEnd len="lg" w="lg" type="none"/>
          </a:ln>
        </p:spPr>
      </p:cxnSp>
      <p:sp>
        <p:nvSpPr>
          <p:cNvPr id="132" name="Shape 132"/>
          <p:cNvSpPr txBox="1"/>
          <p:nvPr/>
        </p:nvSpPr>
        <p:spPr>
          <a:xfrm rot="3539213">
            <a:off x="5791232" y="1741281"/>
            <a:ext cx="2866463" cy="470752"/>
          </a:xfrm>
          <a:prstGeom prst="rect">
            <a:avLst/>
          </a:prstGeom>
          <a:noFill/>
          <a:ln>
            <a:noFill/>
          </a:ln>
        </p:spPr>
        <p:txBody>
          <a:bodyPr anchorCtr="0" anchor="t" bIns="91425" lIns="91425" rIns="91425" wrap="square" tIns="91425">
            <a:noAutofit/>
          </a:bodyPr>
          <a:lstStyle/>
          <a:p>
            <a:pPr lvl="0" rtl="0" algn="l">
              <a:spcBef>
                <a:spcPts val="0"/>
              </a:spcBef>
              <a:buNone/>
            </a:pPr>
            <a:r>
              <a:rPr lang="en"/>
              <a:t>BSIMM7 Released</a:t>
            </a:r>
          </a:p>
        </p:txBody>
      </p:sp>
      <p:cxnSp>
        <p:nvCxnSpPr>
          <p:cNvPr id="133" name="Shape 133"/>
          <p:cNvCxnSpPr/>
          <p:nvPr/>
        </p:nvCxnSpPr>
        <p:spPr>
          <a:xfrm>
            <a:off x="7056795" y="1860557"/>
            <a:ext cx="0" cy="1751700"/>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ISO 27034</a:t>
            </a:r>
          </a:p>
        </p:txBody>
      </p:sp>
      <p:sp>
        <p:nvSpPr>
          <p:cNvPr id="139" name="Shape 139"/>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Heavy, wordy, not user-friendly.</a:t>
            </a:r>
          </a:p>
          <a:p>
            <a:pPr lvl="0">
              <a:spcBef>
                <a:spcPts val="0"/>
              </a:spcBef>
              <a:buNone/>
            </a:pPr>
            <a:r>
              <a:rPr lang="en"/>
              <a:t>Only part of the standard is officially published, missing some key pieces.</a:t>
            </a: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NIST SP-800-64</a:t>
            </a:r>
          </a:p>
        </p:txBody>
      </p:sp>
      <p:sp>
        <p:nvSpPr>
          <p:cNvPr id="145" name="Shape 14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rPr lang="en"/>
              <a:t>Gov’t only.</a:t>
            </a:r>
          </a:p>
          <a:p>
            <a:pPr lvl="0">
              <a:spcBef>
                <a:spcPts val="0"/>
              </a:spcBef>
              <a:buNone/>
            </a:pPr>
            <a:r>
              <a:rPr lang="en"/>
              <a:t>Giant, headache inducing wall of text.</a:t>
            </a:r>
          </a:p>
          <a:p>
            <a:pPr lvl="0">
              <a:spcBef>
                <a:spcPts val="0"/>
              </a:spcBef>
              <a:buNone/>
            </a:pPr>
            <a:r>
              <a:rPr lang="en"/>
              <a:t>Free!</a:t>
            </a:r>
          </a:p>
          <a:p>
            <a:pPr lvl="0" rtl="0">
              <a:spcBef>
                <a:spcPts val="0"/>
              </a:spcBef>
              <a:buNone/>
            </a:pPr>
            <a:r>
              <a:rPr lang="en"/>
              <a:t>Actually lays things out pretty decently once you get </a:t>
            </a:r>
            <a:br>
              <a:rPr lang="en"/>
            </a:br>
            <a:r>
              <a:rPr lang="en"/>
              <a:t>into it, if a bit dated.</a:t>
            </a:r>
          </a:p>
        </p:txBody>
      </p:sp>
      <p:pic>
        <p:nvPicPr>
          <p:cNvPr id="146" name="Shape 146"/>
          <p:cNvPicPr preferRelativeResize="0"/>
          <p:nvPr/>
        </p:nvPicPr>
        <p:blipFill>
          <a:blip r:embed="rId3">
            <a:alphaModFix/>
          </a:blip>
          <a:stretch>
            <a:fillRect/>
          </a:stretch>
        </p:blipFill>
        <p:spPr>
          <a:xfrm>
            <a:off x="5927551" y="1152475"/>
            <a:ext cx="2904750"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NIST SP-800-64</a:t>
            </a:r>
          </a:p>
        </p:txBody>
      </p:sp>
      <p:sp>
        <p:nvSpPr>
          <p:cNvPr id="152" name="Shape 15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t/>
            </a:r>
            <a:endParaRPr/>
          </a:p>
        </p:txBody>
      </p:sp>
      <p:pic>
        <p:nvPicPr>
          <p:cNvPr id="153" name="Shape 153"/>
          <p:cNvPicPr preferRelativeResize="0"/>
          <p:nvPr/>
        </p:nvPicPr>
        <p:blipFill>
          <a:blip r:embed="rId3">
            <a:alphaModFix/>
          </a:blip>
          <a:stretch>
            <a:fillRect/>
          </a:stretch>
        </p:blipFill>
        <p:spPr>
          <a:xfrm>
            <a:off x="3367000" y="1232100"/>
            <a:ext cx="5668524" cy="364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