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1"/>
  </p:handoutMasterIdLst>
  <p:sldIdLst>
    <p:sldId id="257" r:id="rId3"/>
    <p:sldId id="291" r:id="rId4"/>
    <p:sldId id="293" r:id="rId5"/>
    <p:sldId id="298" r:id="rId6"/>
    <p:sldId id="292" r:id="rId7"/>
    <p:sldId id="299" r:id="rId8"/>
    <p:sldId id="288" r:id="rId10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0"/>
    <a:srgbClr val="0A2D6E"/>
    <a:srgbClr val="B9B9B9"/>
    <a:srgbClr val="004175"/>
    <a:srgbClr val="D23264"/>
    <a:srgbClr val="B2CAE1"/>
    <a:srgbClr val="7FABCD"/>
    <a:srgbClr val="337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02" y="810"/>
      </p:cViewPr>
      <p:guideLst>
        <p:guide orient="horz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FFA80A-B63C-5143-A6DC-14D13289CA7A}" type="datetimeFigureOut">
              <a:rPr lang="de-DE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7F0B71A-EFB1-B04E-BD20-1931E76F42B7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en-US" b="1" kern="0">
                <a:solidFill>
                  <a:schemeClr val="bg2"/>
                </a:solidFill>
                <a:latin typeface="+mj-lt"/>
                <a:ea typeface="+mj-ea"/>
                <a:sym typeface="+mn-ea"/>
              </a:rPr>
              <a:t>3.  getbatch</a:t>
            </a:r>
            <a:endParaRPr lang="en-US" altLang="en-US" b="1" kern="0">
              <a:solidFill>
                <a:schemeClr val="bg2"/>
              </a:solidFill>
              <a:latin typeface="+mj-lt"/>
              <a:ea typeface="+mj-ea"/>
              <a:sym typeface="+mn-ea"/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if(idx + batch_size &gt;= len(subjects)):</a:t>
            </a:r>
            <a:endParaRPr lang="en-US" altLang="en-US">
              <a:solidFill>
                <a:schemeClr val="accent4"/>
              </a:solidFill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    batch_size = len(subjects) - idx</a:t>
            </a:r>
            <a:endParaRPr lang="en-US" altLang="en-US">
              <a:solidFill>
                <a:schemeClr val="accent4"/>
              </a:solidFill>
            </a:endParaRPr>
          </a:p>
          <a:p>
            <a:pPr algn="l">
              <a:buNone/>
            </a:pPr>
            <a:r>
              <a:rPr lang="en-US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? what is this for?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en-US" b="1" kern="0">
                <a:solidFill>
                  <a:schemeClr val="bg2"/>
                </a:solidFill>
                <a:latin typeface="+mj-lt"/>
                <a:ea typeface="+mj-ea"/>
                <a:sym typeface="+mn-ea"/>
              </a:rPr>
              <a:t>3.  getbatch</a:t>
            </a:r>
            <a:endParaRPr lang="en-US" altLang="en-US" b="1" kern="0">
              <a:solidFill>
                <a:schemeClr val="bg2"/>
              </a:solidFill>
              <a:latin typeface="+mj-lt"/>
              <a:ea typeface="+mj-ea"/>
              <a:sym typeface="+mn-ea"/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if(idx + batch_size &gt;= len(subjects)):</a:t>
            </a:r>
            <a:endParaRPr lang="en-US" altLang="en-US">
              <a:solidFill>
                <a:schemeClr val="accent4"/>
              </a:solidFill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    batch_size = len(subjects) - idx</a:t>
            </a:r>
            <a:endParaRPr lang="en-US" altLang="en-US">
              <a:solidFill>
                <a:schemeClr val="accent4"/>
              </a:solidFill>
            </a:endParaRPr>
          </a:p>
          <a:p>
            <a:pPr algn="l">
              <a:buNone/>
            </a:pPr>
            <a:r>
              <a:rPr lang="en-US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? what is this for?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HZI_Balken_4_3 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118225" y="4608513"/>
            <a:ext cx="3025775" cy="115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sz="1800">
              <a:cs typeface="+mn-cs"/>
            </a:endParaRP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5688632"/>
            <a:ext cx="3042018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5301208"/>
            <a:ext cx="7772400" cy="72018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932488"/>
            <a:ext cx="5184775" cy="431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68EF1F8-D029-EE4B-8619-A96201B4732B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973763" y="414338"/>
            <a:ext cx="1838325" cy="50307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14338"/>
            <a:ext cx="5364163" cy="50307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6AA94C2-D0BE-3249-8957-C1A251C572F6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6130925" cy="9271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 hasCustomPrompt="1"/>
          </p:nvPr>
        </p:nvSpPr>
        <p:spPr>
          <a:xfrm>
            <a:off x="457200" y="1773238"/>
            <a:ext cx="7354888" cy="3671887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72E4D9F-D329-0142-942F-2C7E17E5FEFD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97FED07-7AFC-4646-8F70-B2D0045269B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773238"/>
            <a:ext cx="360045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210050" y="1773238"/>
            <a:ext cx="3602038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BB9A776-68BA-8147-B310-D6FF050BF5A2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1073E3E-71F0-2B41-A6F1-33FAE7B94670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46D99BB-0262-BF45-A910-80702CBB4AD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5519FE1-1C3B-7645-AE93-85F572D3F402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1792453-4956-E941-AAFF-0877EF4ECEE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DF6EE42-5DA6-514F-8C19-7A77B967E3DD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5" descr="HZI_Balken_4_3 16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183726"/>
            <a:ext cx="1946808" cy="811974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613092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73548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8213" y="6453188"/>
            <a:ext cx="2895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>
              <a:defRPr sz="700">
                <a:solidFill>
                  <a:srgbClr val="005AA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53188"/>
            <a:ext cx="5032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>
              <a:defRPr sz="700">
                <a:solidFill>
                  <a:srgbClr val="005AA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A69B8929-82BB-0F49-A7F3-9D0CB7A4DCA4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Geneva" charset="0"/>
        </a:defRPr>
      </a:lvl1pPr>
      <a:lvl2pPr marL="274955" indent="-2730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276225" indent="638175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525780" indent="-2476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527050" indent="13017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9842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14414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18986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23558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903288" y="6370003"/>
            <a:ext cx="2895600" cy="136525"/>
          </a:xfrm>
        </p:spPr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cs typeface="+mj-cs"/>
              </a:rPr>
              <a:t>Data Base Overview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2063750"/>
            <a:ext cx="7355205" cy="2604135"/>
          </a:xfrm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  <p:txBody>
          <a:bodyPr/>
          <a:p>
            <a:pPr marL="285750" indent="-285750" eaLnBrk="1" hangingPunct="1">
              <a:buFont typeface="Arial" panose="02080604020202020204" pitchFamily="34" charset="0"/>
              <a:buChar char="•"/>
              <a:defRPr/>
            </a:pPr>
            <a:r>
              <a:rPr lang="en-US" altLang="de-DE" sz="1600" dirty="0" smtClean="0">
                <a:sym typeface="+mn-ea"/>
              </a:rPr>
              <a:t>https://pubs.broadinstitute.org/diabimmune/three-country-cohort/resources/metagenomic-sequence-data</a:t>
            </a:r>
            <a:endParaRPr lang="en-US" altLang="de-DE" dirty="0" smtClean="0">
              <a:sym typeface="+mn-ea"/>
            </a:endParaRPr>
          </a:p>
          <a:p>
            <a:pPr eaLnBrk="1" hangingPunct="1">
              <a:buFont typeface="Arial" panose="02080604020202020204" pitchFamily="34" charset="0"/>
              <a:buChar char="•"/>
              <a:defRPr/>
            </a:pPr>
            <a:endParaRPr lang="en-US" altLang="de-DE" dirty="0" smtClean="0"/>
          </a:p>
          <a:p>
            <a:pPr marL="285750" indent="-285750" eaLnBrk="1" hangingPunct="1">
              <a:buFont typeface="Arial" panose="02080604020202020204" pitchFamily="34" charset="0"/>
              <a:buChar char="•"/>
              <a:defRPr/>
            </a:pPr>
            <a:endParaRPr lang="en-US" altLang="de-DE" dirty="0" smtClean="0"/>
          </a:p>
          <a:p>
            <a:pPr eaLnBrk="1" hangingPunct="1">
              <a:defRPr/>
            </a:pPr>
            <a:endParaRPr lang="en-US" altLang="de-DE" dirty="0" smtClean="0"/>
          </a:p>
          <a:p>
            <a:pPr marL="0" indent="0" eaLnBrk="1" hangingPunct="1">
              <a:defRPr/>
            </a:pPr>
            <a:endParaRPr lang="en-US" altLang="de-DE" dirty="0" smtClean="0"/>
          </a:p>
          <a:p>
            <a:pPr marL="0" indent="0" eaLnBrk="1" hangingPunct="1">
              <a:defRPr/>
            </a:pPr>
            <a:endParaRPr lang="de-DE" dirty="0" smtClean="0"/>
          </a:p>
        </p:txBody>
      </p:sp>
      <p:pic>
        <p:nvPicPr>
          <p:cNvPr id="2" name="Picture 1" descr="Screenshot from 2019-10-16 16-13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903605"/>
            <a:ext cx="7901940" cy="978535"/>
          </a:xfrm>
          <a:prstGeom prst="rect">
            <a:avLst/>
          </a:prstGeom>
        </p:spPr>
      </p:pic>
      <p:pic>
        <p:nvPicPr>
          <p:cNvPr id="3" name="Picture 2" descr="Screenshot from 2019-10-08 17-14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20" y="2413000"/>
            <a:ext cx="3304540" cy="42767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547495" y="908685"/>
            <a:ext cx="1080135" cy="36004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5620" y="3719195"/>
            <a:ext cx="1080135" cy="21526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1619250" y="1268730"/>
            <a:ext cx="360045" cy="3312160"/>
          </a:xfrm>
          <a:prstGeom prst="curved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2411730" y="3827145"/>
            <a:ext cx="3183890" cy="68199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1158240" y="4667885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This data set is used</a:t>
            </a:r>
            <a:endParaRPr lang="en-US" alt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cs typeface="+mj-cs"/>
              </a:rPr>
              <a:t>Input Data  structure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pic>
        <p:nvPicPr>
          <p:cNvPr id="3" name="Picture 2" descr="Screenshot from 2019-10-16 15-52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3869690"/>
            <a:ext cx="4570730" cy="2514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8620" y="982980"/>
            <a:ext cx="797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1" hangingPunct="1">
              <a:buFont typeface="Arial" panose="02080604020202020204" pitchFamily="34" charset="0"/>
              <a:buChar char="•"/>
              <a:defRPr/>
            </a:pPr>
            <a:r>
              <a:rPr lang="en-US" altLang="en-US"/>
              <a:t>Metadata</a:t>
            </a:r>
            <a:endParaRPr lang="en-US" altLang="en-US"/>
          </a:p>
        </p:txBody>
      </p:sp>
      <p:sp>
        <p:nvSpPr>
          <p:cNvPr id="7" name="Curved Left Arrow 6"/>
          <p:cNvSpPr/>
          <p:nvPr/>
        </p:nvSpPr>
        <p:spPr>
          <a:xfrm>
            <a:off x="6599555" y="2277110"/>
            <a:ext cx="432435" cy="2303780"/>
          </a:xfrm>
          <a:prstGeom prst="curved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92645" y="292608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Processing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22350" y="1470025"/>
            <a:ext cx="57365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['subjectID', 'SampleID', 'age_at_collection', 'collection_month',</a:t>
            </a:r>
            <a:endParaRPr lang="en-US" sz="1000"/>
          </a:p>
          <a:p>
            <a:r>
              <a:rPr lang="en-US" sz="1000"/>
              <a:t>       'delivery', 'gest_time', 'gender', 'country',</a:t>
            </a:r>
            <a:endParaRPr lang="en-US" sz="1000"/>
          </a:p>
          <a:p>
            <a:r>
              <a:rPr lang="en-US" sz="1000"/>
              <a:t>       'Exclusive_breast_feeding', 'Breast_feeding_end', 'Regular_formula',</a:t>
            </a:r>
            <a:endParaRPr lang="en-US" sz="1000"/>
          </a:p>
          <a:p>
            <a:r>
              <a:rPr lang="en-US" sz="1000"/>
              <a:t>       'hydrosylated_formula', 'partly_hydrosylated_formula',</a:t>
            </a:r>
            <a:endParaRPr lang="en-US" sz="1000"/>
          </a:p>
          <a:p>
            <a:r>
              <a:rPr lang="en-US" sz="1000"/>
              <a:t>       'Any_baby_formula', 'Fruits_and_berries', 'Corn', 'Rice', 'Wheat',</a:t>
            </a:r>
            <a:endParaRPr lang="en-US" sz="1000"/>
          </a:p>
          <a:p>
            <a:r>
              <a:rPr lang="en-US" sz="1000"/>
              <a:t>       'Oat', 'Barley', 'Rye', 'Cereal', 'Other_grains', 'Root_vegetables',</a:t>
            </a:r>
            <a:endParaRPr lang="en-US" sz="1000"/>
          </a:p>
          <a:p>
            <a:r>
              <a:rPr lang="en-US" sz="1000"/>
              <a:t>       'Vegetables', 'Eggs', 'Soy', 'Milk', 'Meat', 'Fish', 'Other_food',</a:t>
            </a:r>
            <a:endParaRPr lang="en-US" sz="1000"/>
          </a:p>
          <a:p>
            <a:r>
              <a:rPr lang="en-US" sz="1000"/>
              <a:t>       'Other_than_BF', 'bf_length', 'num_abx_treatments',</a:t>
            </a:r>
            <a:endParaRPr lang="en-US" sz="1000"/>
          </a:p>
          <a:p>
            <a:r>
              <a:rPr lang="en-US" sz="1000"/>
              <a:t>       'num_abx_first_year', 'abx_first_year', 'after_abx',</a:t>
            </a:r>
            <a:endParaRPr lang="en-US" sz="1000"/>
          </a:p>
          <a:p>
            <a:r>
              <a:rPr lang="en-US" sz="1000"/>
              <a:t>       'num_preceeding_abx', 'hla_risk_class', 'seroconverted', 'num_aabs',</a:t>
            </a:r>
            <a:endParaRPr lang="en-US" sz="1000"/>
          </a:p>
          <a:p>
            <a:r>
              <a:rPr lang="en-US" sz="1000"/>
              <a:t>       'totalige', 'totalige_log', 'allergy_milk', 'allergy_egg',</a:t>
            </a:r>
            <a:endParaRPr lang="en-US" sz="1000"/>
          </a:p>
          <a:p>
            <a:r>
              <a:rPr lang="en-US" sz="1000"/>
              <a:t>       'allergy_peanut', 'allergy_dustmite', 'totalige_high', 'allergy_cat',</a:t>
            </a:r>
            <a:endParaRPr lang="en-US" sz="1000"/>
          </a:p>
          <a:p>
            <a:r>
              <a:rPr lang="en-US" sz="1000"/>
              <a:t>       'allergy_dog', 'allergy_birch', 'allergy_timothy', 'gid_wgs',</a:t>
            </a:r>
            <a:endParaRPr lang="en-US" sz="1000"/>
          </a:p>
          <a:p>
            <a:r>
              <a:rPr lang="en-US" sz="1000"/>
              <a:t>       'mgx_reads', 'mgx_pool', 'mgx_reads_filtered', 'read_count_16S',</a:t>
            </a:r>
            <a:endParaRPr lang="en-US" sz="1000"/>
          </a:p>
          <a:p>
            <a:r>
              <a:rPr lang="en-US" sz="1000"/>
              <a:t>       'sequencing_PDO_16S', 'gid_16s'],</a:t>
            </a:r>
            <a:endParaRPr lang="en-US" sz="1000"/>
          </a:p>
        </p:txBody>
      </p:sp>
      <p:sp>
        <p:nvSpPr>
          <p:cNvPr id="14" name="Text Box 13"/>
          <p:cNvSpPr txBox="1"/>
          <p:nvPr/>
        </p:nvSpPr>
        <p:spPr>
          <a:xfrm>
            <a:off x="28258" y="2588895"/>
            <a:ext cx="1623695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Column lables</a:t>
            </a:r>
            <a:endParaRPr lang="en-US" altLang="en-US" sz="1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06540" y="2277110"/>
            <a:ext cx="432435" cy="2303780"/>
          </a:xfrm>
          <a:prstGeom prst="curved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99630" y="292608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Processing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ym typeface="+mn-ea"/>
              </a:rPr>
              <a:t>Metadata processing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2" name="Text Box 1"/>
          <p:cNvSpPr txBox="1"/>
          <p:nvPr/>
        </p:nvSpPr>
        <p:spPr>
          <a:xfrm>
            <a:off x="419735" y="905510"/>
            <a:ext cx="64331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+mj-lt"/>
              <a:buAutoNum type="arabicPeriod"/>
            </a:pPr>
            <a:r>
              <a:rPr lang="en-US" altLang="en-US" sz="1400"/>
              <a:t>Add  an "allergy" column, where it indicates "TRUE" if the sample comes from a subject who is allergic to egg, milk, or peanuts, and "FALSE" otherwise. </a:t>
            </a: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1400"/>
              <a:t>There are several columns in the metadata file, the final one that is being used by the network should have: SubjectID, gid_wgs, country, timepoints, and allergy.</a:t>
            </a: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1400"/>
              <a:t>R</a:t>
            </a:r>
            <a:r>
              <a:rPr lang="en-US" sz="1400"/>
              <a:t>emove  all the samples without a food allergy class label</a:t>
            </a:r>
            <a:endParaRPr lang="en-US" sz="1400"/>
          </a:p>
          <a:p>
            <a:pPr marL="0" indent="0" algn="l">
              <a:buFont typeface="+mj-lt"/>
              <a:buNone/>
            </a:pPr>
            <a:r>
              <a:rPr 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discrepancies</a:t>
            </a:r>
            <a:r>
              <a:rPr lang="en-US" alt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: </a:t>
            </a:r>
            <a:endParaRPr lang="en-US" altLang="en-US" sz="1400" b="1"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sz="1400"/>
              <a:t>       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73</a:t>
            </a:r>
            <a:r>
              <a:rPr lang="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samples with 195 subjects </a:t>
            </a:r>
            <a:r>
              <a:rPr lang="" altLang="en-US" sz="14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VS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" altLang="en-US" sz="14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731 samples</a:t>
            </a: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0" indent="0" algn="l">
              <a:buFont typeface="+mj-lt"/>
              <a:buNone/>
            </a:pPr>
            <a:r>
              <a:rPr lang="en-US" altLang="en-US" sz="1400"/>
              <a:t>4.     R</a:t>
            </a:r>
            <a:r>
              <a:rPr lang="en-US" sz="1400"/>
              <a:t>emove samples from subjects with less than 3 timepoints</a:t>
            </a:r>
            <a:endParaRPr lang="en-US" sz="1400"/>
          </a:p>
          <a:p>
            <a:pPr marL="342900" indent="-342900" algn="l">
              <a:buNone/>
            </a:pPr>
            <a:r>
              <a:rPr lang="en-US" sz="1400"/>
              <a:t>      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</a:t>
            </a:r>
            <a:endParaRPr 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 algn="l">
              <a:buNone/>
            </a:pPr>
            <a:r>
              <a:rPr 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discrepancies</a:t>
            </a:r>
            <a:r>
              <a:rPr lang="en-US" alt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l">
              <a:buFont typeface="+mj-lt"/>
              <a:buNone/>
            </a:pP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</a:t>
            </a: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My code</a:t>
            </a: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 64</a:t>
            </a:r>
            <a:r>
              <a:rPr lang="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samples with 137 subjects.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l">
              <a:buFont typeface="+mj-lt"/>
              <a:buNone/>
            </a:pPr>
            <a:r>
              <a:rPr lang="en-US" alt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VS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l">
              <a:buFont typeface="+mj-lt"/>
              <a:buNone/>
            </a:pP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In the paper: </a:t>
            </a:r>
            <a:r>
              <a:rPr lang="en-US" altLang="en-US" sz="14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658 samples with 148 subjects. 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</p:txBody>
      </p:sp>
      <p:sp>
        <p:nvSpPr>
          <p:cNvPr id="15" name="Right Brace 14"/>
          <p:cNvSpPr/>
          <p:nvPr/>
        </p:nvSpPr>
        <p:spPr>
          <a:xfrm>
            <a:off x="6599555" y="1059180"/>
            <a:ext cx="720090" cy="151257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598920" y="2798445"/>
            <a:ext cx="786130" cy="24841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070408" y="1586230"/>
            <a:ext cx="21405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Mentioned in the private email</a:t>
            </a:r>
            <a:endParaRPr lang="en-US" altLang="en-US" sz="1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319328" y="3733800"/>
            <a:ext cx="1669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Mentioned in the paper</a:t>
            </a:r>
            <a:endParaRPr lang="en-US" altLang="en-US" sz="1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889000" y="3323590"/>
          <a:ext cx="3698240" cy="143383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924560"/>
                <a:gridCol w="924560"/>
                <a:gridCol w="965200"/>
                <a:gridCol w="883920"/>
              </a:tblGrid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Sample No.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Form my code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rgbClr val="C00000"/>
                          </a:solidFill>
                        </a:rPr>
                        <a:t>VS</a:t>
                      </a: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  <a:sym typeface="+mn-ea"/>
                        </a:rPr>
                        <a:t>Sample No.</a:t>
                      </a:r>
                      <a:endParaRPr lang="en-US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  <a:sym typeface="+mn-ea"/>
                        </a:rPr>
                        <a:t>from the paper</a:t>
                      </a:r>
                      <a:endParaRPr lang="en-US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EST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>
                          <a:solidFill>
                            <a:schemeClr val="bg2"/>
                          </a:solidFill>
                        </a:rPr>
                        <a:t>197</a:t>
                      </a:r>
                      <a:endParaRPr lang="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197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FIN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>
                          <a:solidFill>
                            <a:schemeClr val="bg2"/>
                          </a:solidFill>
                        </a:rPr>
                        <a:t>281</a:t>
                      </a:r>
                      <a:endParaRPr lang="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281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RUS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" altLang="en-US" sz="1000">
                          <a:solidFill>
                            <a:schemeClr val="bg2"/>
                          </a:solidFill>
                        </a:rPr>
                        <a:t>54</a:t>
                      </a:r>
                      <a:endParaRPr lang="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rgbClr val="FF0000"/>
                          </a:solidFill>
                        </a:rPr>
                        <a:t>253</a:t>
                      </a:r>
                      <a:endParaRPr lang="en-US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ym typeface="+mn-ea"/>
              </a:rPr>
              <a:t>Metadata processing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2" name="Text Box 1"/>
          <p:cNvSpPr txBox="1"/>
          <p:nvPr/>
        </p:nvSpPr>
        <p:spPr>
          <a:xfrm>
            <a:off x="392430" y="898525"/>
            <a:ext cx="6433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+mj-lt"/>
              <a:buNone/>
            </a:pPr>
            <a:r>
              <a:rPr lang="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Draw 215 genera from the TOU Table</a:t>
            </a:r>
            <a:endParaRPr lang="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cs typeface="+mj-cs"/>
              </a:rPr>
              <a:t>Data  structure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6" name="Text Box 5"/>
          <p:cNvSpPr txBox="1"/>
          <p:nvPr/>
        </p:nvSpPr>
        <p:spPr>
          <a:xfrm>
            <a:off x="388620" y="982980"/>
            <a:ext cx="797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1" hangingPunct="1">
              <a:buFont typeface="Arial" panose="02080604020202020204" pitchFamily="34" charset="0"/>
              <a:buChar char="•"/>
              <a:defRPr/>
            </a:pPr>
            <a:r>
              <a:rPr lang="en-US" altLang="en-US"/>
              <a:t>OTU table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84200" y="3653155"/>
            <a:ext cx="797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algn="l" eaLnBrk="1" hangingPunct="1">
              <a:buFont typeface="东文宋体" charset="0"/>
              <a:buChar char="■"/>
              <a:defRPr/>
            </a:pPr>
            <a:r>
              <a:rPr lang="en-US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The column lables, such as G69146, represents the sample ID.</a:t>
            </a:r>
            <a:endParaRPr lang="en-US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 algn="l" eaLnBrk="1" hangingPunct="1">
              <a:buFont typeface="东文宋体" charset="0"/>
              <a:buChar char="■"/>
              <a:defRPr/>
            </a:pPr>
            <a:r>
              <a:rPr lang="en-US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Each row is a taxonomic path </a:t>
            </a:r>
            <a:r>
              <a:rPr lang="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to the genus level. 215 genera.</a:t>
            </a:r>
            <a:endParaRPr lang="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 descr="Screenshot from 2019-10-16 16-04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627505"/>
            <a:ext cx="4985385" cy="1757045"/>
          </a:xfrm>
          <a:prstGeom prst="rect">
            <a:avLst/>
          </a:prstGeom>
        </p:spPr>
      </p:pic>
      <p:sp>
        <p:nvSpPr>
          <p:cNvPr id="3" name="Curved Left Arrow 2"/>
          <p:cNvSpPr/>
          <p:nvPr/>
        </p:nvSpPr>
        <p:spPr>
          <a:xfrm>
            <a:off x="6405245" y="2207895"/>
            <a:ext cx="432435" cy="2303780"/>
          </a:xfrm>
          <a:prstGeom prst="curved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991985" y="299593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Processing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12" name="Picture 11" descr="Screenshot from 2019-10-24 15-50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227195"/>
            <a:ext cx="5083175" cy="205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421640"/>
            <a:ext cx="6130925" cy="518795"/>
          </a:xfrm>
          <a:ln>
            <a:noFill/>
          </a:ln>
        </p:spPr>
        <p:txBody>
          <a:bodyPr/>
          <a:p>
            <a:r>
              <a:rPr lang="en-US" altLang="en-US" sz="1200"/>
              <a:t>https://github.com/aametwally/FoodAllergyPredictor/blob/master/src/lstm_diabimmune.py </a:t>
            </a:r>
            <a:r>
              <a:rPr lang="en-US" altLang="en-US" sz="1200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D</a:t>
            </a:r>
            <a:r>
              <a:rPr lang="en-US" sz="1200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iscrepancies</a:t>
            </a:r>
            <a:br>
              <a:rPr lang="en-US" altLang="en-US" sz="1200"/>
            </a:br>
            <a:endParaRPr lang="en-US" altLang="en-US" sz="12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3" name="Text Box 2"/>
          <p:cNvSpPr txBox="1"/>
          <p:nvPr/>
        </p:nvSpPr>
        <p:spPr>
          <a:xfrm>
            <a:off x="348615" y="844550"/>
            <a:ext cx="788860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 b="1" kern="0">
                <a:solidFill>
                  <a:schemeClr val="bg2"/>
                </a:solidFill>
                <a:latin typeface="+mj-lt"/>
                <a:ea typeface="+mj-ea"/>
              </a:rPr>
              <a:t>1.Data processing part: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line 382-389,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 i in subjects: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 (len(timepoints[i]) &lt; 3):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ctr = ctr +1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df = df.drop(timepoints[i], axis=1)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meta = meta.drop(meta[meta.subjectID == i].index)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timepoints.pop(i, None)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subjects.remove(i)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remove a item in the list, the folowingt item's index will decrease by 1, so in the next iteration, this followint item won't be called/checked.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subjects with less than 3 samples are instill in the dataset after filteration, for example: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print('E003393' in subjects)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print(timepoints['E003393'])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 b="1" kern="0">
                <a:solidFill>
                  <a:schemeClr val="bg2"/>
                </a:solidFill>
                <a:latin typeface="+mj-lt"/>
                <a:ea typeface="+mj-ea"/>
              </a:rPr>
              <a:t>2.  Training part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 line </a:t>
            </a:r>
            <a:r>
              <a:rPr 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159,161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>
              <a:buNone/>
            </a:pPr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testFoldSizeAllergy = round(0.1 * len(subjAll))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testNonAllergy = subjNonAll[0: testFoldSizeNonAllergy]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 line 194</a:t>
            </a:r>
            <a:r>
              <a:rPr 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196</a:t>
            </a:r>
            <a:endParaRPr lang="en-US" altLang="en-US" sz="1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validateFoldSizeAllergy = round((1 / numFold) * len(</a:t>
            </a:r>
            <a:r>
              <a:rPr lang="en-US" altLang="en-US" sz="10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subjAll)</a:t>
            </a:r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validateFoldSizeNonAllergy = round((1 / numFold) * len(subjNonAll))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solidFill>
                  <a:schemeClr val="accent4"/>
                </a:solidFill>
              </a:rPr>
              <a:t>(numFold=2)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But in the paper,' we divided the data into test set (20%) and performed 10-fold cross-validation on the remaining 80% of the dataset'</a:t>
            </a:r>
            <a:endParaRPr lang="en-US" altLang="en-US" sz="1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en-US" sz="1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en-US" sz="1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select </a:t>
            </a:r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validation set from the whole dataset?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>
              <a:buNone/>
            </a:pPr>
            <a:endParaRPr lang="en-US" altLang="en-US" sz="1000">
              <a:solidFill>
                <a:schemeClr val="accent4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683260" y="4530725"/>
            <a:ext cx="4065905" cy="1129665"/>
          </a:xfrm>
          <a:prstGeom prst="curvedConnector3">
            <a:avLst>
              <a:gd name="adj1" fmla="val -5677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421640"/>
            <a:ext cx="6130925" cy="518795"/>
          </a:xfrm>
          <a:ln>
            <a:noFill/>
          </a:ln>
        </p:spPr>
        <p:txBody>
          <a:bodyPr/>
          <a:p>
            <a:r>
              <a:rPr lang="" sz="1600"/>
              <a:t>Results</a:t>
            </a:r>
            <a:br>
              <a:rPr lang="en-US" altLang="en-US" sz="1600"/>
            </a:br>
            <a:endParaRPr lang="en-US" alt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3" name="Text Box 2"/>
          <p:cNvSpPr txBox="1"/>
          <p:nvPr/>
        </p:nvSpPr>
        <p:spPr>
          <a:xfrm>
            <a:off x="300355" y="852805"/>
            <a:ext cx="7888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AUC = 0.55,   Average MCC = 0.09</a:t>
            </a:r>
            <a:endParaRPr lang="en-US" altLang="en-US" sz="1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Elapsed time = 328.87 Seconds</a:t>
            </a:r>
            <a:endParaRPr lang="en-US" altLang="en-US" sz="1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en-US" altLang="en-US" sz="1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ZI_PP_4zu3_engl">
  <a:themeElements>
    <a:clrScheme name="Farbskala HZI 1">
      <a:dk1>
        <a:srgbClr val="000000"/>
      </a:dk1>
      <a:lt1>
        <a:srgbClr val="FFFFFF"/>
      </a:lt1>
      <a:dk2>
        <a:srgbClr val="0A2D6E"/>
      </a:dk2>
      <a:lt2>
        <a:srgbClr val="005AA0"/>
      </a:lt2>
      <a:accent1>
        <a:srgbClr val="515151"/>
      </a:accent1>
      <a:accent2>
        <a:srgbClr val="808080"/>
      </a:accent2>
      <a:accent3>
        <a:srgbClr val="C0C1BF"/>
      </a:accent3>
      <a:accent4>
        <a:srgbClr val="3379B0"/>
      </a:accent4>
      <a:accent5>
        <a:srgbClr val="7FABCD"/>
      </a:accent5>
      <a:accent6>
        <a:srgbClr val="D23264"/>
      </a:accent6>
      <a:hlink>
        <a:srgbClr val="D23264"/>
      </a:hlink>
      <a:folHlink>
        <a:srgbClr val="D23264"/>
      </a:folHlink>
    </a:clrScheme>
    <a:fontScheme name="Standarddesig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80604020202020204" pitchFamily="34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80604020202020204" pitchFamily="34" charset="0"/>
            <a:ea typeface="Geneva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3E6E"/>
        </a:dk2>
        <a:lt2>
          <a:srgbClr val="00589C"/>
        </a:lt2>
        <a:accent1>
          <a:srgbClr val="515151"/>
        </a:accent1>
        <a:accent2>
          <a:srgbClr val="9C9C9C"/>
        </a:accent2>
        <a:accent3>
          <a:srgbClr val="FFFFFF"/>
        </a:accent3>
        <a:accent4>
          <a:srgbClr val="000000"/>
        </a:accent4>
        <a:accent5>
          <a:srgbClr val="B3B3B3"/>
        </a:accent5>
        <a:accent6>
          <a:srgbClr val="8D8D8D"/>
        </a:accent6>
        <a:hlink>
          <a:srgbClr val="B9B9B9"/>
        </a:hlink>
        <a:folHlink>
          <a:srgbClr val="D42D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3669</Words>
  <Application>WPS Presentation</Application>
  <PresentationFormat>Bildschirmpräsentation (4:3)</PresentationFormat>
  <Paragraphs>201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Geneva</vt:lpstr>
      <vt:lpstr>Wingdings</vt:lpstr>
      <vt:lpstr>东文宋体</vt:lpstr>
      <vt:lpstr>DejaVu Sans</vt:lpstr>
      <vt:lpstr>微软雅黑</vt:lpstr>
      <vt:lpstr>Droid Sans Fallback</vt:lpstr>
      <vt:lpstr>Arial Unicode MS</vt:lpstr>
      <vt:lpstr>Gubbi</vt:lpstr>
      <vt:lpstr>OpenSymbol</vt:lpstr>
      <vt:lpstr>Calibri</vt:lpstr>
      <vt:lpstr>HZI_PP_4zu3_engl</vt:lpstr>
      <vt:lpstr>Data Base Overview</vt:lpstr>
      <vt:lpstr>Input Data  structure</vt:lpstr>
      <vt:lpstr>Metadata processing</vt:lpstr>
      <vt:lpstr>Metadata processing</vt:lpstr>
      <vt:lpstr>Data  structure</vt:lpstr>
      <vt:lpstr>https://github.com/aametwally/FoodAllergyPredictor/blob/master/src/lstm_diabimmune.py Discrepancies </vt:lpstr>
      <vt:lpstr>reproduce other's work 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Fischer, Andreas</dc:creator>
  <cp:lastModifiedBy>khu</cp:lastModifiedBy>
  <cp:revision>108</cp:revision>
  <cp:lastPrinted>2019-10-25T15:08:39Z</cp:lastPrinted>
  <dcterms:created xsi:type="dcterms:W3CDTF">2019-10-25T15:08:39Z</dcterms:created>
  <dcterms:modified xsi:type="dcterms:W3CDTF">2019-10-25T15:08:39Z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0x010100A9E7CC33766413479D7E694D71DAFDD2</vt:lpwstr>
  </property>
  <property fmtid="{D5CDD505-2E9C-101B-9397-08002B2CF9AE}" pid="3" name="KSOProductBuildVer">
    <vt:lpwstr>1033-10.1.0.6757</vt:lpwstr>
  </property>
</Properties>
</file>