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5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6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22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5.xml" ContentType="application/vnd.openxmlformats-officedocument.presentationml.notesSlide+xml"/>
  <Override PartName="/ppt/tags/tag47.xml" ContentType="application/vnd.openxmlformats-officedocument.presentationml.tags+xml"/>
  <Override PartName="/ppt/notesSlides/notesSlide26.xml" ContentType="application/vnd.openxmlformats-officedocument.presentationml.notesSlide+xml"/>
  <Override PartName="/ppt/tags/tag48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</p:sldMasterIdLst>
  <p:notesMasterIdLst>
    <p:notesMasterId r:id="rId34"/>
  </p:notesMasterIdLst>
  <p:sldIdLst>
    <p:sldId id="257" r:id="rId3"/>
    <p:sldId id="258" r:id="rId4"/>
    <p:sldId id="259" r:id="rId5"/>
    <p:sldId id="262" r:id="rId6"/>
    <p:sldId id="299" r:id="rId7"/>
    <p:sldId id="301" r:id="rId8"/>
    <p:sldId id="300" r:id="rId9"/>
    <p:sldId id="303" r:id="rId10"/>
    <p:sldId id="261" r:id="rId11"/>
    <p:sldId id="273" r:id="rId12"/>
    <p:sldId id="304" r:id="rId13"/>
    <p:sldId id="305" r:id="rId14"/>
    <p:sldId id="309" r:id="rId15"/>
    <p:sldId id="263" r:id="rId16"/>
    <p:sldId id="306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1" r:id="rId25"/>
    <p:sldId id="310" r:id="rId26"/>
    <p:sldId id="307" r:id="rId27"/>
    <p:sldId id="266" r:id="rId28"/>
    <p:sldId id="292" r:id="rId29"/>
    <p:sldId id="293" r:id="rId30"/>
    <p:sldId id="296" r:id="rId31"/>
    <p:sldId id="295" r:id="rId32"/>
    <p:sldId id="277" r:id="rId33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FFFFFF"/>
    <a:srgbClr val="17375E"/>
    <a:srgbClr val="F1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85982" autoAdjust="0"/>
  </p:normalViewPr>
  <p:slideViewPr>
    <p:cSldViewPr showGuides="1">
      <p:cViewPr varScale="1">
        <p:scale>
          <a:sx n="88" d="100"/>
          <a:sy n="88" d="100"/>
        </p:scale>
        <p:origin x="1459" y="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F0B1D3-B3DE-4110-B07C-A19A8BABAB67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319B04-1E0B-472E-9348-8CCA953344E3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dirty="0"/>
        </a:p>
      </dgm:t>
    </dgm:pt>
    <dgm:pt modelId="{11CEF55F-D799-4ADE-9708-A78C32738B42}" type="par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3EAFB899-DD8E-4BB8-8968-7A3A2BE5D34C}" type="sibTrans" cxnId="{4D8C11C8-9914-40FD-82A6-FD6B339C8ED4}">
      <dgm:prSet/>
      <dgm:spPr/>
      <dgm:t>
        <a:bodyPr/>
        <a:lstStyle/>
        <a:p>
          <a:endParaRPr lang="zh-CN" altLang="en-US"/>
        </a:p>
      </dgm:t>
    </dgm:pt>
    <dgm:pt modelId="{1E77C260-514A-4B0E-B616-BB8007CB789D}">
      <dgm:prSet phldrT="[文本]" custT="1"/>
      <dgm:spPr/>
      <dgm:t>
        <a:bodyPr/>
        <a:lstStyle/>
        <a:p>
          <a:pPr indent="171450">
            <a:lnSpc>
              <a:spcPct val="80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</dgm:t>
    </dgm:pt>
    <dgm:pt modelId="{EFED87C2-9A28-4801-B010-82D1E41E10AC}" type="par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DC0EFDE3-56B5-4A53-88A3-24ED65CE15BC}" type="sibTrans" cxnId="{048CF6D6-766B-40C3-9035-8B39118DC90A}">
      <dgm:prSet/>
      <dgm:spPr/>
      <dgm:t>
        <a:bodyPr/>
        <a:lstStyle/>
        <a:p>
          <a:endParaRPr lang="zh-CN" altLang="en-US"/>
        </a:p>
      </dgm:t>
    </dgm:pt>
    <dgm:pt modelId="{430267B0-75CC-469E-AC4E-CD7BEEAB81B5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113AF-8776-444A-B7F4-DFE992A5E800}" type="par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952B9739-D74E-4689-A198-4DD6BCB8068C}" type="sibTrans" cxnId="{EBE29CF5-CDE1-43F2-B1F3-5862FB93EA5D}">
      <dgm:prSet/>
      <dgm:spPr/>
      <dgm:t>
        <a:bodyPr/>
        <a:lstStyle/>
        <a:p>
          <a:endParaRPr lang="zh-CN" altLang="en-US"/>
        </a:p>
      </dgm:t>
    </dgm:pt>
    <dgm:pt modelId="{072B0331-D8F4-41F3-B7D5-41FF71C1C869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A9A1E1EF-52D6-4328-8850-85AE51404CC7}" type="par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19D94E84-979A-4B93-A638-E9E435D0398D}" type="sibTrans" cxnId="{74016ED6-5755-457B-9359-89563F0F23FE}">
      <dgm:prSet/>
      <dgm:spPr/>
      <dgm:t>
        <a:bodyPr/>
        <a:lstStyle/>
        <a:p>
          <a:endParaRPr lang="zh-CN" altLang="en-US"/>
        </a:p>
      </dgm:t>
    </dgm:pt>
    <dgm:pt modelId="{DFC5800E-942F-443C-A7D3-5823EE7191BE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BE56E0C-E632-42C6-BCA4-90F1C9D68966}" type="par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0AE13B67-43A1-400F-AF9F-01BAB1247808}" type="sibTrans" cxnId="{620A571C-6518-4077-BF01-55E293535951}">
      <dgm:prSet/>
      <dgm:spPr/>
      <dgm:t>
        <a:bodyPr/>
        <a:lstStyle/>
        <a:p>
          <a:endParaRPr lang="zh-CN" altLang="en-US"/>
        </a:p>
      </dgm:t>
    </dgm:pt>
    <dgm:pt modelId="{9F34FEF0-6D23-48D7-8EC7-86991BB5FB06}">
      <dgm:prSet phldrT="[文本]" custT="1"/>
      <dgm:spPr/>
      <dgm:t>
        <a:bodyPr/>
        <a:lstStyle/>
        <a:p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B3D5A8-B592-45FF-89CE-EDD50705C451}" type="par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13EE86DC-54B5-423F-BBFA-E60A112E7179}" type="sibTrans" cxnId="{8E214CE0-7B27-49A6-9614-D89EE298101D}">
      <dgm:prSet/>
      <dgm:spPr/>
      <dgm:t>
        <a:bodyPr/>
        <a:lstStyle/>
        <a:p>
          <a:endParaRPr lang="zh-CN" altLang="en-US"/>
        </a:p>
      </dgm:t>
    </dgm:pt>
    <dgm:pt modelId="{9F5FC3B3-BC3F-42EA-87BE-98A57886348B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225A3F31-2900-4D45-972D-61D51EB8E66A}" type="par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FF3A63B6-2B5F-4FCB-AA92-0F85D4EB9D2D}" type="sibTrans" cxnId="{7D8CD68D-E577-485B-A87B-B590593B795C}">
      <dgm:prSet/>
      <dgm:spPr/>
      <dgm:t>
        <a:bodyPr/>
        <a:lstStyle/>
        <a:p>
          <a:endParaRPr lang="zh-CN" altLang="en-US"/>
        </a:p>
      </dgm:t>
    </dgm:pt>
    <dgm:pt modelId="{8930B5C5-F2A5-42AF-8517-A673C46C950D}">
      <dgm:prSet phldrT="[文本]" custT="1"/>
      <dgm:spPr/>
      <dgm:t>
        <a:bodyPr/>
        <a:lstStyle/>
        <a:p>
          <a:pPr indent="171450">
            <a:lnSpc>
              <a:spcPct val="75000"/>
            </a:lnSpc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476B7-B0B3-48B8-9E44-C84C85BBB02C}" type="par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03226834-9AC2-4559-8E3D-CA07150BF557}" type="sibTrans" cxnId="{678B1A91-123D-4247-86B5-A5B87B6BCC5A}">
      <dgm:prSet/>
      <dgm:spPr/>
      <dgm:t>
        <a:bodyPr/>
        <a:lstStyle/>
        <a:p>
          <a:endParaRPr lang="zh-CN" altLang="en-US"/>
        </a:p>
      </dgm:t>
    </dgm:pt>
    <dgm:pt modelId="{7BA64E6F-DCA6-473B-91EF-3E035CC8BC3E}">
      <dgm:prSet phldrT="[文本]" custT="1"/>
      <dgm:spPr/>
      <dgm:t>
        <a:bodyPr/>
        <a:lstStyle/>
        <a:p>
          <a:pPr>
            <a:spcAft>
              <a:spcPts val="0"/>
            </a:spcAft>
          </a:pPr>
          <a:r>
            <a: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>
            <a:spcAft>
              <a:spcPts val="0"/>
            </a:spcAft>
          </a:pPr>
          <a:r>
            <a: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B75960-2F5C-4E5D-AB22-F82552EBE175}" type="par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02BE3CF0-E915-47AB-BA25-E6A73E41F2A3}" type="sibTrans" cxnId="{49E7159A-A8C0-45FA-8298-9326FA56E8A8}">
      <dgm:prSet/>
      <dgm:spPr/>
      <dgm:t>
        <a:bodyPr/>
        <a:lstStyle/>
        <a:p>
          <a:endParaRPr lang="zh-CN" altLang="en-US"/>
        </a:p>
      </dgm:t>
    </dgm:pt>
    <dgm:pt modelId="{F494E64E-95CA-4D5D-8A7D-D1033E299ADF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</dgm:t>
    </dgm:pt>
    <dgm:pt modelId="{EF9ACE93-C26E-4170-9336-670782B3AD09}" type="par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3687349-18CC-424A-8840-B1CC2AB32819}" type="sibTrans" cxnId="{8F7EE149-44FF-46E6-9E7C-D75A19F811E4}">
      <dgm:prSet/>
      <dgm:spPr/>
      <dgm:t>
        <a:bodyPr/>
        <a:lstStyle/>
        <a:p>
          <a:endParaRPr lang="zh-CN" altLang="en-US"/>
        </a:p>
      </dgm:t>
    </dgm:pt>
    <dgm:pt modelId="{8B7284F2-3340-48E0-BD84-0AF19CF91B4C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BC5AD2E1-6AD3-4676-B603-7DC63933B09B}" type="par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73E1F014-5838-4CB8-B29B-907040763BD5}" type="sibTrans" cxnId="{E00B9D3F-15CB-4FCB-A628-A04F971677D9}">
      <dgm:prSet/>
      <dgm:spPr/>
      <dgm:t>
        <a:bodyPr/>
        <a:lstStyle/>
        <a:p>
          <a:endParaRPr lang="zh-CN" altLang="en-US"/>
        </a:p>
      </dgm:t>
    </dgm:pt>
    <dgm:pt modelId="{4AFBE187-C2B3-4515-9B93-8F6034E67270}">
      <dgm:prSet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682866C-D1B2-4BF2-82CF-A1EF01BF7D80}" type="par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7BEC0709-C6EA-480A-9B64-54D1BCEAB21E}" type="sibTrans" cxnId="{A1A4281A-BB76-4BEC-885C-0CB20B4BA984}">
      <dgm:prSet/>
      <dgm:spPr/>
      <dgm:t>
        <a:bodyPr/>
        <a:lstStyle/>
        <a:p>
          <a:endParaRPr lang="zh-CN" altLang="en-US"/>
        </a:p>
      </dgm:t>
    </dgm:pt>
    <dgm:pt modelId="{CB8CA36C-2F2F-44BF-ADF5-5D8A868F89C6}">
      <dgm:prSet phldrT="[文本]" custT="1"/>
      <dgm:spPr/>
      <dgm:t>
        <a:bodyPr/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2395011-DC0F-4A1C-B5C8-EBDE0C19CD97}" type="par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7549C4DC-6800-47E9-BCF0-E2FD65F25B4F}" type="sibTrans" cxnId="{36C8D0E1-5757-448B-AE16-0AE8779316E0}">
      <dgm:prSet/>
      <dgm:spPr/>
      <dgm:t>
        <a:bodyPr/>
        <a:lstStyle/>
        <a:p>
          <a:endParaRPr lang="zh-CN" altLang="en-US"/>
        </a:p>
      </dgm:t>
    </dgm:pt>
    <dgm:pt modelId="{DB1EDAEE-EEA0-46CC-B575-346C5136C494}" type="pres">
      <dgm:prSet presAssocID="{2EF0B1D3-B3DE-4110-B07C-A19A8BABAB67}" presName="Name0" presStyleCnt="0">
        <dgm:presLayoutVars>
          <dgm:dir/>
          <dgm:animLvl val="lvl"/>
          <dgm:resizeHandles/>
        </dgm:presLayoutVars>
      </dgm:prSet>
      <dgm:spPr/>
    </dgm:pt>
    <dgm:pt modelId="{C7B000D3-0D4E-44FD-B941-013AA162CC13}" type="pres">
      <dgm:prSet presAssocID="{13319B04-1E0B-472E-9348-8CCA953344E3}" presName="linNode" presStyleCnt="0"/>
      <dgm:spPr/>
    </dgm:pt>
    <dgm:pt modelId="{7B72C06B-4F64-4347-96AA-57D090FD2BEF}" type="pres">
      <dgm:prSet presAssocID="{13319B04-1E0B-472E-9348-8CCA953344E3}" presName="parentShp" presStyleLbl="node1" presStyleIdx="0" presStyleCnt="4" custScaleX="81513">
        <dgm:presLayoutVars>
          <dgm:bulletEnabled val="1"/>
        </dgm:presLayoutVars>
      </dgm:prSet>
      <dgm:spPr/>
    </dgm:pt>
    <dgm:pt modelId="{D45A1B47-9021-45D2-A5D2-6EBCDD1F0C16}" type="pres">
      <dgm:prSet presAssocID="{13319B04-1E0B-472E-9348-8CCA953344E3}" presName="childShp" presStyleLbl="bgAccFollowNode1" presStyleIdx="0" presStyleCnt="4">
        <dgm:presLayoutVars>
          <dgm:bulletEnabled val="1"/>
        </dgm:presLayoutVars>
      </dgm:prSet>
      <dgm:spPr/>
    </dgm:pt>
    <dgm:pt modelId="{1D5E6024-3712-47CC-A07D-84CA93243FAB}" type="pres">
      <dgm:prSet presAssocID="{3EAFB899-DD8E-4BB8-8968-7A3A2BE5D34C}" presName="spacing" presStyleCnt="0"/>
      <dgm:spPr/>
    </dgm:pt>
    <dgm:pt modelId="{B1727EC7-3E03-4321-A02E-A90413B0D779}" type="pres">
      <dgm:prSet presAssocID="{430267B0-75CC-469E-AC4E-CD7BEEAB81B5}" presName="linNode" presStyleCnt="0"/>
      <dgm:spPr/>
    </dgm:pt>
    <dgm:pt modelId="{0B6CA58F-B356-4AB1-80BC-4D4E4C7768D1}" type="pres">
      <dgm:prSet presAssocID="{430267B0-75CC-469E-AC4E-CD7BEEAB81B5}" presName="parentShp" presStyleLbl="node1" presStyleIdx="1" presStyleCnt="4" custScaleX="81513">
        <dgm:presLayoutVars>
          <dgm:bulletEnabled val="1"/>
        </dgm:presLayoutVars>
      </dgm:prSet>
      <dgm:spPr/>
    </dgm:pt>
    <dgm:pt modelId="{5DB38912-395C-4860-B0B5-CB480E07B8A3}" type="pres">
      <dgm:prSet presAssocID="{430267B0-75CC-469E-AC4E-CD7BEEAB81B5}" presName="childShp" presStyleLbl="bgAccFollowNode1" presStyleIdx="1" presStyleCnt="4">
        <dgm:presLayoutVars>
          <dgm:bulletEnabled val="1"/>
        </dgm:presLayoutVars>
      </dgm:prSet>
      <dgm:spPr/>
    </dgm:pt>
    <dgm:pt modelId="{B1600CEA-8DBC-438A-B797-11B7E3737BDF}" type="pres">
      <dgm:prSet presAssocID="{952B9739-D74E-4689-A198-4DD6BCB8068C}" presName="spacing" presStyleCnt="0"/>
      <dgm:spPr/>
    </dgm:pt>
    <dgm:pt modelId="{3C25CF17-28C2-440C-9528-DAF84F0874E3}" type="pres">
      <dgm:prSet presAssocID="{7BA64E6F-DCA6-473B-91EF-3E035CC8BC3E}" presName="linNode" presStyleCnt="0"/>
      <dgm:spPr/>
    </dgm:pt>
    <dgm:pt modelId="{F46454F0-B5AF-4B61-8847-7A140B8C3CDE}" type="pres">
      <dgm:prSet presAssocID="{7BA64E6F-DCA6-473B-91EF-3E035CC8BC3E}" presName="parentShp" presStyleLbl="node1" presStyleIdx="2" presStyleCnt="4" custScaleX="81513">
        <dgm:presLayoutVars>
          <dgm:bulletEnabled val="1"/>
        </dgm:presLayoutVars>
      </dgm:prSet>
      <dgm:spPr/>
    </dgm:pt>
    <dgm:pt modelId="{171EECAD-A409-414C-977F-E09CED872C22}" type="pres">
      <dgm:prSet presAssocID="{7BA64E6F-DCA6-473B-91EF-3E035CC8BC3E}" presName="childShp" presStyleLbl="bgAccFollowNode1" presStyleIdx="2" presStyleCnt="4" custScaleY="120727">
        <dgm:presLayoutVars>
          <dgm:bulletEnabled val="1"/>
        </dgm:presLayoutVars>
      </dgm:prSet>
      <dgm:spPr/>
    </dgm:pt>
    <dgm:pt modelId="{F3B6DA96-5E98-420E-AE24-BF7342C084B1}" type="pres">
      <dgm:prSet presAssocID="{02BE3CF0-E915-47AB-BA25-E6A73E41F2A3}" presName="spacing" presStyleCnt="0"/>
      <dgm:spPr/>
    </dgm:pt>
    <dgm:pt modelId="{949C03E0-93B0-4A70-9D3B-F20F4E25D234}" type="pres">
      <dgm:prSet presAssocID="{9F34FEF0-6D23-48D7-8EC7-86991BB5FB06}" presName="linNode" presStyleCnt="0"/>
      <dgm:spPr/>
    </dgm:pt>
    <dgm:pt modelId="{4E0665C9-DB86-46EB-AF6A-D01FCC02BE5C}" type="pres">
      <dgm:prSet presAssocID="{9F34FEF0-6D23-48D7-8EC7-86991BB5FB06}" presName="parentShp" presStyleLbl="node1" presStyleIdx="3" presStyleCnt="4" custScaleX="81513">
        <dgm:presLayoutVars>
          <dgm:bulletEnabled val="1"/>
        </dgm:presLayoutVars>
      </dgm:prSet>
      <dgm:spPr/>
    </dgm:pt>
    <dgm:pt modelId="{5F90425C-6D35-4772-92F4-DC70EF54BF11}" type="pres">
      <dgm:prSet presAssocID="{9F34FEF0-6D23-48D7-8EC7-86991BB5FB06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5D5F3E03-F338-4089-B8F9-03622D3B974D}" type="presOf" srcId="{8B7284F2-3340-48E0-BD84-0AF19CF91B4C}" destId="{171EECAD-A409-414C-977F-E09CED872C22}" srcOrd="0" destOrd="0" presId="urn:microsoft.com/office/officeart/2005/8/layout/vList6"/>
    <dgm:cxn modelId="{0D5E1206-845B-4358-8FBF-ED8F5B4749C6}" type="presOf" srcId="{1E77C260-514A-4B0E-B616-BB8007CB789D}" destId="{D45A1B47-9021-45D2-A5D2-6EBCDD1F0C16}" srcOrd="0" destOrd="0" presId="urn:microsoft.com/office/officeart/2005/8/layout/vList6"/>
    <dgm:cxn modelId="{A1A4281A-BB76-4BEC-885C-0CB20B4BA984}" srcId="{9F34FEF0-6D23-48D7-8EC7-86991BB5FB06}" destId="{4AFBE187-C2B3-4515-9B93-8F6034E67270}" srcOrd="1" destOrd="0" parTransId="{8682866C-D1B2-4BF2-82CF-A1EF01BF7D80}" sibTransId="{7BEC0709-C6EA-480A-9B64-54D1BCEAB21E}"/>
    <dgm:cxn modelId="{620A571C-6518-4077-BF01-55E293535951}" srcId="{7BA64E6F-DCA6-473B-91EF-3E035CC8BC3E}" destId="{DFC5800E-942F-443C-A7D3-5823EE7191BE}" srcOrd="1" destOrd="0" parTransId="{7BE56E0C-E632-42C6-BCA4-90F1C9D68966}" sibTransId="{0AE13B67-43A1-400F-AF9F-01BAB1247808}"/>
    <dgm:cxn modelId="{9ABA873A-86B4-41CE-8C8A-15365C1335A3}" type="presOf" srcId="{8930B5C5-F2A5-42AF-8517-A673C46C950D}" destId="{D45A1B47-9021-45D2-A5D2-6EBCDD1F0C16}" srcOrd="0" destOrd="1" presId="urn:microsoft.com/office/officeart/2005/8/layout/vList6"/>
    <dgm:cxn modelId="{E00B9D3F-15CB-4FCB-A628-A04F971677D9}" srcId="{7BA64E6F-DCA6-473B-91EF-3E035CC8BC3E}" destId="{8B7284F2-3340-48E0-BD84-0AF19CF91B4C}" srcOrd="0" destOrd="0" parTransId="{BC5AD2E1-6AD3-4676-B603-7DC63933B09B}" sibTransId="{73E1F014-5838-4CB8-B29B-907040763BD5}"/>
    <dgm:cxn modelId="{275CFB40-E3B4-4888-8B00-31FA1F3B70C6}" type="presOf" srcId="{9F34FEF0-6D23-48D7-8EC7-86991BB5FB06}" destId="{4E0665C9-DB86-46EB-AF6A-D01FCC02BE5C}" srcOrd="0" destOrd="0" presId="urn:microsoft.com/office/officeart/2005/8/layout/vList6"/>
    <dgm:cxn modelId="{50A0E065-B513-41D2-87B7-2E6578643C7C}" type="presOf" srcId="{2EF0B1D3-B3DE-4110-B07C-A19A8BABAB67}" destId="{DB1EDAEE-EEA0-46CC-B575-346C5136C494}" srcOrd="0" destOrd="0" presId="urn:microsoft.com/office/officeart/2005/8/layout/vList6"/>
    <dgm:cxn modelId="{8F7EE149-44FF-46E6-9E7C-D75A19F811E4}" srcId="{430267B0-75CC-469E-AC4E-CD7BEEAB81B5}" destId="{F494E64E-95CA-4D5D-8A7D-D1033E299ADF}" srcOrd="0" destOrd="0" parTransId="{EF9ACE93-C26E-4170-9336-670782B3AD09}" sibTransId="{83687349-18CC-424A-8840-B1CC2AB32819}"/>
    <dgm:cxn modelId="{395DFF49-C837-435B-BE5D-82F434604E89}" type="presOf" srcId="{430267B0-75CC-469E-AC4E-CD7BEEAB81B5}" destId="{0B6CA58F-B356-4AB1-80BC-4D4E4C7768D1}" srcOrd="0" destOrd="0" presId="urn:microsoft.com/office/officeart/2005/8/layout/vList6"/>
    <dgm:cxn modelId="{A8AD907A-408E-4E02-8890-BADE430D7E26}" type="presOf" srcId="{9F5FC3B3-BC3F-42EA-87BE-98A57886348B}" destId="{5F90425C-6D35-4772-92F4-DC70EF54BF11}" srcOrd="0" destOrd="0" presId="urn:microsoft.com/office/officeart/2005/8/layout/vList6"/>
    <dgm:cxn modelId="{06A38F7E-E64C-476B-890D-ABBA2B85844F}" type="presOf" srcId="{072B0331-D8F4-41F3-B7D5-41FF71C1C869}" destId="{5DB38912-395C-4860-B0B5-CB480E07B8A3}" srcOrd="0" destOrd="1" presId="urn:microsoft.com/office/officeart/2005/8/layout/vList6"/>
    <dgm:cxn modelId="{3061E789-4554-4CB4-AF61-B1D5CA4F1396}" type="presOf" srcId="{DFC5800E-942F-443C-A7D3-5823EE7191BE}" destId="{171EECAD-A409-414C-977F-E09CED872C22}" srcOrd="0" destOrd="1" presId="urn:microsoft.com/office/officeart/2005/8/layout/vList6"/>
    <dgm:cxn modelId="{7D8CD68D-E577-485B-A87B-B590593B795C}" srcId="{9F34FEF0-6D23-48D7-8EC7-86991BB5FB06}" destId="{9F5FC3B3-BC3F-42EA-87BE-98A57886348B}" srcOrd="0" destOrd="0" parTransId="{225A3F31-2900-4D45-972D-61D51EB8E66A}" sibTransId="{FF3A63B6-2B5F-4FCB-AA92-0F85D4EB9D2D}"/>
    <dgm:cxn modelId="{678B1A91-123D-4247-86B5-A5B87B6BCC5A}" srcId="{13319B04-1E0B-472E-9348-8CCA953344E3}" destId="{8930B5C5-F2A5-42AF-8517-A673C46C950D}" srcOrd="1" destOrd="0" parTransId="{F1F476B7-B0B3-48B8-9E44-C84C85BBB02C}" sibTransId="{03226834-9AC2-4559-8E3D-CA07150BF557}"/>
    <dgm:cxn modelId="{49E7159A-A8C0-45FA-8298-9326FA56E8A8}" srcId="{2EF0B1D3-B3DE-4110-B07C-A19A8BABAB67}" destId="{7BA64E6F-DCA6-473B-91EF-3E035CC8BC3E}" srcOrd="2" destOrd="0" parTransId="{C4B75960-2F5C-4E5D-AB22-F82552EBE175}" sibTransId="{02BE3CF0-E915-47AB-BA25-E6A73E41F2A3}"/>
    <dgm:cxn modelId="{4A6904BF-870B-41A7-A9B5-ECD4A8F71A04}" type="presOf" srcId="{CB8CA36C-2F2F-44BF-ADF5-5D8A868F89C6}" destId="{171EECAD-A409-414C-977F-E09CED872C22}" srcOrd="0" destOrd="2" presId="urn:microsoft.com/office/officeart/2005/8/layout/vList6"/>
    <dgm:cxn modelId="{3438C8C7-35C9-46EA-90F9-D932D8D588C5}" type="presOf" srcId="{13319B04-1E0B-472E-9348-8CCA953344E3}" destId="{7B72C06B-4F64-4347-96AA-57D090FD2BEF}" srcOrd="0" destOrd="0" presId="urn:microsoft.com/office/officeart/2005/8/layout/vList6"/>
    <dgm:cxn modelId="{4D8C11C8-9914-40FD-82A6-FD6B339C8ED4}" srcId="{2EF0B1D3-B3DE-4110-B07C-A19A8BABAB67}" destId="{13319B04-1E0B-472E-9348-8CCA953344E3}" srcOrd="0" destOrd="0" parTransId="{11CEF55F-D799-4ADE-9708-A78C32738B42}" sibTransId="{3EAFB899-DD8E-4BB8-8968-7A3A2BE5D34C}"/>
    <dgm:cxn modelId="{74016ED6-5755-457B-9359-89563F0F23FE}" srcId="{430267B0-75CC-469E-AC4E-CD7BEEAB81B5}" destId="{072B0331-D8F4-41F3-B7D5-41FF71C1C869}" srcOrd="1" destOrd="0" parTransId="{A9A1E1EF-52D6-4328-8850-85AE51404CC7}" sibTransId="{19D94E84-979A-4B93-A638-E9E435D0398D}"/>
    <dgm:cxn modelId="{048CF6D6-766B-40C3-9035-8B39118DC90A}" srcId="{13319B04-1E0B-472E-9348-8CCA953344E3}" destId="{1E77C260-514A-4B0E-B616-BB8007CB789D}" srcOrd="0" destOrd="0" parTransId="{EFED87C2-9A28-4801-B010-82D1E41E10AC}" sibTransId="{DC0EFDE3-56B5-4A53-88A3-24ED65CE15BC}"/>
    <dgm:cxn modelId="{3D3BFDD9-4C48-4404-A9B8-F2BEDBB3C48F}" type="presOf" srcId="{4AFBE187-C2B3-4515-9B93-8F6034E67270}" destId="{5F90425C-6D35-4772-92F4-DC70EF54BF11}" srcOrd="0" destOrd="1" presId="urn:microsoft.com/office/officeart/2005/8/layout/vList6"/>
    <dgm:cxn modelId="{8E214CE0-7B27-49A6-9614-D89EE298101D}" srcId="{2EF0B1D3-B3DE-4110-B07C-A19A8BABAB67}" destId="{9F34FEF0-6D23-48D7-8EC7-86991BB5FB06}" srcOrd="3" destOrd="0" parTransId="{0FB3D5A8-B592-45FF-89CE-EDD50705C451}" sibTransId="{13EE86DC-54B5-423F-BBFA-E60A112E7179}"/>
    <dgm:cxn modelId="{36C8D0E1-5757-448B-AE16-0AE8779316E0}" srcId="{7BA64E6F-DCA6-473B-91EF-3E035CC8BC3E}" destId="{CB8CA36C-2F2F-44BF-ADF5-5D8A868F89C6}" srcOrd="2" destOrd="0" parTransId="{72395011-DC0F-4A1C-B5C8-EBDE0C19CD97}" sibTransId="{7549C4DC-6800-47E9-BCF0-E2FD65F25B4F}"/>
    <dgm:cxn modelId="{EBE29CF5-CDE1-43F2-B1F3-5862FB93EA5D}" srcId="{2EF0B1D3-B3DE-4110-B07C-A19A8BABAB67}" destId="{430267B0-75CC-469E-AC4E-CD7BEEAB81B5}" srcOrd="1" destOrd="0" parTransId="{B76113AF-8776-444A-B7F4-DFE992A5E800}" sibTransId="{952B9739-D74E-4689-A198-4DD6BCB8068C}"/>
    <dgm:cxn modelId="{19AFC7FD-F5DD-4ABC-B822-148363076DA1}" type="presOf" srcId="{F494E64E-95CA-4D5D-8A7D-D1033E299ADF}" destId="{5DB38912-395C-4860-B0B5-CB480E07B8A3}" srcOrd="0" destOrd="0" presId="urn:microsoft.com/office/officeart/2005/8/layout/vList6"/>
    <dgm:cxn modelId="{FCB9D8FF-5465-48D6-8F6B-153FAA581137}" type="presOf" srcId="{7BA64E6F-DCA6-473B-91EF-3E035CC8BC3E}" destId="{F46454F0-B5AF-4B61-8847-7A140B8C3CDE}" srcOrd="0" destOrd="0" presId="urn:microsoft.com/office/officeart/2005/8/layout/vList6"/>
    <dgm:cxn modelId="{D67551E7-440A-4A8C-922E-164DDBF60D04}" type="presParOf" srcId="{DB1EDAEE-EEA0-46CC-B575-346C5136C494}" destId="{C7B000D3-0D4E-44FD-B941-013AA162CC13}" srcOrd="0" destOrd="0" presId="urn:microsoft.com/office/officeart/2005/8/layout/vList6"/>
    <dgm:cxn modelId="{9C1CE9C8-2B29-4F51-B0B9-B6E81155EEAB}" type="presParOf" srcId="{C7B000D3-0D4E-44FD-B941-013AA162CC13}" destId="{7B72C06B-4F64-4347-96AA-57D090FD2BEF}" srcOrd="0" destOrd="0" presId="urn:microsoft.com/office/officeart/2005/8/layout/vList6"/>
    <dgm:cxn modelId="{165DCA91-5238-433E-9BA6-9DF6AFCDF1CA}" type="presParOf" srcId="{C7B000D3-0D4E-44FD-B941-013AA162CC13}" destId="{D45A1B47-9021-45D2-A5D2-6EBCDD1F0C16}" srcOrd="1" destOrd="0" presId="urn:microsoft.com/office/officeart/2005/8/layout/vList6"/>
    <dgm:cxn modelId="{0DA898C0-C83F-40BF-B51A-DA43C09005D3}" type="presParOf" srcId="{DB1EDAEE-EEA0-46CC-B575-346C5136C494}" destId="{1D5E6024-3712-47CC-A07D-84CA93243FAB}" srcOrd="1" destOrd="0" presId="urn:microsoft.com/office/officeart/2005/8/layout/vList6"/>
    <dgm:cxn modelId="{AC0DD56D-AE39-48A9-A293-2C85E920EF61}" type="presParOf" srcId="{DB1EDAEE-EEA0-46CC-B575-346C5136C494}" destId="{B1727EC7-3E03-4321-A02E-A90413B0D779}" srcOrd="2" destOrd="0" presId="urn:microsoft.com/office/officeart/2005/8/layout/vList6"/>
    <dgm:cxn modelId="{56A63FCD-00E3-437E-84F5-37AE2A04A743}" type="presParOf" srcId="{B1727EC7-3E03-4321-A02E-A90413B0D779}" destId="{0B6CA58F-B356-4AB1-80BC-4D4E4C7768D1}" srcOrd="0" destOrd="0" presId="urn:microsoft.com/office/officeart/2005/8/layout/vList6"/>
    <dgm:cxn modelId="{3B50DB70-6403-4108-BCB5-0DEE5D194401}" type="presParOf" srcId="{B1727EC7-3E03-4321-A02E-A90413B0D779}" destId="{5DB38912-395C-4860-B0B5-CB480E07B8A3}" srcOrd="1" destOrd="0" presId="urn:microsoft.com/office/officeart/2005/8/layout/vList6"/>
    <dgm:cxn modelId="{672D51C8-F687-4023-A65F-53261D93578B}" type="presParOf" srcId="{DB1EDAEE-EEA0-46CC-B575-346C5136C494}" destId="{B1600CEA-8DBC-438A-B797-11B7E3737BDF}" srcOrd="3" destOrd="0" presId="urn:microsoft.com/office/officeart/2005/8/layout/vList6"/>
    <dgm:cxn modelId="{68F584DE-EBAB-450D-A01F-18EDE33457E8}" type="presParOf" srcId="{DB1EDAEE-EEA0-46CC-B575-346C5136C494}" destId="{3C25CF17-28C2-440C-9528-DAF84F0874E3}" srcOrd="4" destOrd="0" presId="urn:microsoft.com/office/officeart/2005/8/layout/vList6"/>
    <dgm:cxn modelId="{13CD0CFC-5609-47FC-A4EA-AFEC91546A5F}" type="presParOf" srcId="{3C25CF17-28C2-440C-9528-DAF84F0874E3}" destId="{F46454F0-B5AF-4B61-8847-7A140B8C3CDE}" srcOrd="0" destOrd="0" presId="urn:microsoft.com/office/officeart/2005/8/layout/vList6"/>
    <dgm:cxn modelId="{093CB60D-43B0-4935-9BEE-6327F0F6C87D}" type="presParOf" srcId="{3C25CF17-28C2-440C-9528-DAF84F0874E3}" destId="{171EECAD-A409-414C-977F-E09CED872C22}" srcOrd="1" destOrd="0" presId="urn:microsoft.com/office/officeart/2005/8/layout/vList6"/>
    <dgm:cxn modelId="{77BD8C77-0402-49AC-90FF-83EA734EDBDF}" type="presParOf" srcId="{DB1EDAEE-EEA0-46CC-B575-346C5136C494}" destId="{F3B6DA96-5E98-420E-AE24-BF7342C084B1}" srcOrd="5" destOrd="0" presId="urn:microsoft.com/office/officeart/2005/8/layout/vList6"/>
    <dgm:cxn modelId="{7DF54003-7B0C-4442-A24B-E26CAF9636D3}" type="presParOf" srcId="{DB1EDAEE-EEA0-46CC-B575-346C5136C494}" destId="{949C03E0-93B0-4A70-9D3B-F20F4E25D234}" srcOrd="6" destOrd="0" presId="urn:microsoft.com/office/officeart/2005/8/layout/vList6"/>
    <dgm:cxn modelId="{7B630A5F-15F4-4101-B46A-BF643E23832F}" type="presParOf" srcId="{949C03E0-93B0-4A70-9D3B-F20F4E25D234}" destId="{4E0665C9-DB86-46EB-AF6A-D01FCC02BE5C}" srcOrd="0" destOrd="0" presId="urn:microsoft.com/office/officeart/2005/8/layout/vList6"/>
    <dgm:cxn modelId="{91E2F795-6E74-4328-876D-FDA2AC939C9A}" type="presParOf" srcId="{949C03E0-93B0-4A70-9D3B-F20F4E25D234}" destId="{5F90425C-6D35-4772-92F4-DC70EF54BF1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A1B47-9021-45D2-A5D2-6EBCDD1F0C16}">
      <dsp:nvSpPr>
        <dsp:cNvPr id="0" name=""/>
        <dsp:cNvSpPr/>
      </dsp:nvSpPr>
      <dsp:spPr>
        <a:xfrm>
          <a:off x="2450069" y="1622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7112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普通最小二乘法</a:t>
          </a:r>
        </a:p>
        <a:p>
          <a:pPr marL="171450" lvl="1" indent="171450" algn="l" defTabSz="711200">
            <a:lnSpc>
              <a:spcPct val="75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600" b="0" i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Ordinary Least Square</a:t>
          </a: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50069" y="109978"/>
        <a:ext cx="3724342" cy="650137"/>
      </dsp:txXfrm>
    </dsp:sp>
    <dsp:sp modelId="{7B72C06B-4F64-4347-96AA-57D090FD2BEF}">
      <dsp:nvSpPr>
        <dsp:cNvPr id="0" name=""/>
        <dsp:cNvSpPr/>
      </dsp:nvSpPr>
      <dsp:spPr>
        <a:xfrm>
          <a:off x="249538" y="1622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OLS</a:t>
          </a:r>
          <a:endParaRPr lang="zh-CN" altLang="en-US" sz="2800" b="1" kern="1200" dirty="0"/>
        </a:p>
      </dsp:txBody>
      <dsp:txXfrm>
        <a:off x="291854" y="43938"/>
        <a:ext cx="2115898" cy="782217"/>
      </dsp:txXfrm>
    </dsp:sp>
    <dsp:sp modelId="{5DB38912-395C-4860-B0B5-CB480E07B8A3}">
      <dsp:nvSpPr>
        <dsp:cNvPr id="0" name=""/>
        <dsp:cNvSpPr/>
      </dsp:nvSpPr>
      <dsp:spPr>
        <a:xfrm>
          <a:off x="2450069" y="95515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加权最小二乘法</a:t>
          </a: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1063512"/>
        <a:ext cx="3724342" cy="650137"/>
      </dsp:txXfrm>
    </dsp:sp>
    <dsp:sp modelId="{0B6CA58F-B356-4AB1-80BC-4D4E4C7768D1}">
      <dsp:nvSpPr>
        <dsp:cNvPr id="0" name=""/>
        <dsp:cNvSpPr/>
      </dsp:nvSpPr>
      <dsp:spPr>
        <a:xfrm>
          <a:off x="249538" y="95515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997472"/>
        <a:ext cx="2115898" cy="782217"/>
      </dsp:txXfrm>
    </dsp:sp>
    <dsp:sp modelId="{171EECAD-A409-414C-977F-E09CED872C22}">
      <dsp:nvSpPr>
        <dsp:cNvPr id="0" name=""/>
        <dsp:cNvSpPr/>
      </dsp:nvSpPr>
      <dsp:spPr>
        <a:xfrm>
          <a:off x="2450971" y="1908690"/>
          <a:ext cx="4045456" cy="10465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不考虑相关性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zh-CN" sz="16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971" y="2039505"/>
        <a:ext cx="3653011" cy="784890"/>
      </dsp:txXfrm>
    </dsp:sp>
    <dsp:sp modelId="{F46454F0-B5AF-4B61-8847-7A140B8C3CDE}">
      <dsp:nvSpPr>
        <dsp:cNvPr id="0" name=""/>
        <dsp:cNvSpPr/>
      </dsp:nvSpPr>
      <dsp:spPr>
        <a:xfrm>
          <a:off x="252589" y="1998526"/>
          <a:ext cx="2198381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zh-CN" sz="16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[w/o correlation]</a:t>
          </a:r>
          <a:endParaRPr lang="zh-CN" altLang="en-US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905" y="2040842"/>
        <a:ext cx="2113749" cy="782217"/>
      </dsp:txXfrm>
    </dsp:sp>
    <dsp:sp modelId="{5F90425C-6D35-4772-92F4-DC70EF54BF11}">
      <dsp:nvSpPr>
        <dsp:cNvPr id="0" name=""/>
        <dsp:cNvSpPr/>
      </dsp:nvSpPr>
      <dsp:spPr>
        <a:xfrm>
          <a:off x="2450069" y="3041896"/>
          <a:ext cx="4049410" cy="86684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总体加权最小二乘法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(</a:t>
          </a:r>
          <a:r>
            <a:rPr lang="zh-CN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考虑相关性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)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  <a:p>
          <a:pPr marL="171450" lvl="1" indent="171450" algn="l" defTabSz="800100">
            <a:lnSpc>
              <a:spcPct val="8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Weighted T</a:t>
          </a:r>
          <a:r>
            <a:rPr lang="en-US" altLang="zh-CN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otal </a:t>
          </a:r>
          <a:r>
            <a:rPr lang="en-US" altLang="en-U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Least Square</a:t>
          </a:r>
          <a:endParaRPr lang="zh-CN" alt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450069" y="3150252"/>
        <a:ext cx="3724342" cy="650137"/>
      </dsp:txXfrm>
    </dsp:sp>
    <dsp:sp modelId="{4E0665C9-DB86-46EB-AF6A-D01FCC02BE5C}">
      <dsp:nvSpPr>
        <dsp:cNvPr id="0" name=""/>
        <dsp:cNvSpPr/>
      </dsp:nvSpPr>
      <dsp:spPr>
        <a:xfrm>
          <a:off x="249538" y="3041896"/>
          <a:ext cx="2200530" cy="866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WTLS</a:t>
          </a:r>
          <a:endParaRPr lang="zh-CN" altLang="en-US" sz="2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1854" y="3084212"/>
        <a:ext cx="2115898" cy="782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6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139DD-5AAC-4F7F-9C50-1FB92AB9F9B8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104886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6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1522-D8B8-4EE2-937D-B0D68622B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基本思路已经说过，</a:t>
            </a:r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自然的想法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有理论依据的多次测量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zh-CN" altLang="en-US" dirty="0">
                <a:sym typeface="Wingdings" panose="05000000000000000000" pitchFamily="2" charset="2"/>
              </a:rPr>
              <a:t>蒙特卡洛方法</a:t>
            </a:r>
            <a:r>
              <a:rPr lang="en-US" altLang="zh-CN" dirty="0">
                <a:sym typeface="Wingdings" panose="05000000000000000000" pitchFamily="2" charset="2"/>
              </a:rPr>
              <a:t>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大数定律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平均值 </a:t>
            </a:r>
            <a:r>
              <a:rPr lang="en-US" altLang="zh-CN" dirty="0">
                <a:sym typeface="Wingdings" panose="05000000000000000000" pitchFamily="2" charset="2"/>
              </a:rPr>
              <a:t>== </a:t>
            </a:r>
            <a:r>
              <a:rPr lang="zh-CN" altLang="en-US" dirty="0">
                <a:sym typeface="Wingdings" panose="05000000000000000000" pitchFamily="2" charset="2"/>
              </a:rPr>
              <a:t>估计值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计算出数据标准差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对每组</a:t>
            </a:r>
            <a:r>
              <a:rPr lang="en-US" altLang="zh-CN" dirty="0">
                <a:sym typeface="Wingdings" panose="05000000000000000000" pitchFamily="2" charset="2"/>
              </a:rPr>
              <a:t>XY</a:t>
            </a:r>
            <a:r>
              <a:rPr lang="zh-CN" altLang="en-US" dirty="0">
                <a:sym typeface="Wingdings" panose="05000000000000000000" pitchFamily="2" charset="2"/>
              </a:rPr>
              <a:t>均进行了</a:t>
            </a:r>
            <a:r>
              <a:rPr lang="en-US" altLang="zh-CN" dirty="0">
                <a:sym typeface="Wingdings" panose="05000000000000000000" pitchFamily="2" charset="2"/>
              </a:rPr>
              <a:t>R</a:t>
            </a:r>
            <a:r>
              <a:rPr lang="zh-CN" altLang="en-US" dirty="0">
                <a:sym typeface="Wingdings" panose="05000000000000000000" pitchFamily="2" charset="2"/>
              </a:rPr>
              <a:t>次测量</a:t>
            </a:r>
            <a:r>
              <a:rPr lang="en-US" altLang="zh-CN" dirty="0">
                <a:sym typeface="Wingdings" panose="05000000000000000000" pitchFamily="2" charset="2"/>
              </a:rPr>
              <a:t>(Click_1)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结果</a:t>
            </a:r>
            <a:r>
              <a:rPr lang="en-US" altLang="zh-CN" dirty="0">
                <a:sym typeface="Wingdings" panose="05000000000000000000" pitchFamily="2" charset="2"/>
              </a:rPr>
              <a:t>(Click_2)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MC</a:t>
            </a:r>
            <a:r>
              <a:rPr lang="zh-CN" altLang="en-US" dirty="0">
                <a:sym typeface="Wingdings" panose="05000000000000000000" pitchFamily="2" charset="2"/>
              </a:rPr>
              <a:t>方法在本次测量还有一个重要作用：（第三部分详细讲解）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8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A, B</a:t>
            </a:r>
            <a:r>
              <a:rPr lang="zh-CN" altLang="en-US" dirty="0"/>
              <a:t>类不确定度的方和根合成</a:t>
            </a:r>
            <a:endParaRPr lang="en-US" altLang="zh-CN" dirty="0"/>
          </a:p>
          <a:p>
            <a:r>
              <a:rPr lang="zh-CN" altLang="en-US" dirty="0"/>
              <a:t>（不多说）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6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重点：得到</a:t>
            </a:r>
            <a:r>
              <a:rPr lang="en-US" altLang="zh-CN" dirty="0"/>
              <a:t>X_N,</a:t>
            </a:r>
            <a:r>
              <a:rPr lang="zh-CN" altLang="en-US" dirty="0"/>
              <a:t> </a:t>
            </a:r>
            <a:r>
              <a:rPr lang="en-US" altLang="zh-CN" dirty="0"/>
              <a:t>Y_N</a:t>
            </a:r>
            <a:r>
              <a:rPr lang="zh-CN" altLang="en-US" dirty="0"/>
              <a:t>估计值与不确定度之后，一元线性回归的方案？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重头戏，论文的精华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4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2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Click </a:t>
            </a:r>
            <a:r>
              <a:rPr lang="en-US" altLang="zh-CN" dirty="0">
                <a:sym typeface="Wingdings" panose="05000000000000000000" pitchFamily="2" charset="2"/>
              </a:rPr>
              <a:t> WLS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84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27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不好意思（</a:t>
            </a:r>
            <a:r>
              <a:rPr lang="en-US" altLang="zh-CN" dirty="0" err="1"/>
              <a:t>axmath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公式打错了：</a:t>
            </a:r>
            <a:r>
              <a:rPr lang="en-US" altLang="zh-CN" dirty="0"/>
              <a:t>min</a:t>
            </a:r>
            <a:r>
              <a:rPr lang="zh-CN" altLang="en-US" dirty="0"/>
              <a:t>下方两个</a:t>
            </a:r>
            <a:r>
              <a:rPr lang="en-US" altLang="zh-CN" dirty="0"/>
              <a:t>\beta</a:t>
            </a:r>
            <a:r>
              <a:rPr lang="zh-CN" altLang="en-US" dirty="0"/>
              <a:t>加上</a:t>
            </a:r>
            <a:r>
              <a:rPr lang="en-US" altLang="zh-CN" dirty="0"/>
              <a:t>\hat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09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向量</a:t>
            </a:r>
            <a:r>
              <a:rPr lang="en-US" altLang="zh-CN" dirty="0"/>
              <a:t>/</a:t>
            </a:r>
            <a:r>
              <a:rPr lang="zh-CN" altLang="en-US" dirty="0"/>
              <a:t>矩阵维数解释清楚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2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一页</a:t>
            </a:r>
            <a:r>
              <a:rPr lang="en-US" altLang="zh-CN" dirty="0"/>
              <a:t>ppt</a:t>
            </a:r>
            <a:r>
              <a:rPr lang="zh-CN" altLang="en-US" dirty="0"/>
              <a:t>展示的内容有限</a:t>
            </a:r>
            <a:r>
              <a:rPr lang="en-US" altLang="zh-CN" dirty="0"/>
              <a:t>+</a:t>
            </a:r>
            <a:r>
              <a:rPr lang="zh-CN" altLang="en-US" dirty="0"/>
              <a:t>公式是连贯的整体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字有点小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解释矩阵运算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(Click!)</a:t>
            </a:r>
            <a:r>
              <a:rPr lang="zh-CN" altLang="en-US" dirty="0">
                <a:sym typeface="Wingdings" panose="05000000000000000000" pitchFamily="2" charset="2"/>
              </a:rPr>
              <a:t>最终结果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61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到这里，我们的讨论还没有结束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9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劝导听众要有耐心，最后一条改进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45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973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92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24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带求解参数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两个物理量的定义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总体代换</a:t>
            </a:r>
            <a:r>
              <a:rPr lang="en-US" altLang="zh-CN" dirty="0"/>
              <a:t>(click)</a:t>
            </a: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总体代换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相应的公式形式发生变换：测量</a:t>
            </a:r>
            <a:r>
              <a:rPr lang="en-US" altLang="zh-CN" dirty="0"/>
              <a:t>X,Y</a:t>
            </a:r>
            <a:r>
              <a:rPr lang="zh-CN" altLang="en-US" dirty="0"/>
              <a:t>值，然后一元线性回归即可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2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值即可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对于</a:t>
            </a:r>
            <a:r>
              <a:rPr lang="en-US" altLang="zh-CN" dirty="0"/>
              <a:t>M, D</a:t>
            </a:r>
            <a:r>
              <a:rPr lang="zh-CN" altLang="en-US" dirty="0"/>
              <a:t>：理解为一个常数，有一个固定值，并且其</a:t>
            </a:r>
            <a:r>
              <a:rPr lang="en-US" altLang="zh-CN" dirty="0"/>
              <a:t>B</a:t>
            </a:r>
            <a:r>
              <a:rPr lang="zh-CN" altLang="en-US" dirty="0"/>
              <a:t>类不确定度已知，不存在</a:t>
            </a:r>
            <a:r>
              <a:rPr lang="en-US" altLang="zh-CN" dirty="0"/>
              <a:t>A</a:t>
            </a:r>
            <a:r>
              <a:rPr lang="zh-CN" altLang="en-US" dirty="0"/>
              <a:t>类不确定度</a:t>
            </a:r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62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8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选取</a:t>
            </a:r>
            <a:r>
              <a:rPr lang="en-US" altLang="zh-CN" dirty="0"/>
              <a:t>N</a:t>
            </a:r>
            <a:r>
              <a:rPr lang="zh-CN" altLang="en-US" dirty="0"/>
              <a:t>个位置，测定</a:t>
            </a:r>
            <a:r>
              <a:rPr lang="en-US" altLang="zh-CN" dirty="0"/>
              <a:t>N</a:t>
            </a:r>
            <a:r>
              <a:rPr lang="zh-CN" altLang="en-US" dirty="0"/>
              <a:t>组对应的</a:t>
            </a:r>
            <a:r>
              <a:rPr lang="en-US" altLang="zh-CN" dirty="0"/>
              <a:t>X, Y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10486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1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81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3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0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32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63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1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8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2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3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4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6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0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0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0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9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0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5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9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9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9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9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25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2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6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6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6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7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78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1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4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46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7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48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4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52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3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4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55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56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7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58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16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60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61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6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6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30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31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32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3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4883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4BB7B66E-7FFA-4300-8439-347A5E0E25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矩形 6"/>
          <p:cNvSpPr/>
          <p:nvPr userDrawn="1"/>
        </p:nvSpPr>
        <p:spPr>
          <a:xfrm>
            <a:off x="1907704" y="510989"/>
            <a:ext cx="7236296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48577" name="矩形 11"/>
          <p:cNvSpPr/>
          <p:nvPr userDrawn="1"/>
        </p:nvSpPr>
        <p:spPr>
          <a:xfrm>
            <a:off x="0" y="510989"/>
            <a:ext cx="734669" cy="21328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2097152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07156" y="88545"/>
            <a:ext cx="866216" cy="866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wmf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1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3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5.bin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7.wmf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4.png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3.jpeg"/><Relationship Id="rId10" Type="http://schemas.openxmlformats.org/officeDocument/2006/relationships/image" Target="../media/image26.wmf"/><Relationship Id="rId4" Type="http://schemas.openxmlformats.org/officeDocument/2006/relationships/notesSlide" Target="../notesSlides/notesSlide18.xml"/><Relationship Id="rId9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8.bin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notesSlide" Target="../notesSlides/notesSlide19.xml"/><Relationship Id="rId9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4" Type="http://schemas.openxmlformats.org/officeDocument/2006/relationships/notesSlide" Target="../notesSlides/notesSlide20.xml"/><Relationship Id="rId9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7.xml"/><Relationship Id="rId7" Type="http://schemas.openxmlformats.org/officeDocument/2006/relationships/diagramQuickStyle" Target="../diagrams/quickStyle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4.png"/><Relationship Id="rId5" Type="http://schemas.openxmlformats.org/officeDocument/2006/relationships/diagramData" Target="../diagrams/data1.xml"/><Relationship Id="rId10" Type="http://schemas.openxmlformats.org/officeDocument/2006/relationships/image" Target="../media/image23.jpeg"/><Relationship Id="rId4" Type="http://schemas.openxmlformats.org/officeDocument/2006/relationships/notesSlide" Target="../notesSlides/notesSlide24.xml"/><Relationship Id="rId9" Type="http://schemas.microsoft.com/office/2007/relationships/diagramDrawing" Target="../diagrams/drawing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6.wmf"/><Relationship Id="rId3" Type="http://schemas.openxmlformats.org/officeDocument/2006/relationships/tags" Target="../tags/tag45.xml"/><Relationship Id="rId7" Type="http://schemas.openxmlformats.org/officeDocument/2006/relationships/image" Target="../media/image33.png"/><Relationship Id="rId12" Type="http://schemas.openxmlformats.org/officeDocument/2006/relationships/oleObject" Target="../embeddings/oleObject36.bin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25.xml"/><Relationship Id="rId11" Type="http://schemas.openxmlformats.org/officeDocument/2006/relationships/oleObject" Target="../embeddings/oleObject35.bin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7.wmf"/><Relationship Id="rId10" Type="http://schemas.openxmlformats.org/officeDocument/2006/relationships/image" Target="../media/image35.wmf"/><Relationship Id="rId4" Type="http://schemas.openxmlformats.org/officeDocument/2006/relationships/tags" Target="../tags/tag46.xml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w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8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9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2.w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6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"/>
          <p:cNvSpPr/>
          <p:nvPr/>
        </p:nvSpPr>
        <p:spPr>
          <a:xfrm>
            <a:off x="-1" y="1591235"/>
            <a:ext cx="9144001" cy="2506712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7" name="TextBox 3"/>
          <p:cNvSpPr txBox="1"/>
          <p:nvPr/>
        </p:nvSpPr>
        <p:spPr>
          <a:xfrm>
            <a:off x="505523" y="1895995"/>
            <a:ext cx="80510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Calibration of a sonic nozzle as an example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quantifying all uncertainties 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involved in straight-line regression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40" name="对角圆角矩形 10"/>
          <p:cNvSpPr/>
          <p:nvPr/>
        </p:nvSpPr>
        <p:spPr>
          <a:xfrm>
            <a:off x="7411058" y="1378577"/>
            <a:ext cx="609538" cy="425314"/>
          </a:xfrm>
          <a:prstGeom prst="round2DiagRect">
            <a:avLst/>
          </a:prstGeom>
          <a:solidFill>
            <a:schemeClr val="bg1">
              <a:lumMod val="85000"/>
              <a:alpha val="46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1" name="对角圆角矩形 11"/>
          <p:cNvSpPr/>
          <p:nvPr/>
        </p:nvSpPr>
        <p:spPr>
          <a:xfrm>
            <a:off x="8485546" y="1673030"/>
            <a:ext cx="375087" cy="261722"/>
          </a:xfrm>
          <a:prstGeom prst="round2DiagRect">
            <a:avLst/>
          </a:prstGeom>
          <a:solidFill>
            <a:schemeClr val="bg1">
              <a:alpha val="38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48642" name="对角圆角矩形 12"/>
          <p:cNvSpPr/>
          <p:nvPr/>
        </p:nvSpPr>
        <p:spPr>
          <a:xfrm>
            <a:off x="7715827" y="1707892"/>
            <a:ext cx="957263" cy="667943"/>
          </a:xfrm>
          <a:prstGeom prst="round2DiagRect">
            <a:avLst/>
          </a:prstGeom>
          <a:solidFill>
            <a:schemeClr val="bg1">
              <a:alpha val="53000"/>
            </a:schemeClr>
          </a:solidFill>
          <a:ln w="2540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2097163" name="图片 14" descr="C:\Users\len\Desktop\7-140129231040534.png"/>
          <p:cNvPicPr>
            <a:picLocks noChangeAspect="1"/>
          </p:cNvPicPr>
          <p:nvPr/>
        </p:nvPicPr>
        <p:blipFill rotWithShape="1">
          <a:blip r:embed="rId3" cstate="email"/>
          <a:srcRect l="4274" t="7581" r="4549" b="5603"/>
          <a:stretch/>
        </p:blipFill>
        <p:spPr bwMode="auto">
          <a:xfrm>
            <a:off x="0" y="121196"/>
            <a:ext cx="4678434" cy="935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3" name="TextBox 7"/>
          <p:cNvSpPr txBox="1"/>
          <p:nvPr/>
        </p:nvSpPr>
        <p:spPr>
          <a:xfrm>
            <a:off x="3728659" y="4803731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104864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7010400" y="5305214"/>
            <a:ext cx="2133600" cy="304271"/>
          </a:xfrm>
        </p:spPr>
        <p:txBody>
          <a:bodyPr/>
          <a:lstStyle/>
          <a:p>
            <a:pPr algn="r"/>
            <a:fld id="{4BB7B66E-7FFA-4300-8439-347A5E0E252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779A3116-3724-4CB2-B1FF-47CD8E4C737F}"/>
              </a:ext>
            </a:extLst>
          </p:cNvPr>
          <p:cNvSpPr txBox="1"/>
          <p:nvPr/>
        </p:nvSpPr>
        <p:spPr>
          <a:xfrm>
            <a:off x="2608961" y="4250784"/>
            <a:ext cx="3926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8DFCF03-4E45-4EC7-B2E9-7B2E6038E170}"/>
              </a:ext>
            </a:extLst>
          </p:cNvPr>
          <p:cNvSpPr txBox="1"/>
          <p:nvPr/>
        </p:nvSpPr>
        <p:spPr>
          <a:xfrm>
            <a:off x="3647882" y="3469093"/>
            <a:ext cx="546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主要内容：最小二乘法的变式分析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矩形 2">
            <a:extLst>
              <a:ext uri="{FF2B5EF4-FFF2-40B4-BE49-F238E27FC236}">
                <a16:creationId xmlns:a16="http://schemas.microsoft.com/office/drawing/2014/main" id="{7CB23D93-62CA-47E4-9F87-715E505FF8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09BE3F-FB51-4D61-C951-939427D9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99" y="1417340"/>
            <a:ext cx="8456602" cy="345638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5FD9B86-C37B-53FD-E09B-952A0D85C7A8}"/>
              </a:ext>
            </a:extLst>
          </p:cNvPr>
          <p:cNvSpPr txBox="1"/>
          <p:nvPr/>
        </p:nvSpPr>
        <p:spPr>
          <a:xfrm>
            <a:off x="179512" y="929811"/>
            <a:ext cx="450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不确定评估由两个连续的模型组成：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D3580AC-14DF-48FE-1471-4423604669D6}"/>
              </a:ext>
            </a:extLst>
          </p:cNvPr>
          <p:cNvSpPr/>
          <p:nvPr/>
        </p:nvSpPr>
        <p:spPr>
          <a:xfrm>
            <a:off x="343699" y="3289548"/>
            <a:ext cx="2356093" cy="14956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38BB35CC-0EF4-4150-0FA1-E17BA179C8BA}"/>
              </a:ext>
            </a:extLst>
          </p:cNvPr>
          <p:cNvSpPr/>
          <p:nvPr/>
        </p:nvSpPr>
        <p:spPr>
          <a:xfrm rot="18127000">
            <a:off x="3007407" y="4480434"/>
            <a:ext cx="216024" cy="675812"/>
          </a:xfrm>
          <a:prstGeom prst="downArrow">
            <a:avLst>
              <a:gd name="adj1" fmla="val 50000"/>
              <a:gd name="adj2" fmla="val 60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81A2D19-3889-98D0-9822-91F8DC8E4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79254"/>
              </p:ext>
            </p:extLst>
          </p:nvPr>
        </p:nvGraphicFramePr>
        <p:xfrm>
          <a:off x="3473717" y="4785189"/>
          <a:ext cx="16541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06880" imgH="236880" progId="Equation.AxMath">
                  <p:embed/>
                </p:oleObj>
              </mc:Choice>
              <mc:Fallback>
                <p:oleObj name="AxMath" r:id="rId6" imgW="506880" imgH="23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3717" y="4785189"/>
                        <a:ext cx="16541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7BBDCA-D8FB-450B-8E76-AD8BD30FD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70" y="1626164"/>
            <a:ext cx="7740860" cy="11975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（Monte Carlo method）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也称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统计模拟方法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理论基础是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大数定律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。大数定律是描述相当多次数重复试验的结果的定律，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在大数定理的保证下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555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利用事件发生的频率作为事件发生的概率的近似值。</a:t>
            </a:r>
            <a:endParaRPr kumimoji="0" lang="zh-CN" altLang="zh-CN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73DCF7-4958-3099-0445-3A1F41534D86}"/>
              </a:ext>
            </a:extLst>
          </p:cNvPr>
          <p:cNvSpPr txBox="1"/>
          <p:nvPr/>
        </p:nvSpPr>
        <p:spPr>
          <a:xfrm>
            <a:off x="251520" y="985292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解决方案：多次测量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A7219E-D682-1232-65FA-4E2D0F983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82023"/>
              </p:ext>
            </p:extLst>
          </p:nvPr>
        </p:nvGraphicFramePr>
        <p:xfrm>
          <a:off x="488207" y="3217416"/>
          <a:ext cx="3787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975320" imgH="238680" progId="Equation.AxMath">
                  <p:embed/>
                </p:oleObj>
              </mc:Choice>
              <mc:Fallback>
                <p:oleObj name="AxMath" r:id="rId5" imgW="197532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207" y="3217416"/>
                        <a:ext cx="37877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C081D53-1B6D-72CC-DEFA-17940C49FB82}"/>
              </a:ext>
            </a:extLst>
          </p:cNvPr>
          <p:cNvSpPr/>
          <p:nvPr/>
        </p:nvSpPr>
        <p:spPr>
          <a:xfrm>
            <a:off x="2729459" y="3217540"/>
            <a:ext cx="1203965" cy="4569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20D0622-DA5B-931B-E9E6-CD61F3C2159A}"/>
              </a:ext>
            </a:extLst>
          </p:cNvPr>
          <p:cNvSpPr/>
          <p:nvPr/>
        </p:nvSpPr>
        <p:spPr>
          <a:xfrm>
            <a:off x="3259433" y="3748846"/>
            <a:ext cx="144016" cy="839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61A2D2A-F31C-3A13-7CEE-66140339A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55104"/>
              </p:ext>
            </p:extLst>
          </p:nvPr>
        </p:nvGraphicFramePr>
        <p:xfrm>
          <a:off x="2339752" y="4729708"/>
          <a:ext cx="2075557" cy="47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05120" imgH="228960" progId="Equation.AxMath">
                  <p:embed/>
                </p:oleObj>
              </mc:Choice>
              <mc:Fallback>
                <p:oleObj name="AxMath" r:id="rId7" imgW="1005120" imgH="228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752" y="4729708"/>
                        <a:ext cx="2075557" cy="47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9242018-62E0-E8A1-2F4B-449ED7C8F0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58946"/>
              </p:ext>
            </p:extLst>
          </p:nvPr>
        </p:nvGraphicFramePr>
        <p:xfrm>
          <a:off x="4477642" y="3639960"/>
          <a:ext cx="44148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884960" imgH="238680" progId="Equation.AxMath">
                  <p:embed/>
                </p:oleObj>
              </mc:Choice>
              <mc:Fallback>
                <p:oleObj name="AxMath" r:id="rId9" imgW="1884960" imgH="238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7642" y="3639960"/>
                        <a:ext cx="4414838" cy="557212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25E8088-4E03-D137-DE27-85035D206EAE}"/>
              </a:ext>
            </a:extLst>
          </p:cNvPr>
          <p:cNvSpPr txBox="1"/>
          <p:nvPr/>
        </p:nvSpPr>
        <p:spPr>
          <a:xfrm>
            <a:off x="5220072" y="4478070"/>
            <a:ext cx="4211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计算变量相关性，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协方差矩阵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9B48FBD7-4923-5637-A248-0D091FDDD6F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83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6D551F1-0B17-77F4-6E70-9BDD834E37D4}"/>
              </a:ext>
            </a:extLst>
          </p:cNvPr>
          <p:cNvSpPr/>
          <p:nvPr/>
        </p:nvSpPr>
        <p:spPr>
          <a:xfrm>
            <a:off x="1531382" y="1976304"/>
            <a:ext cx="151216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重复测量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78AC9C6-551D-08B2-7D7A-570C1DE7D4AC}"/>
              </a:ext>
            </a:extLst>
          </p:cNvPr>
          <p:cNvSpPr/>
          <p:nvPr/>
        </p:nvSpPr>
        <p:spPr>
          <a:xfrm>
            <a:off x="2057193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/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6E0FA3-B3D6-54A0-07D9-2594948AE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382" y="3560480"/>
                <a:ext cx="1512168" cy="576064"/>
              </a:xfrm>
              <a:prstGeom prst="rect">
                <a:avLst/>
              </a:prstGeom>
              <a:blipFill>
                <a:blip r:embed="rId5"/>
                <a:stretch>
                  <a:fillRect l="-1190" t="-9091" r="-1190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/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类不确定度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AEF045F-7349-1A1A-E938-C7C39DA52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841" y="3560480"/>
                <a:ext cx="1512168" cy="576064"/>
              </a:xfrm>
              <a:prstGeom prst="rect">
                <a:avLst/>
              </a:prstGeom>
              <a:blipFill>
                <a:blip r:embed="rId6"/>
                <a:stretch>
                  <a:fillRect l="-1984" t="-9091" r="-1587" b="-4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id="{AF07F161-875C-3B62-EDEF-DD271624A391}"/>
              </a:ext>
            </a:extLst>
          </p:cNvPr>
          <p:cNvSpPr/>
          <p:nvPr/>
        </p:nvSpPr>
        <p:spPr>
          <a:xfrm>
            <a:off x="5809652" y="2628876"/>
            <a:ext cx="460545" cy="855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7E44296-E9F3-DDB1-A543-2A136920C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872" y="1489348"/>
            <a:ext cx="5240109" cy="1549976"/>
          </a:xfrm>
          <a:prstGeom prst="rect">
            <a:avLst/>
          </a:prstGeom>
        </p:spPr>
      </p:pic>
      <p:sp>
        <p:nvSpPr>
          <p:cNvPr id="14" name="右大括号 13">
            <a:extLst>
              <a:ext uri="{FF2B5EF4-FFF2-40B4-BE49-F238E27FC236}">
                <a16:creationId xmlns:a16="http://schemas.microsoft.com/office/drawing/2014/main" id="{DBCE935D-C3E9-1F4F-D3EB-224A843A7EF7}"/>
              </a:ext>
            </a:extLst>
          </p:cNvPr>
          <p:cNvSpPr/>
          <p:nvPr/>
        </p:nvSpPr>
        <p:spPr>
          <a:xfrm rot="5400000">
            <a:off x="4090399" y="2549633"/>
            <a:ext cx="226840" cy="3832709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rgbClr val="37609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5B9772B-251E-94A4-DC97-B1DEEED251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232"/>
          <a:stretch/>
        </p:blipFill>
        <p:spPr>
          <a:xfrm>
            <a:off x="3565644" y="4674646"/>
            <a:ext cx="1276350" cy="32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/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kern="15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1" i="1" kern="15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rPr>
                      <m:t>𝑸</m:t>
                    </m:r>
                  </m:oMath>
                </a14:m>
                <a:r>
                  <a:rPr lang="zh-CN" altLang="en-US" sz="2400" b="1" kern="15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b="1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𝜳</m:t>
                        </m:r>
                      </m:e>
                      <m:sup>
                        <m:r>
                          <a:rPr lang="en-US" altLang="zh-CN" sz="2400" b="1" i="1" kern="15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ahoma" panose="020B060403050404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进行精度估计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AAC2A78-5A13-16E2-CB64-4B4C998A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088" y="821837"/>
                <a:ext cx="3364283" cy="461665"/>
              </a:xfrm>
              <a:prstGeom prst="rect">
                <a:avLst/>
              </a:prstGeom>
              <a:blipFill>
                <a:blip r:embed="rId9"/>
                <a:stretch>
                  <a:fillRect l="-271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C3781DD3-BCAE-926A-3C75-AA72A06B79D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425A12B2-9041-C5D3-D0FE-76244A20FDB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(3/4)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72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2949249" y="1498089"/>
            <a:ext cx="5943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蒙特卡罗方法</a:t>
            </a:r>
            <a:r>
              <a:rPr lang="en-US" altLang="zh-CN" sz="2800" dirty="0">
                <a:latin typeface="+mj-lt"/>
                <a:ea typeface="+mj-e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多次测量：获得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，提高测量精度</a:t>
            </a:r>
            <a:endParaRPr lang="en-US" altLang="zh-CN" sz="2800" dirty="0">
              <a:latin typeface="+mj-lt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协方差矩阵</a:t>
            </a:r>
            <a:r>
              <a:rPr lang="zh-CN" altLang="en-US" sz="2800" dirty="0">
                <a:latin typeface="+mj-lt"/>
                <a:ea typeface="+mj-ea"/>
              </a:rPr>
              <a:t>（第三部分）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第二部分总结：</a:t>
            </a:r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1DA174BC-13AF-3C91-ABAE-DA0030890A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004049" y="41992"/>
            <a:ext cx="3888432" cy="46193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(4/4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194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矩形 4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97" name="TextBox 5"/>
          <p:cNvSpPr txBox="1"/>
          <p:nvPr/>
        </p:nvSpPr>
        <p:spPr>
          <a:xfrm>
            <a:off x="2755977" y="2167441"/>
            <a:ext cx="5019248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048698" name="泪滴形 6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1019744"/>
            <a:ext cx="6696744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术语缩写介绍：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LS(Least Square)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：最小二乘法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OLS(Ordinary LS)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5ECC8ED1-E266-F7DD-E197-E7827C849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207"/>
              </p:ext>
            </p:extLst>
          </p:nvPr>
        </p:nvGraphicFramePr>
        <p:xfrm>
          <a:off x="703754" y="2552340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64440" imgH="228600" progId="Equation.AxMath">
                  <p:embed/>
                </p:oleObj>
              </mc:Choice>
              <mc:Fallback>
                <p:oleObj name="AxMath" r:id="rId5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3AA2910-92AF-82BE-EF6E-E9E1A499F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754" y="2552340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C74D202-C85E-562B-11CD-4B1697C3F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517926"/>
              </p:ext>
            </p:extLst>
          </p:nvPr>
        </p:nvGraphicFramePr>
        <p:xfrm>
          <a:off x="1300003" y="4395014"/>
          <a:ext cx="1399790" cy="63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08320" imgH="230760" progId="Equation.AxMath">
                  <p:embed/>
                </p:oleObj>
              </mc:Choice>
              <mc:Fallback>
                <p:oleObj name="AxMath" r:id="rId7" imgW="508320" imgH="23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003" y="4395014"/>
                        <a:ext cx="1399790" cy="63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箭头: 下 14">
            <a:extLst>
              <a:ext uri="{FF2B5EF4-FFF2-40B4-BE49-F238E27FC236}">
                <a16:creationId xmlns:a16="http://schemas.microsoft.com/office/drawing/2014/main" id="{2074D929-B6A7-EA51-D6BE-7C822FF3FBB1}"/>
              </a:ext>
            </a:extLst>
          </p:cNvPr>
          <p:cNvSpPr/>
          <p:nvPr/>
        </p:nvSpPr>
        <p:spPr>
          <a:xfrm>
            <a:off x="1927890" y="3085717"/>
            <a:ext cx="240862" cy="13224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369D8D-6463-46EA-9563-CC0ED1C62A34}"/>
              </a:ext>
            </a:extLst>
          </p:cNvPr>
          <p:cNvSpPr txBox="1"/>
          <p:nvPr/>
        </p:nvSpPr>
        <p:spPr>
          <a:xfrm>
            <a:off x="2699792" y="3562277"/>
            <a:ext cx="282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目标：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残差平方和</a:t>
            </a:r>
            <a:r>
              <a:rPr lang="zh-CN" altLang="en-US" sz="2000" dirty="0"/>
              <a:t>最小</a:t>
            </a:r>
          </a:p>
        </p:txBody>
      </p:sp>
    </p:spTree>
    <p:extLst>
      <p:ext uri="{BB962C8B-B14F-4D97-AF65-F5344CB8AC3E}">
        <p14:creationId xmlns:p14="http://schemas.microsoft.com/office/powerpoint/2010/main" val="3747822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998284"/>
            <a:ext cx="6699590" cy="267765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Xn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Yn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的精度各不相同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不等精度测量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根据标准差分配权重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带权最小二乘法</a:t>
            </a:r>
            <a:endParaRPr lang="en-US" altLang="zh-CN" sz="2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WLS(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Weighted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LS)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496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1009041"/>
            <a:ext cx="6699590" cy="37856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均为不确定值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"/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带权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WTLS(Weighted 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Total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LS)</a:t>
            </a: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本课程：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戴明推广的最小二乘法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4E1ADC3-4FCF-498E-B1F1-AF56B8C7D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4795"/>
              </p:ext>
            </p:extLst>
          </p:nvPr>
        </p:nvGraphicFramePr>
        <p:xfrm>
          <a:off x="3324397" y="2035407"/>
          <a:ext cx="2232248" cy="1029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24397" y="2035407"/>
                        <a:ext cx="2232248" cy="1029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54642C8-8385-E811-9B89-8C90FE53E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268135"/>
              </p:ext>
            </p:extLst>
          </p:nvPr>
        </p:nvGraphicFramePr>
        <p:xfrm>
          <a:off x="470544" y="1955894"/>
          <a:ext cx="2232248" cy="1059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544" y="1955894"/>
                        <a:ext cx="2232248" cy="1059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03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33" y="1009041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几何直观与最小化函数方程：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7A92A9-512A-3BE9-A28D-6A40701B86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72" y="164541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D58C84-A1E5-BC29-B20A-324B6056D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30" y="2312128"/>
            <a:ext cx="2641353" cy="193216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E4078C-A827-7A4F-84AC-C0BC16178647}"/>
              </a:ext>
            </a:extLst>
          </p:cNvPr>
          <p:cNvSpPr txBox="1"/>
          <p:nvPr/>
        </p:nvSpPr>
        <p:spPr>
          <a:xfrm>
            <a:off x="1529377" y="4402312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ACB7D3-D038-BDC1-8BE8-25D0036004E0}"/>
              </a:ext>
            </a:extLst>
          </p:cNvPr>
          <p:cNvSpPr txBox="1"/>
          <p:nvPr/>
        </p:nvSpPr>
        <p:spPr>
          <a:xfrm>
            <a:off x="4972719" y="3997223"/>
            <a:ext cx="648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7C58BE3-0530-54F0-1A05-D06B7662C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69426"/>
              </p:ext>
            </p:extLst>
          </p:nvPr>
        </p:nvGraphicFramePr>
        <p:xfrm>
          <a:off x="2539999" y="2540000"/>
          <a:ext cx="105480" cy="22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5480" imgH="227880" progId="Equation.AxMath">
                  <p:embed/>
                </p:oleObj>
              </mc:Choice>
              <mc:Fallback>
                <p:oleObj name="AxMath" r:id="rId7" imgW="10548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39999" y="2540000"/>
                        <a:ext cx="105480" cy="22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B11D497-38B2-F226-09D2-EBB4A128F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71848"/>
              </p:ext>
            </p:extLst>
          </p:nvPr>
        </p:nvGraphicFramePr>
        <p:xfrm>
          <a:off x="153551" y="1556414"/>
          <a:ext cx="3552707" cy="676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131560" imgH="405720" progId="Equation.AxMath">
                  <p:embed/>
                </p:oleObj>
              </mc:Choice>
              <mc:Fallback>
                <p:oleObj name="AxMath" r:id="rId9" imgW="2131560" imgH="405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551" y="1556414"/>
                        <a:ext cx="3552707" cy="676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8F15C38-A823-66FC-07FA-B50107920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021585"/>
              </p:ext>
            </p:extLst>
          </p:nvPr>
        </p:nvGraphicFramePr>
        <p:xfrm>
          <a:off x="2084388" y="4551363"/>
          <a:ext cx="53101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3103560" imgH="414000" progId="Equation.AxMath">
                  <p:embed/>
                </p:oleObj>
              </mc:Choice>
              <mc:Fallback>
                <p:oleObj name="AxMath" r:id="rId11" imgW="3103560" imgH="41400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6B11D497-38B2-F226-09D2-EBB4A128F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4388" y="4551363"/>
                        <a:ext cx="5310187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07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716" y="916069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矩阵形式表示：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170B39-397C-E084-365D-4AE56C35EAFC}"/>
              </a:ext>
            </a:extLst>
          </p:cNvPr>
          <p:cNvSpPr txBox="1"/>
          <p:nvPr/>
        </p:nvSpPr>
        <p:spPr>
          <a:xfrm>
            <a:off x="159686" y="1468130"/>
            <a:ext cx="648072" cy="400110"/>
          </a:xfrm>
          <a:prstGeom prst="rect">
            <a:avLst/>
          </a:prstGeom>
          <a:noFill/>
          <a:ln w="38100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TLS</a:t>
            </a:r>
            <a:endParaRPr lang="zh-CN" altLang="en-US" sz="2000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63BB2DA-8F84-7882-FEC6-18D92964C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71240"/>
              </p:ext>
            </p:extLst>
          </p:nvPr>
        </p:nvGraphicFramePr>
        <p:xfrm>
          <a:off x="1019175" y="1377950"/>
          <a:ext cx="531018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103560" imgH="414000" progId="Equation.AxMath">
                  <p:embed/>
                </p:oleObj>
              </mc:Choice>
              <mc:Fallback>
                <p:oleObj name="AxMath" r:id="rId5" imgW="3103560" imgH="41400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08F15C38-A823-66FC-07FA-B501079201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175" y="1377950"/>
                        <a:ext cx="5310188" cy="70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F2ACFF7-C635-D8C5-0C34-FE844D95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042114"/>
              </p:ext>
            </p:extLst>
          </p:nvPr>
        </p:nvGraphicFramePr>
        <p:xfrm>
          <a:off x="921947" y="2154014"/>
          <a:ext cx="5021128" cy="97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841840" imgH="551520" progId="Equation.AxMath">
                  <p:embed/>
                </p:oleObj>
              </mc:Choice>
              <mc:Fallback>
                <p:oleObj name="AxMath" r:id="rId7" imgW="2841840" imgH="55152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13DFE07-B1BA-E782-B5C7-3C9A94D7F2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947" y="2154014"/>
                        <a:ext cx="5021128" cy="977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43DAC8AC-69BA-E13C-71E2-3620085DB065}"/>
              </a:ext>
            </a:extLst>
          </p:cNvPr>
          <p:cNvSpPr txBox="1"/>
          <p:nvPr/>
        </p:nvSpPr>
        <p:spPr>
          <a:xfrm>
            <a:off x="82716" y="3407687"/>
            <a:ext cx="921559" cy="400110"/>
          </a:xfrm>
          <a:prstGeom prst="rect">
            <a:avLst/>
          </a:prstGeom>
          <a:noFill/>
          <a:ln w="38100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20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DB224EC-2319-039A-0D64-BD50BF1A6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949513"/>
              </p:ext>
            </p:extLst>
          </p:nvPr>
        </p:nvGraphicFramePr>
        <p:xfrm>
          <a:off x="400548" y="4027186"/>
          <a:ext cx="6284522" cy="113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3074040" imgH="551520" progId="Equation.AxMath">
                  <p:embed/>
                </p:oleObj>
              </mc:Choice>
              <mc:Fallback>
                <p:oleObj name="AxMath" r:id="rId9" imgW="3074040" imgH="55152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F2ACFF7-C635-D8C5-0C34-FE844D9585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0548" y="4027186"/>
                        <a:ext cx="6284522" cy="113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A07FD06-004B-9BB1-2E65-A39842A69A96}"/>
              </a:ext>
            </a:extLst>
          </p:cNvPr>
          <p:cNvSpPr txBox="1"/>
          <p:nvPr/>
        </p:nvSpPr>
        <p:spPr>
          <a:xfrm>
            <a:off x="1236267" y="3407687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dirty="0">
                <a:latin typeface="+mj-ea"/>
                <a:ea typeface="+mj-ea"/>
              </a:rPr>
              <a:t>TLS</a:t>
            </a:r>
            <a:r>
              <a:rPr lang="zh-CN" altLang="en-US" sz="2000" b="1" dirty="0">
                <a:latin typeface="+mj-ea"/>
                <a:ea typeface="+mj-ea"/>
              </a:rPr>
              <a:t>基础上分配权重</a:t>
            </a:r>
            <a:r>
              <a:rPr lang="en-US" altLang="zh-CN" sz="2000" b="1" dirty="0">
                <a:latin typeface="+mj-ea"/>
                <a:ea typeface="+mj-ea"/>
              </a:rPr>
              <a:t>(</a:t>
            </a:r>
            <a:r>
              <a:rPr lang="zh-CN" altLang="en-US" sz="2000" b="1" dirty="0">
                <a:latin typeface="+mj-ea"/>
                <a:ea typeface="+mj-ea"/>
              </a:rPr>
              <a:t>按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标准差</a:t>
            </a:r>
            <a:r>
              <a:rPr lang="zh-CN" altLang="en-US" sz="2000" b="1" dirty="0">
                <a:latin typeface="+mj-ea"/>
                <a:ea typeface="+mj-ea"/>
              </a:rPr>
              <a:t>分配</a:t>
            </a:r>
            <a:r>
              <a:rPr lang="en-US" altLang="zh-CN" sz="2000" b="1" dirty="0">
                <a:latin typeface="+mj-ea"/>
                <a:ea typeface="+mj-ea"/>
              </a:rPr>
              <a:t>)</a:t>
            </a:r>
            <a:endParaRPr lang="zh-CN" altLang="en-US" sz="2000" b="1" dirty="0">
              <a:latin typeface="+mj-ea"/>
              <a:ea typeface="+mj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D62289-D4B4-2712-3AE6-8533A1A1D933}"/>
              </a:ext>
            </a:extLst>
          </p:cNvPr>
          <p:cNvSpPr/>
          <p:nvPr/>
        </p:nvSpPr>
        <p:spPr>
          <a:xfrm>
            <a:off x="3663314" y="4297446"/>
            <a:ext cx="466630" cy="536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90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extBox 5"/>
          <p:cNvSpPr txBox="1"/>
          <p:nvPr/>
        </p:nvSpPr>
        <p:spPr>
          <a:xfrm>
            <a:off x="1522209" y="1273324"/>
            <a:ext cx="716280" cy="9042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3145729" name="直接连接符 7"/>
          <p:cNvCxnSpPr>
            <a:cxnSpLocks/>
          </p:cNvCxnSpPr>
          <p:nvPr/>
        </p:nvCxnSpPr>
        <p:spPr>
          <a:xfrm>
            <a:off x="2166481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9"/>
          <p:cNvCxnSpPr>
            <a:cxnSpLocks/>
          </p:cNvCxnSpPr>
          <p:nvPr/>
        </p:nvCxnSpPr>
        <p:spPr>
          <a:xfrm>
            <a:off x="8172400" y="1339602"/>
            <a:ext cx="0" cy="324036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9" name="TextBox 4"/>
          <p:cNvSpPr txBox="1">
            <a:spLocks noChangeArrowheads="1"/>
          </p:cNvSpPr>
          <p:nvPr/>
        </p:nvSpPr>
        <p:spPr bwMode="auto">
          <a:xfrm>
            <a:off x="488192" y="2252672"/>
            <a:ext cx="1414780" cy="4978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Stencil" panose="040409050D0802020404" pitchFamily="82" charset="0"/>
              </a:rPr>
              <a:t>contents</a:t>
            </a:r>
            <a:endParaRPr lang="zh-CN" altLang="en-US" sz="2400" dirty="0">
              <a:solidFill>
                <a:schemeClr val="bg1">
                  <a:lumMod val="85000"/>
                </a:schemeClr>
              </a:solidFill>
              <a:latin typeface="Stencil" panose="040409050D0802020404" pitchFamily="82" charset="0"/>
            </a:endParaRPr>
          </a:p>
        </p:txBody>
      </p:sp>
      <p:grpSp>
        <p:nvGrpSpPr>
          <p:cNvPr id="75" name="组合 1"/>
          <p:cNvGrpSpPr/>
          <p:nvPr/>
        </p:nvGrpSpPr>
        <p:grpSpPr>
          <a:xfrm>
            <a:off x="2253115" y="1079454"/>
            <a:ext cx="5991291" cy="4225760"/>
            <a:chOff x="2274493" y="1339602"/>
            <a:chExt cx="5578945" cy="4225760"/>
          </a:xfrm>
        </p:grpSpPr>
        <p:sp>
          <p:nvSpPr>
            <p:cNvPr id="1048650" name="矩形 8"/>
            <p:cNvSpPr/>
            <p:nvPr/>
          </p:nvSpPr>
          <p:spPr>
            <a:xfrm>
              <a:off x="2274493" y="1339602"/>
              <a:ext cx="5400600" cy="422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651" name="TextBox 11"/>
            <p:cNvSpPr txBox="1"/>
            <p:nvPr/>
          </p:nvSpPr>
          <p:spPr>
            <a:xfrm>
              <a:off x="3721622" y="1670168"/>
              <a:ext cx="413181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声纳喷嘴参数的模型建立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2" name="泪滴形 12"/>
            <p:cNvSpPr/>
            <p:nvPr/>
          </p:nvSpPr>
          <p:spPr>
            <a:xfrm>
              <a:off x="2866101" y="1719103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3" name="泪滴形 13"/>
            <p:cNvSpPr/>
            <p:nvPr/>
          </p:nvSpPr>
          <p:spPr>
            <a:xfrm>
              <a:off x="2866101" y="2491861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4" name="泪滴形 14"/>
            <p:cNvSpPr/>
            <p:nvPr/>
          </p:nvSpPr>
          <p:spPr>
            <a:xfrm>
              <a:off x="2866100" y="3258355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7" name="TextBox 17"/>
            <p:cNvSpPr txBox="1"/>
            <p:nvPr/>
          </p:nvSpPr>
          <p:spPr>
            <a:xfrm>
              <a:off x="3721620" y="2442926"/>
              <a:ext cx="3662455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估计值与不确定度评估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8" name="TextBox 18"/>
            <p:cNvSpPr txBox="1"/>
            <p:nvPr/>
          </p:nvSpPr>
          <p:spPr>
            <a:xfrm>
              <a:off x="3721620" y="3209420"/>
              <a:ext cx="3718563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最小二乘法的四大变式</a:t>
              </a:r>
              <a:endParaRPr lang="zh-CN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59" name="泪滴形 21"/>
            <p:cNvSpPr/>
            <p:nvPr/>
          </p:nvSpPr>
          <p:spPr>
            <a:xfrm>
              <a:off x="2866101" y="4024849"/>
              <a:ext cx="486905" cy="486905"/>
            </a:xfrm>
            <a:prstGeom prst="teardrop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8660" name="TextBox 16"/>
            <p:cNvSpPr txBox="1"/>
            <p:nvPr/>
          </p:nvSpPr>
          <p:spPr>
            <a:xfrm>
              <a:off x="3721621" y="3975914"/>
              <a:ext cx="272258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fontAlgn="b"/>
              <a:r>
                <a:rPr lang="zh-CN" altLang="en-US" sz="28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结果分析</a:t>
              </a:r>
              <a:endParaRPr lang="zh-CN" altLang="zh-CN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4866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泪滴形 21">
            <a:extLst>
              <a:ext uri="{FF2B5EF4-FFF2-40B4-BE49-F238E27FC236}">
                <a16:creationId xmlns:a16="http://schemas.microsoft.com/office/drawing/2014/main" id="{ABD7EAA0-EE6A-A669-ABB5-56F9BF686D37}"/>
              </a:ext>
            </a:extLst>
          </p:cNvPr>
          <p:cNvSpPr/>
          <p:nvPr/>
        </p:nvSpPr>
        <p:spPr>
          <a:xfrm>
            <a:off x="2890241" y="4519526"/>
            <a:ext cx="522893" cy="48690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60CE994F-DB89-06C5-9DBD-CE59F8510B69}"/>
              </a:ext>
            </a:extLst>
          </p:cNvPr>
          <p:cNvSpPr txBox="1"/>
          <p:nvPr/>
        </p:nvSpPr>
        <p:spPr>
          <a:xfrm>
            <a:off x="3808994" y="4470591"/>
            <a:ext cx="292381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fontAlgn="b"/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改进建议</a:t>
            </a:r>
            <a:endParaRPr lang="zh-CN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2716" y="916069"/>
            <a:ext cx="6699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矩阵形式表示：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15119" y="3314314"/>
            <a:ext cx="129614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117235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DAC8AC-69BA-E13C-71E2-3620085DB065}"/>
              </a:ext>
            </a:extLst>
          </p:cNvPr>
          <p:cNvSpPr txBox="1"/>
          <p:nvPr/>
        </p:nvSpPr>
        <p:spPr>
          <a:xfrm>
            <a:off x="179952" y="1513388"/>
            <a:ext cx="921559" cy="400110"/>
          </a:xfrm>
          <a:prstGeom prst="rect">
            <a:avLst/>
          </a:prstGeom>
          <a:noFill/>
          <a:ln w="38100">
            <a:solidFill>
              <a:srgbClr val="37609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2000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EDB224EC-2319-039A-0D64-BD50BF1A6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223628"/>
              </p:ext>
            </p:extLst>
          </p:nvPr>
        </p:nvGraphicFramePr>
        <p:xfrm>
          <a:off x="467544" y="2066625"/>
          <a:ext cx="360173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074040" imgH="551520" progId="Equation.AxMath">
                  <p:embed/>
                </p:oleObj>
              </mc:Choice>
              <mc:Fallback>
                <p:oleObj name="AxMath" r:id="rId5" imgW="3074040" imgH="55152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DB224EC-2319-039A-0D64-BD50BF1A6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2066625"/>
                        <a:ext cx="3601734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6A07FD06-004B-9BB1-2E65-A39842A69A96}"/>
              </a:ext>
            </a:extLst>
          </p:cNvPr>
          <p:cNvSpPr txBox="1"/>
          <p:nvPr/>
        </p:nvSpPr>
        <p:spPr>
          <a:xfrm>
            <a:off x="1333503" y="151338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j-ea"/>
                <a:ea typeface="+mj-ea"/>
              </a:rPr>
              <a:t>在</a:t>
            </a:r>
            <a:r>
              <a:rPr lang="en-US" altLang="zh-CN" sz="2000" b="1" dirty="0">
                <a:latin typeface="+mj-ea"/>
                <a:ea typeface="+mj-ea"/>
              </a:rPr>
              <a:t>TLS</a:t>
            </a:r>
            <a:r>
              <a:rPr lang="zh-CN" altLang="en-US" sz="2000" b="1" dirty="0">
                <a:latin typeface="+mj-ea"/>
                <a:ea typeface="+mj-ea"/>
              </a:rPr>
              <a:t>基础上分配权重</a:t>
            </a:r>
            <a:r>
              <a:rPr lang="en-US" altLang="zh-CN" sz="2000" b="1" dirty="0">
                <a:latin typeface="+mj-ea"/>
                <a:ea typeface="+mj-ea"/>
              </a:rPr>
              <a:t>(</a:t>
            </a:r>
            <a:r>
              <a:rPr lang="zh-CN" altLang="en-US" sz="2000" b="1" dirty="0">
                <a:latin typeface="+mj-ea"/>
                <a:ea typeface="+mj-ea"/>
              </a:rPr>
              <a:t>按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标准差</a:t>
            </a:r>
            <a:r>
              <a:rPr lang="zh-CN" altLang="en-US" sz="2000" b="1" dirty="0">
                <a:latin typeface="+mj-ea"/>
                <a:ea typeface="+mj-ea"/>
              </a:rPr>
              <a:t>分配</a:t>
            </a:r>
            <a:r>
              <a:rPr lang="en-US" altLang="zh-CN" sz="2000" b="1" dirty="0">
                <a:latin typeface="+mj-ea"/>
                <a:ea typeface="+mj-ea"/>
              </a:rPr>
              <a:t>)</a:t>
            </a:r>
            <a:endParaRPr lang="zh-CN" altLang="en-US" sz="2000" b="1" dirty="0">
              <a:latin typeface="+mj-ea"/>
              <a:ea typeface="+mj-ea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F469494-9844-E814-A9A7-AA4B6BB39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34218"/>
              </p:ext>
            </p:extLst>
          </p:nvPr>
        </p:nvGraphicFramePr>
        <p:xfrm>
          <a:off x="245647" y="2857500"/>
          <a:ext cx="2024346" cy="115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298240" imgH="1313280" progId="Equation.AxMath">
                  <p:embed/>
                </p:oleObj>
              </mc:Choice>
              <mc:Fallback>
                <p:oleObj name="AxMath" r:id="rId7" imgW="2298240" imgH="131328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647" y="2857500"/>
                        <a:ext cx="2024346" cy="1155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60593033-26BC-0BF7-59B4-B5763A7CC596}"/>
              </a:ext>
            </a:extLst>
          </p:cNvPr>
          <p:cNvSpPr/>
          <p:nvPr/>
        </p:nvSpPr>
        <p:spPr>
          <a:xfrm flipV="1">
            <a:off x="2454443" y="3314314"/>
            <a:ext cx="361890" cy="189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CDA99D2-C666-AFBA-D287-9FF1329A0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52165"/>
              </p:ext>
            </p:extLst>
          </p:nvPr>
        </p:nvGraphicFramePr>
        <p:xfrm>
          <a:off x="2998799" y="2809036"/>
          <a:ext cx="2516074" cy="123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666520" imgH="1313280" progId="Equation.AxMath">
                  <p:embed/>
                </p:oleObj>
              </mc:Choice>
              <mc:Fallback>
                <p:oleObj name="AxMath" r:id="rId9" imgW="2666520" imgH="13132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4F469494-9844-E814-A9A7-AA4B6BB39F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8799" y="2809036"/>
                        <a:ext cx="2516074" cy="1237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FD917E8-1594-C6DF-8F4E-5ECFF488D9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493915"/>
              </p:ext>
            </p:extLst>
          </p:nvPr>
        </p:nvGraphicFramePr>
        <p:xfrm>
          <a:off x="640731" y="4534302"/>
          <a:ext cx="5990516" cy="9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3439800" imgH="551520" progId="Equation.AxMath">
                  <p:embed/>
                </p:oleObj>
              </mc:Choice>
              <mc:Fallback>
                <p:oleObj name="AxMath" r:id="rId11" imgW="3439800" imgH="55152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EDB224EC-2319-039A-0D64-BD50BF1A6F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40731" y="4534302"/>
                        <a:ext cx="5990516" cy="96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47E407F-1800-161A-25D8-A9C591C27886}"/>
              </a:ext>
            </a:extLst>
          </p:cNvPr>
          <p:cNvSpPr txBox="1"/>
          <p:nvPr/>
        </p:nvSpPr>
        <p:spPr>
          <a:xfrm>
            <a:off x="179952" y="423766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最终结果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06083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WTLS</a:t>
            </a:r>
          </a:p>
          <a:p>
            <a:pPr algn="ctr"/>
            <a:r>
              <a:rPr lang="en-US" altLang="zh-CN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w/o correlation</a:t>
            </a:r>
            <a:endParaRPr lang="zh-CN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801716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961" y="985292"/>
            <a:ext cx="6699590" cy="34163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[w/o correlation]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不考虑变量关联性的</a:t>
            </a:r>
            <a:endParaRPr lang="en-US" altLang="zh-CN" sz="2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新问题：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考虑变量关联性（两方面）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fontAlgn="b">
              <a:buFont typeface="+mj-lt"/>
              <a:buAutoNum type="arabicPeriod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变量自身还有关联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fontAlgn="b">
              <a:buFont typeface="+mj-lt"/>
              <a:buAutoNum type="arabicPeriod"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Xi, 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Yj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各变量间还有关联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DC98AD4-EC1C-2EAD-59BC-31896A1B5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664471"/>
              </p:ext>
            </p:extLst>
          </p:nvPr>
        </p:nvGraphicFramePr>
        <p:xfrm>
          <a:off x="3383868" y="403018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3868" y="403018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984B97B-4CDB-32AD-1224-AF0F0055D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99767"/>
              </p:ext>
            </p:extLst>
          </p:nvPr>
        </p:nvGraphicFramePr>
        <p:xfrm>
          <a:off x="559422" y="3986378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9422" y="3986378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3175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WLS</a:t>
            </a:r>
            <a:endParaRPr lang="zh-CN" altLang="en-US" sz="2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282522" y="3403212"/>
            <a:ext cx="1361337" cy="759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WTLS</a:t>
            </a:r>
          </a:p>
          <a:p>
            <a:pPr algn="ctr"/>
            <a:r>
              <a:rPr lang="en-US" altLang="zh-CN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w/o correlation</a:t>
            </a:r>
            <a:endParaRPr lang="zh-CN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6879662" y="4890615"/>
            <a:ext cx="2153424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**WTLS**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B0DCF526-7ADE-AE90-16FC-9BB98B731EB8}"/>
              </a:ext>
            </a:extLst>
          </p:cNvPr>
          <p:cNvSpPr/>
          <p:nvPr/>
        </p:nvSpPr>
        <p:spPr>
          <a:xfrm rot="5400000">
            <a:off x="7761378" y="1719979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8802577-1895-B2D1-7BDD-12BE7AF2DD87}"/>
              </a:ext>
            </a:extLst>
          </p:cNvPr>
          <p:cNvSpPr/>
          <p:nvPr/>
        </p:nvSpPr>
        <p:spPr>
          <a:xfrm rot="5400000">
            <a:off x="7768194" y="2918606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9A665D0-AA57-921B-7712-44A5797FDAFC}"/>
              </a:ext>
            </a:extLst>
          </p:cNvPr>
          <p:cNvSpPr/>
          <p:nvPr/>
        </p:nvSpPr>
        <p:spPr>
          <a:xfrm rot="5400000">
            <a:off x="7761377" y="4406008"/>
            <a:ext cx="389994" cy="240861"/>
          </a:xfrm>
          <a:prstGeom prst="rightArrow">
            <a:avLst>
              <a:gd name="adj1" fmla="val 3570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BC8EAE27-B252-7766-98CF-9124E59348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1961" y="985292"/>
            <a:ext cx="669959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00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665810" y="49008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(1/9)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961BEFA3-6099-D095-71EA-8E04B5D41F2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7504" y="1057300"/>
            <a:ext cx="5400600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fontAlgn="b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术语缩写介绍：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LS(Least Square)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：最小二乘法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OLS(Ordinary LS)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：普通最小二乘法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959C72-5560-A904-36E8-B7925FC1FB6B}"/>
              </a:ext>
            </a:extLst>
          </p:cNvPr>
          <p:cNvSpPr/>
          <p:nvPr/>
        </p:nvSpPr>
        <p:spPr>
          <a:xfrm>
            <a:off x="7380312" y="917059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C1DD57-63D3-C18C-5579-4B885B6EFF71}"/>
              </a:ext>
            </a:extLst>
          </p:cNvPr>
          <p:cNvSpPr/>
          <p:nvPr/>
        </p:nvSpPr>
        <p:spPr>
          <a:xfrm>
            <a:off x="7387128" y="2115687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943B9A-F4B7-F2C0-E2E5-1C4C23C43EC1}"/>
              </a:ext>
            </a:extLst>
          </p:cNvPr>
          <p:cNvSpPr/>
          <p:nvPr/>
        </p:nvSpPr>
        <p:spPr>
          <a:xfrm>
            <a:off x="7380312" y="3314315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D28F51-DBE7-EBA2-E9E0-B7C023E40CBB}"/>
              </a:ext>
            </a:extLst>
          </p:cNvPr>
          <p:cNvSpPr/>
          <p:nvPr/>
        </p:nvSpPr>
        <p:spPr>
          <a:xfrm>
            <a:off x="7380312" y="4512943"/>
            <a:ext cx="1152128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OLS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98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700755" y="27492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EB6A67C2-05BE-4AF0-9313-2611E6560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63" y="1323396"/>
          <a:ext cx="6749018" cy="391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58FF107-0A27-4C7A-8ED8-E538813BFFE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99" y="3039042"/>
            <a:ext cx="2520280" cy="2071121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5684BCD-3655-4FF4-8AA1-769CEB0DDE7F}"/>
              </a:ext>
            </a:extLst>
          </p:cNvPr>
          <p:cNvSpPr txBox="1"/>
          <p:nvPr/>
        </p:nvSpPr>
        <p:spPr>
          <a:xfrm>
            <a:off x="6800468" y="5164660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792F51E-0E02-41F3-B0BE-3E29B0E0E1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0799" y="694734"/>
            <a:ext cx="2520000" cy="1843397"/>
          </a:xfrm>
          <a:prstGeom prst="rect">
            <a:avLst/>
          </a:prstGeom>
          <a:ln w="1270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01AF3045-9576-4039-8CCB-462712908A6E}"/>
              </a:ext>
            </a:extLst>
          </p:cNvPr>
          <p:cNvSpPr txBox="1"/>
          <p:nvPr/>
        </p:nvSpPr>
        <p:spPr>
          <a:xfrm>
            <a:off x="6765523" y="2635657"/>
            <a:ext cx="184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OLS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459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665810" y="48895"/>
            <a:ext cx="4199426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最小二乘法的四大变式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763971F-02F3-4464-9CDF-2BC80355714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79512" y="1012297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FDF77E4-03A9-418B-BB87-45D58B55FA62}"/>
              </a:ext>
            </a:extLst>
          </p:cNvPr>
          <p:cNvGrpSpPr/>
          <p:nvPr/>
        </p:nvGrpSpPr>
        <p:grpSpPr>
          <a:xfrm>
            <a:off x="469882" y="3805491"/>
            <a:ext cx="6048672" cy="1638300"/>
            <a:chOff x="486156" y="3666914"/>
            <a:chExt cx="6048672" cy="16383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8DC132-2C30-4B2D-B21C-6DA50E8C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787" y="3666914"/>
              <a:ext cx="4171950" cy="7715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C2A56C7-8707-45B4-A77A-2FA885FE9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466"/>
            <a:stretch/>
          </p:blipFill>
          <p:spPr>
            <a:xfrm>
              <a:off x="486156" y="4438439"/>
              <a:ext cx="6048672" cy="866775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762E38-7D8F-4AF2-B0B1-D5BE3D02CB92}"/>
              </a:ext>
            </a:extLst>
          </p:cNvPr>
          <p:cNvGrpSpPr/>
          <p:nvPr/>
        </p:nvGrpSpPr>
        <p:grpSpPr>
          <a:xfrm>
            <a:off x="469882" y="1348041"/>
            <a:ext cx="6048672" cy="1638300"/>
            <a:chOff x="486156" y="1414661"/>
            <a:chExt cx="6048672" cy="1638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96E50E6-727B-487C-BCEE-91CFC36903B3}"/>
                </a:ext>
              </a:extLst>
            </p:cNvPr>
            <p:cNvGrpSpPr/>
            <p:nvPr/>
          </p:nvGrpSpPr>
          <p:grpSpPr>
            <a:xfrm>
              <a:off x="486156" y="1414661"/>
              <a:ext cx="6048672" cy="1638300"/>
              <a:chOff x="486156" y="1414661"/>
              <a:chExt cx="6048672" cy="16383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0000AC-5C03-4161-852F-493B13579DCE}"/>
                  </a:ext>
                </a:extLst>
              </p:cNvPr>
              <p:cNvGrpSpPr/>
              <p:nvPr/>
            </p:nvGrpSpPr>
            <p:grpSpPr>
              <a:xfrm>
                <a:off x="486156" y="1414661"/>
                <a:ext cx="6048672" cy="1638300"/>
                <a:chOff x="486156" y="3666914"/>
                <a:chExt cx="6048672" cy="1638300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9FA5C029-0017-47FB-985B-193A33931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8787" y="3666914"/>
                  <a:ext cx="4171950" cy="771525"/>
                </a:xfrm>
                <a:prstGeom prst="rect">
                  <a:avLst/>
                </a:prstGeom>
              </p:spPr>
            </p:pic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4BE39325-C9C9-4C96-8499-3F4695DC0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r="466"/>
                <a:stretch/>
              </p:blipFill>
              <p:spPr>
                <a:xfrm>
                  <a:off x="486156" y="4438439"/>
                  <a:ext cx="6048672" cy="866775"/>
                </a:xfrm>
                <a:prstGeom prst="rect">
                  <a:avLst/>
                </a:prstGeom>
              </p:spPr>
            </p:pic>
          </p:grp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41E2786-85A0-4A90-841C-458D30578D6A}"/>
                  </a:ext>
                </a:extLst>
              </p:cNvPr>
              <p:cNvSpPr/>
              <p:nvPr/>
            </p:nvSpPr>
            <p:spPr>
              <a:xfrm>
                <a:off x="2699792" y="1623171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8197C21-EC80-4E42-9E45-34DE654C2A89}"/>
                  </a:ext>
                </a:extLst>
              </p:cNvPr>
              <p:cNvSpPr/>
              <p:nvPr/>
            </p:nvSpPr>
            <p:spPr>
              <a:xfrm>
                <a:off x="4504401" y="2521149"/>
                <a:ext cx="412671" cy="3049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5A4991CF-FDE1-48E4-A692-3B3FCF573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5298" y="2459956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280800" imgH="228600" progId="Equation.AxMath">
                    <p:embed/>
                  </p:oleObj>
                </mc:Choice>
                <mc:Fallback>
                  <p:oleObj name="AxMath" r:id="rId9" imgW="280800" imgH="22860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5A4991CF-FDE1-48E4-A692-3B3FCF5738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85298" y="2459956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428208D2-F1BF-4A19-99A9-83E9EDC416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5776" y="1613304"/>
            <a:ext cx="650875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1" imgW="280800" imgH="228600" progId="Equation.AxMath">
                    <p:embed/>
                  </p:oleObj>
                </mc:Choice>
                <mc:Fallback>
                  <p:oleObj name="AxMath" r:id="rId11" imgW="280800" imgH="22860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428208D2-F1BF-4A19-99A9-83E9EDC416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55776" y="1613304"/>
                          <a:ext cx="650875" cy="5318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11">
            <a:extLst>
              <a:ext uri="{FF2B5EF4-FFF2-40B4-BE49-F238E27FC236}">
                <a16:creationId xmlns:a16="http://schemas.microsoft.com/office/drawing/2014/main" id="{88013EAE-C132-4639-85D2-BADE99A641C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51520" y="3161222"/>
            <a:ext cx="2758106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42900" indent="-342900" algn="ctr" fontAlgn="b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WTLS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计算矩阵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B5C90515-64F5-4996-8E45-D705C6033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3532" y="2978404"/>
          <a:ext cx="3259138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626560" imgH="1328040" progId="Equation.AxMath">
                  <p:embed/>
                </p:oleObj>
              </mc:Choice>
              <mc:Fallback>
                <p:oleObj name="AxMath" r:id="rId12" imgW="2626560" imgH="132804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B5C90515-64F5-4996-8E45-D705C6033C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13532" y="2978404"/>
                        <a:ext cx="3259138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069C3B3B-4BAC-4AEF-A35A-7FF164C73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506578"/>
              </p:ext>
            </p:extLst>
          </p:nvPr>
        </p:nvGraphicFramePr>
        <p:xfrm>
          <a:off x="5613532" y="513016"/>
          <a:ext cx="306546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298240" imgH="1313280" progId="Equation.AxMath">
                  <p:embed/>
                </p:oleObj>
              </mc:Choice>
              <mc:Fallback>
                <p:oleObj name="AxMath" r:id="rId14" imgW="2298240" imgH="131328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069C3B3B-4BAC-4AEF-A35A-7FF164C73C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13532" y="513016"/>
                        <a:ext cx="3065462" cy="174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934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 3"/>
          <p:cNvSpPr/>
          <p:nvPr/>
        </p:nvSpPr>
        <p:spPr>
          <a:xfrm>
            <a:off x="2627784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719" name="TextBox 4"/>
          <p:cNvSpPr txBox="1"/>
          <p:nvPr/>
        </p:nvSpPr>
        <p:spPr>
          <a:xfrm>
            <a:off x="3707321" y="2111848"/>
            <a:ext cx="3116559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1048720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21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26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6892B5F-DF6A-146D-2B67-5B9176B5D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4" t="2439" r="6011"/>
          <a:stretch/>
        </p:blipFill>
        <p:spPr>
          <a:xfrm>
            <a:off x="107504" y="823359"/>
            <a:ext cx="4671392" cy="31142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B8005B-1045-706A-B52D-BBA33CA7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838" y="4043583"/>
            <a:ext cx="5986606" cy="129614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FE688E-BB23-5190-2301-4E480227CBAA}"/>
              </a:ext>
            </a:extLst>
          </p:cNvPr>
          <p:cNvSpPr txBox="1"/>
          <p:nvPr/>
        </p:nvSpPr>
        <p:spPr>
          <a:xfrm>
            <a:off x="5796136" y="707317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① OLS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[w/o correlation]</a:t>
            </a:r>
          </a:p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F548F54-5319-37CA-1B15-0B89C002C426}"/>
              </a:ext>
            </a:extLst>
          </p:cNvPr>
          <p:cNvSpPr txBox="1"/>
          <p:nvPr/>
        </p:nvSpPr>
        <p:spPr>
          <a:xfrm>
            <a:off x="4666828" y="1810779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CF8FA3-383A-A013-642C-8AA50FEDAB48}"/>
              </a:ext>
            </a:extLst>
          </p:cNvPr>
          <p:cNvSpPr txBox="1"/>
          <p:nvPr/>
        </p:nvSpPr>
        <p:spPr>
          <a:xfrm>
            <a:off x="4666828" y="2059860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6AF1EF-7B34-CD2E-F08A-772D7A00378D}"/>
              </a:ext>
            </a:extLst>
          </p:cNvPr>
          <p:cNvSpPr txBox="1"/>
          <p:nvPr/>
        </p:nvSpPr>
        <p:spPr>
          <a:xfrm>
            <a:off x="4669140" y="2308941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51019F06-1622-302B-135A-2CA8E1578A89}"/>
              </a:ext>
            </a:extLst>
          </p:cNvPr>
          <p:cNvSpPr/>
          <p:nvPr/>
        </p:nvSpPr>
        <p:spPr>
          <a:xfrm>
            <a:off x="2267534" y="707318"/>
            <a:ext cx="288032" cy="1200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697416-1266-8FD2-A51A-F9C7960C7AA3}"/>
              </a:ext>
            </a:extLst>
          </p:cNvPr>
          <p:cNvGrpSpPr/>
          <p:nvPr/>
        </p:nvGrpSpPr>
        <p:grpSpPr>
          <a:xfrm>
            <a:off x="2155115" y="164072"/>
            <a:ext cx="2718609" cy="351657"/>
            <a:chOff x="2320925" y="119683"/>
            <a:chExt cx="2880530" cy="43222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FC57A7-9E31-AE41-400F-FCFB67842513}"/>
                </a:ext>
              </a:extLst>
            </p:cNvPr>
            <p:cNvSpPr txBox="1"/>
            <p:nvPr/>
          </p:nvSpPr>
          <p:spPr>
            <a:xfrm>
              <a:off x="2320925" y="119683"/>
              <a:ext cx="2880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三种方法             基本一致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060BEBF9-45A1-BE5B-1CAA-958F92B2E3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1869487"/>
                </p:ext>
              </p:extLst>
            </p:nvPr>
          </p:nvGraphicFramePr>
          <p:xfrm>
            <a:off x="3333419" y="137957"/>
            <a:ext cx="720080" cy="413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570960" imgH="318960" progId="Equation.AxMath">
                    <p:embed/>
                  </p:oleObj>
                </mc:Choice>
                <mc:Fallback>
                  <p:oleObj name="AxMath" r:id="rId4" imgW="570960" imgH="318960" progId="Equation.AxMath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BDFC5C36-7563-51E6-760F-BDAB7BB6CF5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33419" y="137957"/>
                          <a:ext cx="720080" cy="4139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CDE476C-5A79-F853-4B56-29426A472361}"/>
              </a:ext>
            </a:extLst>
          </p:cNvPr>
          <p:cNvSpPr txBox="1"/>
          <p:nvPr/>
        </p:nvSpPr>
        <p:spPr>
          <a:xfrm>
            <a:off x="2658015" y="4472233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DE952A-1023-145D-22B9-B3F27BFD8EF4}"/>
              </a:ext>
            </a:extLst>
          </p:cNvPr>
          <p:cNvSpPr txBox="1"/>
          <p:nvPr/>
        </p:nvSpPr>
        <p:spPr>
          <a:xfrm>
            <a:off x="2658015" y="4721314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②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D3E5C6-85C7-2C9D-A625-452934305444}"/>
              </a:ext>
            </a:extLst>
          </p:cNvPr>
          <p:cNvSpPr txBox="1"/>
          <p:nvPr/>
        </p:nvSpPr>
        <p:spPr>
          <a:xfrm>
            <a:off x="2660327" y="4970395"/>
            <a:ext cx="413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DC8FB1-5F34-1705-BCAD-71426B2E6560}"/>
              </a:ext>
            </a:extLst>
          </p:cNvPr>
          <p:cNvSpPr/>
          <p:nvPr/>
        </p:nvSpPr>
        <p:spPr>
          <a:xfrm>
            <a:off x="4778038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B4C407A-1DF4-FAA5-F337-0062335A3D78}"/>
              </a:ext>
            </a:extLst>
          </p:cNvPr>
          <p:cNvSpPr/>
          <p:nvPr/>
        </p:nvSpPr>
        <p:spPr>
          <a:xfrm>
            <a:off x="6362214" y="4148649"/>
            <a:ext cx="666381" cy="1093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34007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②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8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591361" y="267660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4139952" y="769268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各变量间的关系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，计算时引入了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实际上：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变量间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相关性不大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，对实验结果影响较小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58C4AB2-9106-1FB0-43B3-9036E269A4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9992" y="2569468"/>
          <a:ext cx="176525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PhantomPDF.Document">
                  <p:embed/>
                </p:oleObj>
              </mc:Choice>
              <mc:Fallback>
                <p:oleObj name="PDF" r:id="rId2" imgW="0" imgH="360" progId="FoxitPhantomPDF.Document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58C4AB2-9106-1FB0-43B3-9036E269A4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99992" y="2569468"/>
                        <a:ext cx="176525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E86960C-0D8B-3D9C-073D-6EA14F9B2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3809" y="2569468"/>
          <a:ext cx="2291738" cy="1759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4" imgW="0" imgH="360" progId="FoxitPhantomPDF.Document">
                  <p:embed/>
                </p:oleObj>
              </mc:Choice>
              <mc:Fallback>
                <p:oleObj name="PDF" r:id="rId4" imgW="0" imgH="360" progId="FoxitPhantomPDF.Document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E86960C-0D8B-3D9C-073D-6EA14F9B2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03809" y="2569468"/>
                        <a:ext cx="2291738" cy="1759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BC56B3-F4C9-8C13-147F-F9ADF0E4CCE1}"/>
              </a:ext>
            </a:extLst>
          </p:cNvPr>
          <p:cNvSpPr txBox="1"/>
          <p:nvPr/>
        </p:nvSpPr>
        <p:spPr>
          <a:xfrm>
            <a:off x="4211960" y="4369668"/>
            <a:ext cx="56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The correlation between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and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CharterBT-BoldItalic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is </a:t>
            </a: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BT-Roman"/>
              </a:rPr>
              <a:t>much smaller 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(in the range between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0.067 and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MathDesign-CH-Regular-Symbol-10"/>
              </a:rPr>
              <a:t>-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harterBT-Roman"/>
              </a:rPr>
              <a:t>0.045) and not displayed here.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98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矩形 5"/>
          <p:cNvSpPr/>
          <p:nvPr/>
        </p:nvSpPr>
        <p:spPr>
          <a:xfrm>
            <a:off x="1907704" y="2209428"/>
            <a:ext cx="6480720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66" name="TextBox 3"/>
          <p:cNvSpPr txBox="1"/>
          <p:nvPr/>
        </p:nvSpPr>
        <p:spPr>
          <a:xfrm>
            <a:off x="2015716" y="2347927"/>
            <a:ext cx="640820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</a:p>
        </p:txBody>
      </p:sp>
      <p:sp>
        <p:nvSpPr>
          <p:cNvPr id="1048667" name="泪滴形 4"/>
          <p:cNvSpPr/>
          <p:nvPr/>
        </p:nvSpPr>
        <p:spPr>
          <a:xfrm>
            <a:off x="755576" y="2209428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8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BE060D5-D684-4F09-8145-EFEFD3ED8658}"/>
              </a:ext>
            </a:extLst>
          </p:cNvPr>
          <p:cNvSpPr txBox="1"/>
          <p:nvPr/>
        </p:nvSpPr>
        <p:spPr>
          <a:xfrm>
            <a:off x="107504" y="98529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原因？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DD1EA-7EC3-B392-A818-6CF47C7A4C89}"/>
              </a:ext>
            </a:extLst>
          </p:cNvPr>
          <p:cNvSpPr txBox="1"/>
          <p:nvPr/>
        </p:nvSpPr>
        <p:spPr>
          <a:xfrm>
            <a:off x="683568" y="1849388"/>
            <a:ext cx="3600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WLS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③ WTLS </a:t>
            </a: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[w/o correlation]</a:t>
            </a:r>
          </a:p>
          <a:p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④ WTLS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DEB2BD-52C7-F78E-414B-E6C3BEA4B042}"/>
              </a:ext>
            </a:extLst>
          </p:cNvPr>
          <p:cNvSpPr/>
          <p:nvPr/>
        </p:nvSpPr>
        <p:spPr>
          <a:xfrm>
            <a:off x="611560" y="1691384"/>
            <a:ext cx="3168352" cy="23322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91B152-FC2B-8F77-2ECA-9363C3FE0CC6}"/>
              </a:ext>
            </a:extLst>
          </p:cNvPr>
          <p:cNvSpPr txBox="1"/>
          <p:nvPr/>
        </p:nvSpPr>
        <p:spPr>
          <a:xfrm>
            <a:off x="3995936" y="818624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几何直观：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值均不确定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残差平方和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点到直线距离平方和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实际数据：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 squared standard uncertainties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 and covariances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X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relative to the variance of all measurements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x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1, .. .,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xn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are two magnitudes smaller than in </a:t>
            </a:r>
            <a:r>
              <a:rPr lang="en-US" altLang="zh-CN" sz="1800" b="1" i="1" dirty="0">
                <a:solidFill>
                  <a:srgbClr val="000000"/>
                </a:solidFill>
                <a:effectLst/>
                <a:latin typeface="+mj-lt"/>
              </a:rPr>
              <a:t>Y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(relative to the variance of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+mj-lt"/>
              </a:rPr>
              <a:t>y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1,. .. , </a:t>
            </a:r>
            <a:r>
              <a:rPr lang="en-US" altLang="zh-CN" sz="1800" b="0" i="1" dirty="0" err="1">
                <a:solidFill>
                  <a:srgbClr val="000000"/>
                </a:solidFill>
                <a:effectLst/>
                <a:latin typeface="+mj-lt"/>
              </a:rPr>
              <a:t>yn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lang="en-US" altLang="zh-CN" dirty="0">
                <a:latin typeface="+mj-lt"/>
              </a:rPr>
              <a:t> </a:t>
            </a:r>
            <a:br>
              <a:rPr lang="en-US" altLang="zh-CN" dirty="0"/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C36E6D3-723C-E150-CE24-710097962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61004"/>
              </p:ext>
            </p:extLst>
          </p:nvPr>
        </p:nvGraphicFramePr>
        <p:xfrm>
          <a:off x="5602519" y="3721596"/>
          <a:ext cx="2016224" cy="71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51960" imgH="229680" progId="Equation.AxMath">
                  <p:embed/>
                </p:oleObj>
              </mc:Choice>
              <mc:Fallback>
                <p:oleObj name="AxMath" r:id="rId2" imgW="65196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2519" y="3721596"/>
                        <a:ext cx="2016224" cy="711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下 9">
            <a:extLst>
              <a:ext uri="{FF2B5EF4-FFF2-40B4-BE49-F238E27FC236}">
                <a16:creationId xmlns:a16="http://schemas.microsoft.com/office/drawing/2014/main" id="{05011540-2CC8-ECBE-BA68-B0B49EE0C742}"/>
              </a:ext>
            </a:extLst>
          </p:cNvPr>
          <p:cNvSpPr/>
          <p:nvPr/>
        </p:nvSpPr>
        <p:spPr>
          <a:xfrm>
            <a:off x="6183922" y="4411748"/>
            <a:ext cx="769681" cy="5848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A2B361-48E4-AC74-150B-B35045DCB708}"/>
              </a:ext>
            </a:extLst>
          </p:cNvPr>
          <p:cNvSpPr txBox="1"/>
          <p:nvPr/>
        </p:nvSpPr>
        <p:spPr>
          <a:xfrm>
            <a:off x="6034566" y="5123069"/>
            <a:ext cx="115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可靠性</a:t>
            </a:r>
          </a:p>
        </p:txBody>
      </p:sp>
    </p:spTree>
    <p:extLst>
      <p:ext uri="{BB962C8B-B14F-4D97-AF65-F5344CB8AC3E}">
        <p14:creationId xmlns:p14="http://schemas.microsoft.com/office/powerpoint/2010/main" val="3084271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剪去对角的矩形 4"/>
          <p:cNvSpPr/>
          <p:nvPr/>
        </p:nvSpPr>
        <p:spPr>
          <a:xfrm flipH="1">
            <a:off x="755576" y="1633364"/>
            <a:ext cx="7632848" cy="2232248"/>
          </a:xfrm>
          <a:prstGeom prst="snip2Diag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14" name="TextBox 2"/>
          <p:cNvSpPr txBox="1"/>
          <p:nvPr/>
        </p:nvSpPr>
        <p:spPr>
          <a:xfrm>
            <a:off x="1432559" y="228143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</a:t>
            </a:r>
          </a:p>
        </p:txBody>
      </p:sp>
      <p:sp>
        <p:nvSpPr>
          <p:cNvPr id="1048616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8CD2654-C70E-4BFC-A414-08339E263FF1}"/>
              </a:ext>
            </a:extLst>
          </p:cNvPr>
          <p:cNvSpPr txBox="1"/>
          <p:nvPr/>
        </p:nvSpPr>
        <p:spPr>
          <a:xfrm>
            <a:off x="3770263" y="4729708"/>
            <a:ext cx="1521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DD304AC-A953-45E7-B37B-F35DDED03A18}"/>
              </a:ext>
            </a:extLst>
          </p:cNvPr>
          <p:cNvSpPr txBox="1"/>
          <p:nvPr/>
        </p:nvSpPr>
        <p:spPr>
          <a:xfrm>
            <a:off x="2982461" y="4250784"/>
            <a:ext cx="3179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小组成员：李逸卓 汤真妍 陆小可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01D1EA62-D4B9-4AA3-A630-1C26AB4845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37713"/>
              </p:ext>
            </p:extLst>
          </p:nvPr>
        </p:nvGraphicFramePr>
        <p:xfrm>
          <a:off x="75753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717BC01-8F7C-4033-BC56-968B73AE14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753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/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待求解参数：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𝜷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波形 2">
                <a:extLst>
                  <a:ext uri="{FF2B5EF4-FFF2-40B4-BE49-F238E27FC236}">
                    <a16:creationId xmlns:a16="http://schemas.microsoft.com/office/drawing/2014/main" id="{9854CDF3-63A6-EF27-3A5C-4E0183990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3" y="2111608"/>
                <a:ext cx="3168352" cy="550802"/>
              </a:xfrm>
              <a:prstGeom prst="wave">
                <a:avLst>
                  <a:gd name="adj1" fmla="val 0"/>
                  <a:gd name="adj2" fmla="val 0"/>
                </a:avLst>
              </a:prstGeom>
              <a:blipFill>
                <a:blip r:embed="rId7"/>
                <a:stretch>
                  <a:fillRect l="-382" b="-1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波形 3">
            <a:extLst>
              <a:ext uri="{FF2B5EF4-FFF2-40B4-BE49-F238E27FC236}">
                <a16:creationId xmlns:a16="http://schemas.microsoft.com/office/drawing/2014/main" id="{E1738322-1EC1-5224-A997-0711D3E5ADFC}"/>
              </a:ext>
            </a:extLst>
          </p:cNvPr>
          <p:cNvSpPr/>
          <p:nvPr/>
        </p:nvSpPr>
        <p:spPr>
          <a:xfrm>
            <a:off x="4139952" y="625252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Re：雷诺数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波形 4">
            <a:extLst>
              <a:ext uri="{FF2B5EF4-FFF2-40B4-BE49-F238E27FC236}">
                <a16:creationId xmlns:a16="http://schemas.microsoft.com/office/drawing/2014/main" id="{E70A7F33-A90B-6540-2CE2-7DCC86ED4CB4}"/>
              </a:ext>
            </a:extLst>
          </p:cNvPr>
          <p:cNvSpPr/>
          <p:nvPr/>
        </p:nvSpPr>
        <p:spPr>
          <a:xfrm>
            <a:off x="4139952" y="3118719"/>
            <a:ext cx="1903959" cy="550802"/>
          </a:xfrm>
          <a:prstGeom prst="wave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Y: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流量系数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E562835-323C-D7C7-A5BF-361F7D5496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468160"/>
              </p:ext>
            </p:extLst>
          </p:nvPr>
        </p:nvGraphicFramePr>
        <p:xfrm>
          <a:off x="4783829" y="1320144"/>
          <a:ext cx="3217346" cy="165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11800" imgH="417960" progId="Equation.AxMath">
                  <p:embed/>
                </p:oleObj>
              </mc:Choice>
              <mc:Fallback>
                <p:oleObj name="AxMath" r:id="rId8" imgW="811800" imgH="417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F5AC141-5BA8-2839-9F5F-29F7D2E549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3829" y="1320144"/>
                        <a:ext cx="3217346" cy="165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757A7E6-2734-F377-6DAB-F6A3F766B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11920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0120" imgH="419040" progId="Equation.AxMath">
                  <p:embed/>
                </p:oleObj>
              </mc:Choice>
              <mc:Fallback>
                <p:oleObj name="AxMath" r:id="rId10" imgW="8701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2BAA6B9-3918-4648-935E-6B345E92B6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965DA4A-A684-B0B7-A4E7-F2EF2F151BED}"/>
              </a:ext>
            </a:extLst>
          </p:cNvPr>
          <p:cNvSpPr txBox="1"/>
          <p:nvPr/>
        </p:nvSpPr>
        <p:spPr>
          <a:xfrm>
            <a:off x="323528" y="3899805"/>
            <a:ext cx="333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总体代换处理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5</a:t>
            </a:fld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6E6C3D0-5484-341D-7A61-94CA53598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27370"/>
              </p:ext>
            </p:extLst>
          </p:nvPr>
        </p:nvGraphicFramePr>
        <p:xfrm>
          <a:off x="152729" y="831178"/>
          <a:ext cx="3339151" cy="123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31200" imgH="453240" progId="Equation.AxMath">
                  <p:embed/>
                </p:oleObj>
              </mc:Choice>
              <mc:Fallback>
                <p:oleObj name="AxMath" r:id="rId5" imgW="1231200" imgH="4532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B6E6C3D0-5484-341D-7A61-94CA535980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729" y="831178"/>
                        <a:ext cx="3339151" cy="1232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下 5">
            <a:extLst>
              <a:ext uri="{FF2B5EF4-FFF2-40B4-BE49-F238E27FC236}">
                <a16:creationId xmlns:a16="http://schemas.microsoft.com/office/drawing/2014/main" id="{BE20A342-3A98-866F-5040-E3E725E0894E}"/>
              </a:ext>
            </a:extLst>
          </p:cNvPr>
          <p:cNvSpPr/>
          <p:nvPr/>
        </p:nvSpPr>
        <p:spPr>
          <a:xfrm>
            <a:off x="1279206" y="2125530"/>
            <a:ext cx="819628" cy="1380041"/>
          </a:xfrm>
          <a:prstGeom prst="downArrow">
            <a:avLst>
              <a:gd name="adj1" fmla="val 50000"/>
              <a:gd name="adj2" fmla="val 66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616902C-6222-FACD-0E70-9AB1D2E84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106756"/>
              </p:ext>
            </p:extLst>
          </p:nvPr>
        </p:nvGraphicFramePr>
        <p:xfrm>
          <a:off x="163461" y="3651815"/>
          <a:ext cx="3051119" cy="722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64440" imgH="228600" progId="Equation.AxMath">
                  <p:embed/>
                </p:oleObj>
              </mc:Choice>
              <mc:Fallback>
                <p:oleObj name="AxMath" r:id="rId7" imgW="964440" imgH="228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E3DD00B-1283-4E6E-8201-EDE3A09BBE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461" y="3651815"/>
                        <a:ext cx="3051119" cy="722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6ECD04B-4B4B-5328-2C84-66ED2979057D}"/>
              </a:ext>
            </a:extLst>
          </p:cNvPr>
          <p:cNvSpPr/>
          <p:nvPr/>
        </p:nvSpPr>
        <p:spPr>
          <a:xfrm>
            <a:off x="2339752" y="832558"/>
            <a:ext cx="1152128" cy="1230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2C5F7-3A38-D0F2-52A5-CA65BB29662E}"/>
              </a:ext>
            </a:extLst>
          </p:cNvPr>
          <p:cNvSpPr/>
          <p:nvPr/>
        </p:nvSpPr>
        <p:spPr>
          <a:xfrm>
            <a:off x="2668813" y="3651814"/>
            <a:ext cx="514788" cy="615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75751"/>
              </p:ext>
            </p:extLst>
          </p:nvPr>
        </p:nvGraphicFramePr>
        <p:xfrm>
          <a:off x="4930775" y="3846513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70120" imgH="419040" progId="Equation.AxMath">
                  <p:embed/>
                </p:oleObj>
              </mc:Choice>
              <mc:Fallback>
                <p:oleObj name="AxMath" r:id="rId9" imgW="870120" imgH="41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757A7E6-2734-F377-6DAB-F6A3F766B0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30775" y="3846513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579329"/>
              </p:ext>
            </p:extLst>
          </p:nvPr>
        </p:nvGraphicFramePr>
        <p:xfrm>
          <a:off x="4755356" y="1257962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97480" imgH="453240" progId="Equation.AxMath">
                  <p:embed/>
                </p:oleObj>
              </mc:Choice>
              <mc:Fallback>
                <p:oleObj name="AxMath" r:id="rId11" imgW="897480" imgH="4532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CDD4008-D569-DFD5-B1B0-BF825EC393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5356" y="1257962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2">
            <a:extLst>
              <a:ext uri="{FF2B5EF4-FFF2-40B4-BE49-F238E27FC236}">
                <a16:creationId xmlns:a16="http://schemas.microsoft.com/office/drawing/2014/main" id="{EBCED01B-9534-FB43-E7CE-6BE251A6C9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26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6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4460" y="3576638"/>
          <a:ext cx="3398838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2280" imgH="420840" progId="Equation.AxMath">
                  <p:embed/>
                </p:oleObj>
              </mc:Choice>
              <mc:Fallback>
                <p:oleObj name="AxMath" r:id="rId9" imgW="9622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4460" y="3576638"/>
                        <a:ext cx="3398838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2627784" y="1201316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3197136" y="1201316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2148260" y="4317355"/>
            <a:ext cx="48782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51F1EC76-2D40-E4AE-51ED-0898889A64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7</a:t>
            </a:fld>
            <a:endParaRPr lang="zh-CN" altLang="en-US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81C33B-9B79-04D9-4EED-C9711B894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360801"/>
              </p:ext>
            </p:extLst>
          </p:nvPr>
        </p:nvGraphicFramePr>
        <p:xfrm>
          <a:off x="611560" y="3577580"/>
          <a:ext cx="3073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70120" imgH="419040" progId="Equation.AxMath">
                  <p:embed/>
                </p:oleObj>
              </mc:Choice>
              <mc:Fallback>
                <p:oleObj name="AxMath" r:id="rId5" imgW="870120" imgH="41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577580"/>
                        <a:ext cx="30734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4AD8CF4-A713-FD3B-C78F-E785F29E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975324"/>
              </p:ext>
            </p:extLst>
          </p:nvPr>
        </p:nvGraphicFramePr>
        <p:xfrm>
          <a:off x="436141" y="989029"/>
          <a:ext cx="342423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897480" imgH="453240" progId="Equation.AxMath">
                  <p:embed/>
                </p:oleObj>
              </mc:Choice>
              <mc:Fallback>
                <p:oleObj name="AxMath" r:id="rId7" imgW="897480" imgH="45324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141" y="989029"/>
                        <a:ext cx="342423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F6D95AE0-FDAE-3AA8-3899-BEC21730BF19}"/>
              </a:ext>
            </a:extLst>
          </p:cNvPr>
          <p:cNvSpPr/>
          <p:nvPr/>
        </p:nvSpPr>
        <p:spPr>
          <a:xfrm>
            <a:off x="3872909" y="2693995"/>
            <a:ext cx="1071661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68786"/>
              </p:ext>
            </p:extLst>
          </p:nvPr>
        </p:nvGraphicFramePr>
        <p:xfrm>
          <a:off x="5292725" y="3576638"/>
          <a:ext cx="32194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11880" imgH="420840" progId="Equation.AxMath">
                  <p:embed/>
                </p:oleObj>
              </mc:Choice>
              <mc:Fallback>
                <p:oleObj name="AxMath" r:id="rId9" imgW="911880" imgH="4208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681C33B-9B79-04D9-4EED-C9711B894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576638"/>
                        <a:ext cx="32194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23904"/>
              </p:ext>
            </p:extLst>
          </p:nvPr>
        </p:nvGraphicFramePr>
        <p:xfrm>
          <a:off x="5016500" y="989013"/>
          <a:ext cx="36544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957240" imgH="453960" progId="Equation.AxMath">
                  <p:embed/>
                </p:oleObj>
              </mc:Choice>
              <mc:Fallback>
                <p:oleObj name="AxMath" r:id="rId11" imgW="957240" imgH="4539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4AD8CF4-A713-FD3B-C78F-E785F29ED2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16500" y="989013"/>
                        <a:ext cx="3654425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FEB3981-F502-F6E6-9B46-895403730919}"/>
              </a:ext>
            </a:extLst>
          </p:cNvPr>
          <p:cNvSpPr/>
          <p:nvPr/>
        </p:nvSpPr>
        <p:spPr>
          <a:xfrm>
            <a:off x="7596336" y="1921396"/>
            <a:ext cx="792088" cy="636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AAA249-97BA-D268-BCDB-A4702B289884}"/>
              </a:ext>
            </a:extLst>
          </p:cNvPr>
          <p:cNvSpPr/>
          <p:nvPr/>
        </p:nvSpPr>
        <p:spPr>
          <a:xfrm>
            <a:off x="7330504" y="3656351"/>
            <a:ext cx="6759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B5061CE-E382-E8A6-61CF-CC3F0064C9CA}"/>
              </a:ext>
            </a:extLst>
          </p:cNvPr>
          <p:cNvSpPr/>
          <p:nvPr/>
        </p:nvSpPr>
        <p:spPr>
          <a:xfrm>
            <a:off x="7668484" y="4312127"/>
            <a:ext cx="675960" cy="6267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">
            <a:extLst>
              <a:ext uri="{FF2B5EF4-FFF2-40B4-BE49-F238E27FC236}">
                <a16:creationId xmlns:a16="http://schemas.microsoft.com/office/drawing/2014/main" id="{8D4D8462-E7E7-857D-6306-EEE2E40E9E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746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8</a:t>
            </a:fld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5C329A1-24B1-578B-5FE5-3351829B5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33662"/>
              </p:ext>
            </p:extLst>
          </p:nvPr>
        </p:nvGraphicFramePr>
        <p:xfrm>
          <a:off x="428968" y="3381977"/>
          <a:ext cx="2376264" cy="109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11880" imgH="420840" progId="Equation.AxMath">
                  <p:embed/>
                </p:oleObj>
              </mc:Choice>
              <mc:Fallback>
                <p:oleObj name="AxMath" r:id="rId5" imgW="911880" imgH="4208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5C329A1-24B1-578B-5FE5-3351829B5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968" y="3381977"/>
                        <a:ext cx="2376264" cy="109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57EDFA5-7056-00C5-B7F4-C5DC1263D6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311657"/>
              </p:ext>
            </p:extLst>
          </p:nvPr>
        </p:nvGraphicFramePr>
        <p:xfrm>
          <a:off x="428968" y="2294399"/>
          <a:ext cx="227487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57240" imgH="453960" progId="Equation.AxMath">
                  <p:embed/>
                </p:oleObj>
              </mc:Choice>
              <mc:Fallback>
                <p:oleObj name="AxMath" r:id="rId7" imgW="957240" imgH="45396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57EDFA5-7056-00C5-B7F4-C5DC1263D6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68" y="2294399"/>
                        <a:ext cx="227487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3AA2910-92AF-82BE-EF6E-E9E1A499F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63360"/>
              </p:ext>
            </p:extLst>
          </p:nvPr>
        </p:nvGraphicFramePr>
        <p:xfrm>
          <a:off x="428968" y="1633364"/>
          <a:ext cx="2592288" cy="61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64440" imgH="228600" progId="Equation.AxMath">
                  <p:embed/>
                </p:oleObj>
              </mc:Choice>
              <mc:Fallback>
                <p:oleObj name="AxMath" r:id="rId9" imgW="964440" imgH="2286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616902C-6222-FACD-0E70-9AB1D2E849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8968" y="1633364"/>
                        <a:ext cx="2592288" cy="61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077CEC4-0270-EF49-9029-3FA78F124F6E}"/>
              </a:ext>
            </a:extLst>
          </p:cNvPr>
          <p:cNvSpPr txBox="1"/>
          <p:nvPr/>
        </p:nvSpPr>
        <p:spPr>
          <a:xfrm>
            <a:off x="3021256" y="985292"/>
            <a:ext cx="5943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M, D</a:t>
            </a:r>
            <a:r>
              <a:rPr lang="zh-CN" altLang="en-US" sz="2800" dirty="0">
                <a:latin typeface="+mj-lt"/>
                <a:ea typeface="+mj-ea"/>
              </a:rPr>
              <a:t>：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测一次</a:t>
            </a:r>
            <a:r>
              <a:rPr lang="zh-CN" altLang="en-US" sz="2800" dirty="0">
                <a:latin typeface="+mj-lt"/>
                <a:ea typeface="+mj-ea"/>
              </a:rPr>
              <a:t>作为估计值，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已知，不存在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endParaRPr lang="en-US" altLang="zh-CN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j-lt"/>
                <a:ea typeface="+mj-ea"/>
              </a:rPr>
              <a:t>Q,     </a:t>
            </a:r>
            <a:r>
              <a:rPr lang="zh-CN" altLang="en-US" sz="2800" dirty="0">
                <a:latin typeface="+mj-lt"/>
                <a:ea typeface="+mj-ea"/>
              </a:rPr>
              <a:t>：各获得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个估计值</a:t>
            </a:r>
            <a:r>
              <a:rPr lang="zh-CN" altLang="en-US" sz="2800" dirty="0">
                <a:latin typeface="+mj-lt"/>
                <a:ea typeface="+mj-ea"/>
              </a:rPr>
              <a:t>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B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已知，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A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类不确定度</a:t>
            </a:r>
            <a:r>
              <a:rPr lang="zh-CN" altLang="en-US" sz="2800" dirty="0">
                <a:latin typeface="+mj-lt"/>
                <a:ea typeface="+mj-ea"/>
              </a:rPr>
              <a:t>后面详述</a:t>
            </a: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j-lt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j-lt"/>
                <a:ea typeface="+mj-ea"/>
              </a:rPr>
              <a:t>根据上方数据获得</a:t>
            </a: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N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组</a:t>
            </a:r>
            <a:r>
              <a:rPr lang="en-US" altLang="zh-CN" sz="2800" dirty="0">
                <a:latin typeface="+mj-lt"/>
                <a:ea typeface="+mj-ea"/>
              </a:rPr>
              <a:t>X, Y</a:t>
            </a:r>
            <a:r>
              <a:rPr lang="zh-CN" altLang="en-US" sz="2800" dirty="0">
                <a:latin typeface="+mj-lt"/>
                <a:ea typeface="+mj-ea"/>
              </a:rPr>
              <a:t>的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估计值</a:t>
            </a:r>
            <a:r>
              <a:rPr lang="zh-CN" altLang="en-US" sz="2800" dirty="0">
                <a:latin typeface="+mj-lt"/>
                <a:ea typeface="+mj-ea"/>
              </a:rPr>
              <a:t>与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不确定度</a:t>
            </a:r>
            <a:r>
              <a:rPr lang="zh-CN" altLang="en-US" sz="2800" dirty="0">
                <a:latin typeface="+mj-lt"/>
                <a:ea typeface="+mj-ea"/>
              </a:rPr>
              <a:t>，然后进行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一元线性回归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30A47-0718-F49C-BEBD-DC22ABBC9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400887"/>
              </p:ext>
            </p:extLst>
          </p:nvPr>
        </p:nvGraphicFramePr>
        <p:xfrm>
          <a:off x="3840345" y="2252743"/>
          <a:ext cx="432048" cy="65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51200" imgH="227880" progId="Equation.AxMath">
                  <p:embed/>
                </p:oleObj>
              </mc:Choice>
              <mc:Fallback>
                <p:oleObj name="AxMath" r:id="rId11" imgW="15120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40345" y="2252743"/>
                        <a:ext cx="432048" cy="65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1A05E58D-9EE4-5F0B-141D-62247E707041}"/>
              </a:ext>
            </a:extLst>
          </p:cNvPr>
          <p:cNvSpPr txBox="1"/>
          <p:nvPr/>
        </p:nvSpPr>
        <p:spPr>
          <a:xfrm>
            <a:off x="145298" y="976826"/>
            <a:ext cx="2274874" cy="521263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>
            <a:defPPr>
              <a:defRPr lang="zh-CN"/>
            </a:defPPr>
            <a:lvl1pPr algn="r">
              <a:defRPr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第一部分总结：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DDC4D9-69CD-2565-6292-A4ADBA7D5A5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3928" y="48895"/>
            <a:ext cx="4941308" cy="37655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>
            <a:noAutofit/>
          </a:bodyPr>
          <a:lstStyle/>
          <a:p>
            <a:pPr algn="r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求解声纳喷嘴参数的模型建立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(5/5)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48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矩形 3"/>
          <p:cNvSpPr/>
          <p:nvPr/>
        </p:nvSpPr>
        <p:spPr>
          <a:xfrm>
            <a:off x="2738021" y="2067570"/>
            <a:ext cx="5275634" cy="923330"/>
          </a:xfrm>
          <a:prstGeom prst="rect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81" name="TextBox 4"/>
          <p:cNvSpPr txBox="1"/>
          <p:nvPr/>
        </p:nvSpPr>
        <p:spPr>
          <a:xfrm>
            <a:off x="2944278" y="2167441"/>
            <a:ext cx="495913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fontAlgn="b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估计值与不确定度评估</a:t>
            </a:r>
          </a:p>
        </p:txBody>
      </p:sp>
      <p:sp>
        <p:nvSpPr>
          <p:cNvPr id="1048682" name="泪滴形 5"/>
          <p:cNvSpPr/>
          <p:nvPr/>
        </p:nvSpPr>
        <p:spPr>
          <a:xfrm>
            <a:off x="1475656" y="2067570"/>
            <a:ext cx="1043726" cy="1043726"/>
          </a:xfrm>
          <a:prstGeom prst="teardrop">
            <a:avLst/>
          </a:prstGeom>
          <a:pattFill prst="pct50">
            <a:fgClr>
              <a:srgbClr val="0070C0"/>
            </a:fgClr>
            <a:bgClr>
              <a:schemeClr val="tx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83" name="灯片编号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010400" y="5305214"/>
            <a:ext cx="2133600" cy="30427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BB7B66E-7FFA-4300-8439-347A5E0E252A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44,&quot;width&quot;:3853}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误差处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1318</Words>
  <Application>Microsoft Office PowerPoint</Application>
  <PresentationFormat>全屏显示(16:10)</PresentationFormat>
  <Paragraphs>298</Paragraphs>
  <Slides>31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CharterBT-BoldItalic</vt:lpstr>
      <vt:lpstr>CharterBT-Roman</vt:lpstr>
      <vt:lpstr>MathDesign-CH-Regular-Symbol-10</vt:lpstr>
      <vt:lpstr>微软雅黑</vt:lpstr>
      <vt:lpstr>Arial</vt:lpstr>
      <vt:lpstr>Calibri</vt:lpstr>
      <vt:lpstr>Cambria Math</vt:lpstr>
      <vt:lpstr>Stencil</vt:lpstr>
      <vt:lpstr>Times New Roman</vt:lpstr>
      <vt:lpstr>Wingdings</vt:lpstr>
      <vt:lpstr>1</vt:lpstr>
      <vt:lpstr>2</vt:lpstr>
      <vt:lpstr>AxMath</vt:lpstr>
      <vt:lpstr>Equation.AxMath</vt:lpstr>
      <vt:lpstr>PDF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1;PC</dc:creator>
  <cp:lastModifiedBy>Scamander Newt</cp:lastModifiedBy>
  <cp:revision>185</cp:revision>
  <dcterms:created xsi:type="dcterms:W3CDTF">2014-05-23T18:24:00Z</dcterms:created>
  <dcterms:modified xsi:type="dcterms:W3CDTF">2023-04-10T17:12:05Z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244359344B8A44E4A36D2161475D7632</vt:lpwstr>
  </property>
</Properties>
</file>