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17"/>
  </p:notesMasterIdLst>
  <p:sldIdLst>
    <p:sldId id="257" r:id="rId3"/>
    <p:sldId id="258" r:id="rId4"/>
    <p:sldId id="259" r:id="rId5"/>
    <p:sldId id="262" r:id="rId6"/>
    <p:sldId id="271" r:id="rId7"/>
    <p:sldId id="261" r:id="rId8"/>
    <p:sldId id="273" r:id="rId9"/>
    <p:sldId id="292" r:id="rId10"/>
    <p:sldId id="293" r:id="rId11"/>
    <p:sldId id="294" r:id="rId12"/>
    <p:sldId id="263" r:id="rId13"/>
    <p:sldId id="266" r:id="rId14"/>
    <p:sldId id="291" r:id="rId15"/>
    <p:sldId id="277" r:id="rId1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17375E"/>
    <a:srgbClr val="F1E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660"/>
  </p:normalViewPr>
  <p:slideViewPr>
    <p:cSldViewPr showGuides="1">
      <p:cViewPr varScale="1">
        <p:scale>
          <a:sx n="116" d="100"/>
          <a:sy n="116" d="100"/>
        </p:scale>
        <p:origin x="388" y="56"/>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65"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66"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139DD-5AAC-4F7F-9C50-1FB92AB9F9B8}" type="datetimeFigureOut">
              <a:rPr lang="zh-CN" altLang="en-US" smtClean="0"/>
              <a:t>2023/4/9</a:t>
            </a:fld>
            <a:endParaRPr lang="zh-CN" altLang="en-US"/>
          </a:p>
        </p:txBody>
      </p:sp>
      <p:sp>
        <p:nvSpPr>
          <p:cNvPr id="1048867"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68"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9"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70"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B1522-D8B8-4EE2-937D-B0D68622BD2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幻灯片图像占位符 1"/>
          <p:cNvSpPr>
            <a:spLocks noGrp="1" noRot="1" noChangeAspect="1"/>
          </p:cNvSpPr>
          <p:nvPr>
            <p:ph type="sldImg"/>
          </p:nvPr>
        </p:nvSpPr>
        <p:spPr/>
      </p:sp>
      <p:sp>
        <p:nvSpPr>
          <p:cNvPr id="1048646" name="备注占位符 2"/>
          <p:cNvSpPr>
            <a:spLocks noGrp="1"/>
          </p:cNvSpPr>
          <p:nvPr>
            <p:ph type="body" idx="1"/>
          </p:nvPr>
        </p:nvSpPr>
        <p:spPr/>
        <p:txBody>
          <a:bodyPr/>
          <a:lstStyle/>
          <a:p>
            <a:endParaRPr lang="zh-CN" altLang="en-US" dirty="0"/>
          </a:p>
        </p:txBody>
      </p:sp>
      <p:sp>
        <p:nvSpPr>
          <p:cNvPr id="1048647" name="灯片编号占位符 3"/>
          <p:cNvSpPr>
            <a:spLocks noGrp="1"/>
          </p:cNvSpPr>
          <p:nvPr>
            <p:ph type="sldNum" sz="quarter" idx="10"/>
          </p:nvPr>
        </p:nvSpPr>
        <p:spPr/>
        <p:txBody>
          <a:bodyPr/>
          <a:lstStyle/>
          <a:p>
            <a:fld id="{9CBB1522-D8B8-4EE2-937D-B0D68622BD2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a:p>
        </p:txBody>
      </p:sp>
      <p:sp>
        <p:nvSpPr>
          <p:cNvPr id="1048695" name="灯片编号占位符 3"/>
          <p:cNvSpPr>
            <a:spLocks noGrp="1"/>
          </p:cNvSpPr>
          <p:nvPr>
            <p:ph type="sldNum" sz="quarter" idx="10"/>
          </p:nvPr>
        </p:nvSpPr>
        <p:spPr/>
        <p:txBody>
          <a:bodyPr/>
          <a:lstStyle/>
          <a:p>
            <a:fld id="{9CBB1522-D8B8-4EE2-937D-B0D68622BD2F}" type="slidenum">
              <a:rPr lang="zh-CN" altLang="en-US" smtClean="0"/>
              <a:t>10</a:t>
            </a:fld>
            <a:endParaRPr lang="zh-CN" altLang="en-US"/>
          </a:p>
        </p:txBody>
      </p:sp>
    </p:spTree>
    <p:extLst>
      <p:ext uri="{BB962C8B-B14F-4D97-AF65-F5344CB8AC3E}">
        <p14:creationId xmlns:p14="http://schemas.microsoft.com/office/powerpoint/2010/main" val="97004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幻灯片图像占位符 1"/>
          <p:cNvSpPr>
            <a:spLocks noGrp="1" noRot="1" noChangeAspect="1"/>
          </p:cNvSpPr>
          <p:nvPr>
            <p:ph type="sldImg"/>
          </p:nvPr>
        </p:nvSpPr>
        <p:spPr/>
      </p:sp>
      <p:sp>
        <p:nvSpPr>
          <p:cNvPr id="1048701" name="备注占位符 2"/>
          <p:cNvSpPr>
            <a:spLocks noGrp="1"/>
          </p:cNvSpPr>
          <p:nvPr>
            <p:ph type="body" idx="1"/>
          </p:nvPr>
        </p:nvSpPr>
        <p:spPr/>
        <p:txBody>
          <a:bodyPr/>
          <a:lstStyle/>
          <a:p>
            <a:endParaRPr lang="zh-CN" altLang="en-US"/>
          </a:p>
        </p:txBody>
      </p:sp>
      <p:sp>
        <p:nvSpPr>
          <p:cNvPr id="1048702" name="灯片编号占位符 3"/>
          <p:cNvSpPr>
            <a:spLocks noGrp="1"/>
          </p:cNvSpPr>
          <p:nvPr>
            <p:ph type="sldNum" sz="quarter" idx="10"/>
          </p:nvPr>
        </p:nvSpPr>
        <p:spPr/>
        <p:txBody>
          <a:bodyPr/>
          <a:lstStyle/>
          <a:p>
            <a:fld id="{9CBB1522-D8B8-4EE2-937D-B0D68622BD2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幻灯片图像占位符 1"/>
          <p:cNvSpPr>
            <a:spLocks noGrp="1" noRot="1" noChangeAspect="1"/>
          </p:cNvSpPr>
          <p:nvPr>
            <p:ph type="sldImg"/>
          </p:nvPr>
        </p:nvSpPr>
        <p:spPr/>
      </p:sp>
      <p:sp>
        <p:nvSpPr>
          <p:cNvPr id="1048723" name="备注占位符 2"/>
          <p:cNvSpPr>
            <a:spLocks noGrp="1"/>
          </p:cNvSpPr>
          <p:nvPr>
            <p:ph type="body" idx="1"/>
          </p:nvPr>
        </p:nvSpPr>
        <p:spPr/>
        <p:txBody>
          <a:bodyPr/>
          <a:lstStyle/>
          <a:p>
            <a:endParaRPr lang="zh-CN" altLang="en-US"/>
          </a:p>
        </p:txBody>
      </p:sp>
      <p:sp>
        <p:nvSpPr>
          <p:cNvPr id="1048724" name="灯片编号占位符 3"/>
          <p:cNvSpPr>
            <a:spLocks noGrp="1"/>
          </p:cNvSpPr>
          <p:nvPr>
            <p:ph type="sldNum" sz="quarter" idx="10"/>
          </p:nvPr>
        </p:nvSpPr>
        <p:spPr/>
        <p:txBody>
          <a:bodyPr/>
          <a:lstStyle/>
          <a:p>
            <a:fld id="{9CBB1522-D8B8-4EE2-937D-B0D68622BD2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基于什么，干了啥，结果是啥</a:t>
            </a:r>
          </a:p>
          <a:p>
            <a:endParaRPr lang="zh-CN" altLang="en-US"/>
          </a:p>
          <a:p>
            <a:r>
              <a:rPr lang="zh-CN" altLang="en-US"/>
              <a:t>此外，我们还引入了对患者眼动配合能力的定量化评估方式，通过该方式，可以</a:t>
            </a:r>
            <a:r>
              <a:rPr lang="zh-CN" altLang="en-US">
                <a:sym typeface="+mn-ea"/>
              </a:rPr>
              <a:t>提升患者在正式手术中的配合意识和配合能力，</a:t>
            </a:r>
            <a:r>
              <a:rPr lang="zh-CN" altLang="en-US"/>
              <a:t>直观、定量对配合效果进行评定。</a:t>
            </a:r>
          </a:p>
          <a:p>
            <a:endParaRPr lang="zh-CN" altLang="en-US"/>
          </a:p>
          <a:p>
            <a:endParaRPr lang="zh-CN" altLang="en-US"/>
          </a:p>
          <a:p>
            <a:endParaRPr lang="zh-CN" altLang="en-US"/>
          </a:p>
          <a:p>
            <a:r>
              <a:rPr lang="zh-CN" altLang="en-US"/>
              <a:t>【展望】虽然该原型机的设计是针对最新的全飞秒近视手术方案的，但其他眼科手术也要求患者的眼动配合。</a:t>
            </a:r>
          </a:p>
          <a:p>
            <a:r>
              <a:rPr lang="zh-CN" altLang="en-US"/>
              <a:t>该术前训练的模拟思想以及配合度训练评估方法有潜力扩展到更多的眼科手术当中。</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a:p>
        </p:txBody>
      </p:sp>
      <p:sp>
        <p:nvSpPr>
          <p:cNvPr id="1048619" name="灯片编号占位符 3"/>
          <p:cNvSpPr>
            <a:spLocks noGrp="1"/>
          </p:cNvSpPr>
          <p:nvPr>
            <p:ph type="sldNum" sz="quarter" idx="10"/>
          </p:nvPr>
        </p:nvSpPr>
        <p:spPr/>
        <p:txBody>
          <a:bodyPr/>
          <a:lstStyle/>
          <a:p>
            <a:fld id="{9CBB1522-D8B8-4EE2-937D-B0D68622BD2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10"/>
          </p:nvPr>
        </p:nvSpPr>
        <p:spPr/>
        <p:txBody>
          <a:bodyPr/>
          <a:lstStyle/>
          <a:p>
            <a:fld id="{9CBB1522-D8B8-4EE2-937D-B0D68622BD2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幻灯片图像占位符 1"/>
          <p:cNvSpPr>
            <a:spLocks noGrp="1" noRot="1" noChangeAspect="1"/>
          </p:cNvSpPr>
          <p:nvPr>
            <p:ph type="sldImg"/>
          </p:nvPr>
        </p:nvSpPr>
        <p:spPr/>
      </p:sp>
      <p:sp>
        <p:nvSpPr>
          <p:cNvPr id="1048670" name="备注占位符 2"/>
          <p:cNvSpPr>
            <a:spLocks noGrp="1"/>
          </p:cNvSpPr>
          <p:nvPr>
            <p:ph type="body" idx="1"/>
          </p:nvPr>
        </p:nvSpPr>
        <p:spPr/>
        <p:txBody>
          <a:bodyPr/>
          <a:lstStyle/>
          <a:p>
            <a:endParaRPr lang="zh-CN" altLang="en-US"/>
          </a:p>
        </p:txBody>
      </p:sp>
      <p:sp>
        <p:nvSpPr>
          <p:cNvPr id="1048671" name="灯片编号占位符 3"/>
          <p:cNvSpPr>
            <a:spLocks noGrp="1"/>
          </p:cNvSpPr>
          <p:nvPr>
            <p:ph type="sldNum" sz="quarter" idx="10"/>
          </p:nvPr>
        </p:nvSpPr>
        <p:spPr/>
        <p:txBody>
          <a:bodyPr/>
          <a:lstStyle/>
          <a:p>
            <a:fld id="{9CBB1522-D8B8-4EE2-937D-B0D68622BD2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a:p>
        </p:txBody>
      </p:sp>
      <p:sp>
        <p:nvSpPr>
          <p:cNvPr id="1048695" name="灯片编号占位符 3"/>
          <p:cNvSpPr>
            <a:spLocks noGrp="1"/>
          </p:cNvSpPr>
          <p:nvPr>
            <p:ph type="sldNum" sz="quarter" idx="10"/>
          </p:nvPr>
        </p:nvSpPr>
        <p:spPr/>
        <p:txBody>
          <a:bodyPr/>
          <a:lstStyle/>
          <a:p>
            <a:fld id="{9CBB1522-D8B8-4EE2-937D-B0D68622BD2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幻灯片图像占位符 1"/>
          <p:cNvSpPr>
            <a:spLocks noGrp="1" noRot="1" noChangeAspect="1"/>
          </p:cNvSpPr>
          <p:nvPr>
            <p:ph type="sldImg"/>
          </p:nvPr>
        </p:nvSpPr>
        <p:spPr/>
      </p:sp>
      <p:sp>
        <p:nvSpPr>
          <p:cNvPr id="1048629" name="备注占位符 2"/>
          <p:cNvSpPr>
            <a:spLocks noGrp="1"/>
          </p:cNvSpPr>
          <p:nvPr>
            <p:ph type="body" idx="1"/>
          </p:nvPr>
        </p:nvSpPr>
        <p:spPr/>
        <p:txBody>
          <a:bodyPr/>
          <a:lstStyle/>
          <a:p>
            <a:endParaRPr lang="zh-CN" altLang="en-US"/>
          </a:p>
        </p:txBody>
      </p:sp>
      <p:sp>
        <p:nvSpPr>
          <p:cNvPr id="1048630" name="灯片编号占位符 3"/>
          <p:cNvSpPr>
            <a:spLocks noGrp="1"/>
          </p:cNvSpPr>
          <p:nvPr>
            <p:ph type="sldNum" sz="quarter" idx="10"/>
          </p:nvPr>
        </p:nvSpPr>
        <p:spPr/>
        <p:txBody>
          <a:bodyPr/>
          <a:lstStyle/>
          <a:p>
            <a:fld id="{9CBB1522-D8B8-4EE2-937D-B0D68622BD2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幻灯片图像占位符 1"/>
          <p:cNvSpPr>
            <a:spLocks noGrp="1" noRot="1" noChangeAspect="1"/>
          </p:cNvSpPr>
          <p:nvPr>
            <p:ph type="sldImg"/>
          </p:nvPr>
        </p:nvSpPr>
        <p:spPr/>
      </p:sp>
      <p:sp>
        <p:nvSpPr>
          <p:cNvPr id="1048685" name="备注占位符 2"/>
          <p:cNvSpPr>
            <a:spLocks noGrp="1"/>
          </p:cNvSpPr>
          <p:nvPr>
            <p:ph type="body" idx="1"/>
          </p:nvPr>
        </p:nvSpPr>
        <p:spPr/>
        <p:txBody>
          <a:bodyPr/>
          <a:lstStyle/>
          <a:p>
            <a:endParaRPr lang="zh-CN" altLang="en-US"/>
          </a:p>
        </p:txBody>
      </p:sp>
      <p:sp>
        <p:nvSpPr>
          <p:cNvPr id="1048686" name="灯片编号占位符 3"/>
          <p:cNvSpPr>
            <a:spLocks noGrp="1"/>
          </p:cNvSpPr>
          <p:nvPr>
            <p:ph type="sldNum" sz="quarter" idx="10"/>
          </p:nvPr>
        </p:nvSpPr>
        <p:spPr/>
        <p:txBody>
          <a:bodyPr/>
          <a:lstStyle/>
          <a:p>
            <a:fld id="{9CBB1522-D8B8-4EE2-937D-B0D68622BD2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幻灯片图像占位符 1"/>
          <p:cNvSpPr>
            <a:spLocks noGrp="1" noRot="1" noChangeAspect="1"/>
          </p:cNvSpPr>
          <p:nvPr>
            <p:ph type="sldImg"/>
          </p:nvPr>
        </p:nvSpPr>
        <p:spPr/>
      </p:sp>
      <p:sp>
        <p:nvSpPr>
          <p:cNvPr id="1048598" name="备注占位符 2"/>
          <p:cNvSpPr>
            <a:spLocks noGrp="1"/>
          </p:cNvSpPr>
          <p:nvPr>
            <p:ph type="body" idx="1"/>
          </p:nvPr>
        </p:nvSpPr>
        <p:spPr/>
        <p:txBody>
          <a:bodyPr/>
          <a:lstStyle/>
          <a:p>
            <a:endParaRPr lang="zh-CN" altLang="en-US"/>
          </a:p>
        </p:txBody>
      </p:sp>
      <p:sp>
        <p:nvSpPr>
          <p:cNvPr id="1048599" name="灯片编号占位符 3"/>
          <p:cNvSpPr>
            <a:spLocks noGrp="1"/>
          </p:cNvSpPr>
          <p:nvPr>
            <p:ph type="sldNum" sz="quarter" idx="10"/>
          </p:nvPr>
        </p:nvSpPr>
        <p:spPr/>
        <p:txBody>
          <a:bodyPr/>
          <a:lstStyle/>
          <a:p>
            <a:fld id="{9CBB1522-D8B8-4EE2-937D-B0D68622BD2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a:p>
        </p:txBody>
      </p:sp>
      <p:sp>
        <p:nvSpPr>
          <p:cNvPr id="1048695" name="灯片编号占位符 3"/>
          <p:cNvSpPr>
            <a:spLocks noGrp="1"/>
          </p:cNvSpPr>
          <p:nvPr>
            <p:ph type="sldNum" sz="quarter" idx="10"/>
          </p:nvPr>
        </p:nvSpPr>
        <p:spPr/>
        <p:txBody>
          <a:bodyPr/>
          <a:lstStyle/>
          <a:p>
            <a:fld id="{9CBB1522-D8B8-4EE2-937D-B0D68622BD2F}" type="slidenum">
              <a:rPr lang="zh-CN" altLang="en-US" smtClean="0"/>
              <a:t>8</a:t>
            </a:fld>
            <a:endParaRPr lang="zh-CN" altLang="en-US"/>
          </a:p>
        </p:txBody>
      </p:sp>
    </p:spTree>
    <p:extLst>
      <p:ext uri="{BB962C8B-B14F-4D97-AF65-F5344CB8AC3E}">
        <p14:creationId xmlns:p14="http://schemas.microsoft.com/office/powerpoint/2010/main" val="247954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a:p>
        </p:txBody>
      </p:sp>
      <p:sp>
        <p:nvSpPr>
          <p:cNvPr id="1048695" name="灯片编号占位符 3"/>
          <p:cNvSpPr>
            <a:spLocks noGrp="1"/>
          </p:cNvSpPr>
          <p:nvPr>
            <p:ph type="sldNum" sz="quarter" idx="10"/>
          </p:nvPr>
        </p:nvSpPr>
        <p:spPr/>
        <p:txBody>
          <a:bodyPr/>
          <a:lstStyle/>
          <a:p>
            <a:fld id="{9CBB1522-D8B8-4EE2-937D-B0D68622BD2F}" type="slidenum">
              <a:rPr lang="zh-CN" altLang="en-US" smtClean="0"/>
              <a:t>9</a:t>
            </a:fld>
            <a:endParaRPr lang="zh-CN" altLang="en-US"/>
          </a:p>
        </p:txBody>
      </p:sp>
    </p:spTree>
    <p:extLst>
      <p:ext uri="{BB962C8B-B14F-4D97-AF65-F5344CB8AC3E}">
        <p14:creationId xmlns:p14="http://schemas.microsoft.com/office/powerpoint/2010/main" val="174766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10"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1048811"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8812"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13"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14"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35"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36"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7"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38"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39"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819"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1048820"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1"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22"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23"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31"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1048632"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8633"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634"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635"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60"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761"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62"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63"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64"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87"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1048788"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789"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90"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91"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81"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782"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3"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4"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85"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86"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0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03"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04"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5"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06"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7" name="日期占位符 6"/>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08"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09"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98"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799" name="日期占位符 2"/>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00"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01"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57" name="日期占位符 1"/>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58" name="页脚占位符 2"/>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59" name="灯片编号占位符 3"/>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92"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1048793"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94"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95"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9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9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824"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25"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6"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27"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28"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65"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1048766"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67"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68"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69"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70"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71"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772"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3"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74"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75"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76"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1048777"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8"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779"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780"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40"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1048841"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842" name="日期占位符 3"/>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43"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44"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45"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46"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47"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48"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49"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50"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51"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52"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53"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54"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55"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56" name="日期占位符 6"/>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57"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58"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15"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1048816" name="日期占位符 2"/>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17"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18"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59"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1048860"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1"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862"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63"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64"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29"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1048830"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31"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832" name="日期占位符 4"/>
          <p:cNvSpPr>
            <a:spLocks noGrp="1"/>
          </p:cNvSpPr>
          <p:nvPr>
            <p:ph type="dt" sz="half" idx="10"/>
          </p:nvPr>
        </p:nvSpPr>
        <p:spPr>
          <a:xfrm>
            <a:off x="457200" y="5296959"/>
            <a:ext cx="2133600" cy="304271"/>
          </a:xfrm>
          <a:prstGeom prst="rect">
            <a:avLst/>
          </a:prstGeom>
        </p:spPr>
        <p:txBody>
          <a:bodyPr/>
          <a:lstStyle/>
          <a:p>
            <a:endParaRPr lang="zh-CN" altLang="en-US"/>
          </a:p>
        </p:txBody>
      </p:sp>
      <p:sp>
        <p:nvSpPr>
          <p:cNvPr id="1048833"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1048834"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矩形 6"/>
          <p:cNvSpPr/>
          <p:nvPr userDrawn="1"/>
        </p:nvSpPr>
        <p:spPr>
          <a:xfrm>
            <a:off x="1907704" y="510989"/>
            <a:ext cx="7236296"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048577" name="矩形 11"/>
          <p:cNvSpPr/>
          <p:nvPr userDrawn="1"/>
        </p:nvSpPr>
        <p:spPr>
          <a:xfrm>
            <a:off x="0" y="510989"/>
            <a:ext cx="734669"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pic>
        <p:nvPicPr>
          <p:cNvPr id="2097152" name="图片 7"/>
          <p:cNvPicPr>
            <a:picLocks noChangeAspect="1"/>
          </p:cNvPicPr>
          <p:nvPr userDrawn="1"/>
        </p:nvPicPr>
        <p:blipFill>
          <a:blip r:embed="rId13" cstate="print"/>
          <a:stretch>
            <a:fillRect/>
          </a:stretch>
        </p:blipFill>
        <p:spPr>
          <a:xfrm>
            <a:off x="907156" y="88545"/>
            <a:ext cx="866216" cy="866216"/>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notesSlide" Target="../notesSlides/notesSlide5.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7.xml"/><Relationship Id="rId5" Type="http://schemas.openxmlformats.org/officeDocument/2006/relationships/tags" Target="../tags/tag9.xml"/><Relationship Id="rId4"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9.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矩形 1"/>
          <p:cNvSpPr/>
          <p:nvPr/>
        </p:nvSpPr>
        <p:spPr>
          <a:xfrm>
            <a:off x="-1" y="1591235"/>
            <a:ext cx="9144001" cy="2506712"/>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37" name="TextBox 3"/>
          <p:cNvSpPr txBox="1"/>
          <p:nvPr/>
        </p:nvSpPr>
        <p:spPr>
          <a:xfrm>
            <a:off x="505523" y="1895995"/>
            <a:ext cx="8051050" cy="1384995"/>
          </a:xfrm>
          <a:prstGeom prst="rect">
            <a:avLst/>
          </a:prstGeom>
          <a:noFill/>
        </p:spPr>
        <p:txBody>
          <a:bodyPr wrap="non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Calibration of a sonic nozzle as an example </a:t>
            </a:r>
          </a:p>
          <a:p>
            <a:pPr algn="ctr"/>
            <a:r>
              <a:rPr lang="en-US" altLang="zh-CN" sz="2800" b="1" dirty="0">
                <a:solidFill>
                  <a:schemeClr val="bg1"/>
                </a:solidFill>
                <a:latin typeface="微软雅黑" panose="020B0503020204020204" pitchFamily="34" charset="-122"/>
                <a:ea typeface="微软雅黑" panose="020B0503020204020204" pitchFamily="34" charset="-122"/>
              </a:rPr>
              <a:t>for quantifying all uncertainties </a:t>
            </a:r>
          </a:p>
          <a:p>
            <a:pPr algn="ctr"/>
            <a:r>
              <a:rPr lang="en-US" altLang="zh-CN" sz="2800" b="1" dirty="0">
                <a:solidFill>
                  <a:schemeClr val="bg1"/>
                </a:solidFill>
                <a:latin typeface="微软雅黑" panose="020B0503020204020204" pitchFamily="34" charset="-122"/>
                <a:ea typeface="微软雅黑" panose="020B0503020204020204" pitchFamily="34" charset="-122"/>
              </a:rPr>
              <a:t>involved in straight-line regression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48640" name="对角圆角矩形 10"/>
          <p:cNvSpPr/>
          <p:nvPr/>
        </p:nvSpPr>
        <p:spPr>
          <a:xfrm>
            <a:off x="7411058" y="1378577"/>
            <a:ext cx="609538" cy="425314"/>
          </a:xfrm>
          <a:prstGeom prst="round2DiagRect">
            <a:avLst/>
          </a:prstGeom>
          <a:solidFill>
            <a:schemeClr val="bg1">
              <a:lumMod val="85000"/>
              <a:alpha val="46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48641" name="对角圆角矩形 11"/>
          <p:cNvSpPr/>
          <p:nvPr/>
        </p:nvSpPr>
        <p:spPr>
          <a:xfrm>
            <a:off x="8485546" y="1673030"/>
            <a:ext cx="375087" cy="261722"/>
          </a:xfrm>
          <a:prstGeom prst="round2DiagRect">
            <a:avLst/>
          </a:prstGeom>
          <a:solidFill>
            <a:schemeClr val="bg1">
              <a:alpha val="38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48642" name="对角圆角矩形 12"/>
          <p:cNvSpPr/>
          <p:nvPr/>
        </p:nvSpPr>
        <p:spPr>
          <a:xfrm>
            <a:off x="7715827" y="1707892"/>
            <a:ext cx="957263" cy="667943"/>
          </a:xfrm>
          <a:prstGeom prst="round2DiagRect">
            <a:avLst/>
          </a:prstGeom>
          <a:solidFill>
            <a:schemeClr val="bg1">
              <a:alpha val="53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2097163" name="图片 14" descr="C:\Users\len\Desktop\7-140129231040534.png"/>
          <p:cNvPicPr>
            <a:picLocks noChangeAspect="1"/>
          </p:cNvPicPr>
          <p:nvPr/>
        </p:nvPicPr>
        <p:blipFill rotWithShape="1">
          <a:blip r:embed="rId3" cstate="email"/>
          <a:srcRect l="4274" t="7581" r="4549" b="5603"/>
          <a:stretch/>
        </p:blipFill>
        <p:spPr bwMode="auto">
          <a:xfrm>
            <a:off x="0" y="121196"/>
            <a:ext cx="4678434" cy="935502"/>
          </a:xfrm>
          <a:prstGeom prst="rect">
            <a:avLst/>
          </a:prstGeom>
          <a:noFill/>
          <a:ln>
            <a:noFill/>
          </a:ln>
        </p:spPr>
      </p:pic>
      <p:sp>
        <p:nvSpPr>
          <p:cNvPr id="1048643" name="TextBox 7"/>
          <p:cNvSpPr txBox="1"/>
          <p:nvPr/>
        </p:nvSpPr>
        <p:spPr>
          <a:xfrm>
            <a:off x="3710151" y="4729708"/>
            <a:ext cx="1641796" cy="338554"/>
          </a:xfrm>
          <a:prstGeom prst="rect">
            <a:avLst/>
          </a:prstGeom>
          <a:noFill/>
        </p:spPr>
        <p:txBody>
          <a:bodyPr wrap="none" rtlCol="0">
            <a:spAutoFit/>
          </a:bodyPr>
          <a:lstStyle/>
          <a:p>
            <a:pPr algn="ctr"/>
            <a:r>
              <a:rPr lang="en-US" altLang="zh-CN" sz="1600" dirty="0">
                <a:solidFill>
                  <a:schemeClr val="tx2">
                    <a:lumMod val="50000"/>
                  </a:schemeClr>
                </a:solidFill>
                <a:latin typeface="微软雅黑" panose="020B0503020204020204" pitchFamily="34" charset="-122"/>
                <a:ea typeface="微软雅黑" panose="020B0503020204020204" pitchFamily="34" charset="-122"/>
              </a:rPr>
              <a:t>2023</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年</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4</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月</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11</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日</a:t>
            </a:r>
          </a:p>
        </p:txBody>
      </p:sp>
      <p:sp>
        <p:nvSpPr>
          <p:cNvPr id="1048644" name="灯片编号占位符 2"/>
          <p:cNvSpPr>
            <a:spLocks noGrp="1"/>
          </p:cNvSpPr>
          <p:nvPr>
            <p:ph type="sldNum" sz="quarter" idx="12"/>
          </p:nvPr>
        </p:nvSpPr>
        <p:spPr>
          <a:xfrm>
            <a:off x="7010400" y="5305214"/>
            <a:ext cx="2133600" cy="304271"/>
          </a:xfrm>
        </p:spPr>
        <p:txBody>
          <a:bodyPr/>
          <a:lstStyle/>
          <a:p>
            <a:pPr algn="r"/>
            <a:fld id="{4BB7B66E-7FFA-4300-8439-347A5E0E252A}" type="slidenum">
              <a:rPr lang="zh-CN" altLang="en-US" smtClean="0"/>
              <a:t>1</a:t>
            </a:fld>
            <a:endParaRPr lang="zh-CN" altLang="en-US" dirty="0"/>
          </a:p>
        </p:txBody>
      </p:sp>
      <p:sp>
        <p:nvSpPr>
          <p:cNvPr id="10" name="TextBox 7">
            <a:extLst>
              <a:ext uri="{FF2B5EF4-FFF2-40B4-BE49-F238E27FC236}">
                <a16:creationId xmlns:a16="http://schemas.microsoft.com/office/drawing/2014/main" id="{779A3116-3724-4CB2-B1FF-47CD8E4C737F}"/>
              </a:ext>
            </a:extLst>
          </p:cNvPr>
          <p:cNvSpPr txBox="1"/>
          <p:nvPr/>
        </p:nvSpPr>
        <p:spPr>
          <a:xfrm>
            <a:off x="2982461" y="4250784"/>
            <a:ext cx="3179075" cy="338554"/>
          </a:xfrm>
          <a:prstGeom prst="rect">
            <a:avLst/>
          </a:prstGeom>
          <a:noFill/>
        </p:spPr>
        <p:txBody>
          <a:bodyPr wrap="none" rtlCol="0">
            <a:spAutoFit/>
          </a:bodyPr>
          <a:lstStyle/>
          <a:p>
            <a:pPr algn="ctr"/>
            <a:r>
              <a:rPr lang="zh-CN" altLang="en-US" sz="1600" dirty="0">
                <a:solidFill>
                  <a:schemeClr val="tx2">
                    <a:lumMod val="50000"/>
                  </a:schemeClr>
                </a:solidFill>
                <a:latin typeface="微软雅黑" panose="020B0503020204020204" pitchFamily="34" charset="-122"/>
                <a:ea typeface="微软雅黑" panose="020B0503020204020204" pitchFamily="34" charset="-122"/>
              </a:rPr>
              <a:t>小组成员：李逸卓 汤真妍 陆小可</a:t>
            </a:r>
          </a:p>
        </p:txBody>
      </p:sp>
      <p:sp>
        <p:nvSpPr>
          <p:cNvPr id="11" name="TextBox 3">
            <a:extLst>
              <a:ext uri="{FF2B5EF4-FFF2-40B4-BE49-F238E27FC236}">
                <a16:creationId xmlns:a16="http://schemas.microsoft.com/office/drawing/2014/main" id="{D8DFCF03-4E45-4EC7-B2E9-7B2E6038E170}"/>
              </a:ext>
            </a:extLst>
          </p:cNvPr>
          <p:cNvSpPr txBox="1"/>
          <p:nvPr/>
        </p:nvSpPr>
        <p:spPr>
          <a:xfrm>
            <a:off x="5047362" y="3425795"/>
            <a:ext cx="3926075"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最小二乘法的变式分析</a:t>
            </a:r>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10</a:t>
            </a:fld>
            <a:endParaRPr lang="zh-CN" altLang="en-US" dirty="0"/>
          </a:p>
        </p:txBody>
      </p:sp>
      <p:sp>
        <p:nvSpPr>
          <p:cNvPr id="5" name="矩形 2">
            <a:extLst>
              <a:ext uri="{FF2B5EF4-FFF2-40B4-BE49-F238E27FC236}">
                <a16:creationId xmlns:a16="http://schemas.microsoft.com/office/drawing/2014/main" id="{3D9B6D87-AF4A-5A5F-891D-33FC01D3C404}"/>
              </a:ext>
            </a:extLst>
          </p:cNvPr>
          <p:cNvSpPr/>
          <p:nvPr>
            <p:custDataLst>
              <p:tags r:id="rId2"/>
            </p:custDataLst>
          </p:nvPr>
        </p:nvSpPr>
        <p:spPr>
          <a:xfrm>
            <a:off x="4860032" y="48895"/>
            <a:ext cx="4005203"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估计值与不确定度</a:t>
            </a:r>
          </a:p>
        </p:txBody>
      </p:sp>
      <p:sp>
        <p:nvSpPr>
          <p:cNvPr id="2" name="Rectangle 1">
            <a:extLst>
              <a:ext uri="{FF2B5EF4-FFF2-40B4-BE49-F238E27FC236}">
                <a16:creationId xmlns:a16="http://schemas.microsoft.com/office/drawing/2014/main" id="{4E5441D1-6F19-607A-1D7E-66A414ABA6F4}"/>
              </a:ext>
            </a:extLst>
          </p:cNvPr>
          <p:cNvSpPr>
            <a:spLocks noChangeArrowheads="1"/>
          </p:cNvSpPr>
          <p:nvPr/>
        </p:nvSpPr>
        <p:spPr bwMode="auto">
          <a:xfrm>
            <a:off x="791580" y="1041110"/>
            <a:ext cx="7560840" cy="1197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2696"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蒙特卡罗方法</a:t>
            </a:r>
            <a:r>
              <a:rPr kumimoji="0" lang="zh-CN" altLang="zh-CN" b="0" i="0" u="none" strike="noStrike" cap="none" normalizeH="0" baseline="0" dirty="0">
                <a:ln>
                  <a:noFill/>
                </a:ln>
                <a:solidFill>
                  <a:srgbClr val="4D4D4D"/>
                </a:solidFill>
                <a:effectLst/>
                <a:latin typeface="Times New Roman" panose="02020603050405020304" pitchFamily="18" charset="0"/>
                <a:ea typeface="微软雅黑" panose="020B0503020204020204" pitchFamily="34" charset="-122"/>
                <a:cs typeface="Times New Roman" panose="02020603050405020304" pitchFamily="18" charset="0"/>
              </a:rPr>
              <a:t>（Monte Carlo method）</a:t>
            </a:r>
            <a:r>
              <a:rPr kumimoji="0" lang="zh-CN" altLang="en-US" b="0" i="0" u="none" strike="noStrike" cap="none" normalizeH="0" baseline="0" dirty="0">
                <a:ln>
                  <a:noFill/>
                </a:ln>
                <a:solidFill>
                  <a:srgbClr val="4D4D4D"/>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也称</a:t>
            </a:r>
            <a:r>
              <a:rPr kumimoji="0" lang="zh-CN" altLang="zh-CN" b="1"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统计模拟方法</a:t>
            </a:r>
            <a:br>
              <a:rPr kumimoji="0" lang="zh-CN"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理论基础是</a:t>
            </a:r>
            <a:r>
              <a:rPr kumimoji="0" lang="zh-CN" altLang="zh-CN" b="1"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大数定律</a:t>
            </a:r>
            <a:r>
              <a:rPr kumimoji="0" lang="zh-CN" altLang="zh-CN"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。大数定律是描述相当多次数重复试验的结果的定律，在大数定理的保证下</a:t>
            </a:r>
            <a:r>
              <a:rPr kumimoji="0" lang="zh-CN" altLang="en-US"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555666"/>
                </a:solidFill>
                <a:effectLst/>
                <a:latin typeface="微软雅黑" panose="020B0503020204020204" pitchFamily="34" charset="-122"/>
                <a:ea typeface="微软雅黑" panose="020B0503020204020204" pitchFamily="34" charset="-122"/>
              </a:rPr>
              <a:t>利用事件发生的</a:t>
            </a:r>
            <a:r>
              <a:rPr kumimoji="0" lang="zh-CN" altLang="zh-CN" b="1" i="0" u="none" strike="noStrike" cap="none" normalizeH="0" baseline="0" dirty="0">
                <a:ln>
                  <a:noFill/>
                </a:ln>
                <a:solidFill>
                  <a:srgbClr val="555666"/>
                </a:solidFill>
                <a:effectLst/>
                <a:latin typeface="微软雅黑" panose="020B0503020204020204" pitchFamily="34" charset="-122"/>
                <a:ea typeface="微软雅黑" panose="020B0503020204020204" pitchFamily="34" charset="-122"/>
              </a:rPr>
              <a:t>频率</a:t>
            </a:r>
            <a:r>
              <a:rPr kumimoji="0" lang="zh-CN" altLang="zh-CN" b="0" i="0" u="none" strike="noStrike" cap="none" normalizeH="0" baseline="0" dirty="0">
                <a:ln>
                  <a:noFill/>
                </a:ln>
                <a:solidFill>
                  <a:srgbClr val="555666"/>
                </a:solidFill>
                <a:effectLst/>
                <a:latin typeface="微软雅黑" panose="020B0503020204020204" pitchFamily="34" charset="-122"/>
                <a:ea typeface="微软雅黑" panose="020B0503020204020204" pitchFamily="34" charset="-122"/>
              </a:rPr>
              <a:t>作为事件发生的</a:t>
            </a:r>
            <a:r>
              <a:rPr kumimoji="0" lang="zh-CN" altLang="zh-CN" b="1" i="0" u="none" strike="noStrike" cap="none" normalizeH="0" baseline="0" dirty="0">
                <a:ln>
                  <a:noFill/>
                </a:ln>
                <a:solidFill>
                  <a:srgbClr val="555666"/>
                </a:solidFill>
                <a:effectLst/>
                <a:latin typeface="微软雅黑" panose="020B0503020204020204" pitchFamily="34" charset="-122"/>
                <a:ea typeface="微软雅黑" panose="020B0503020204020204" pitchFamily="34" charset="-122"/>
              </a:rPr>
              <a:t>概率</a:t>
            </a:r>
            <a:r>
              <a:rPr kumimoji="0" lang="zh-CN" altLang="zh-CN" b="0" i="0" u="none" strike="noStrike" cap="none" normalizeH="0" baseline="0" dirty="0">
                <a:ln>
                  <a:noFill/>
                </a:ln>
                <a:solidFill>
                  <a:srgbClr val="555666"/>
                </a:solidFill>
                <a:effectLst/>
                <a:latin typeface="微软雅黑" panose="020B0503020204020204" pitchFamily="34" charset="-122"/>
                <a:ea typeface="微软雅黑" panose="020B0503020204020204" pitchFamily="34" charset="-122"/>
              </a:rPr>
              <a:t>的近似值。</a:t>
            </a: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90FFDF4F-726A-6543-CF68-2C874A9E158A}"/>
              </a:ext>
            </a:extLst>
          </p:cNvPr>
          <p:cNvPicPr>
            <a:picLocks noChangeAspect="1"/>
          </p:cNvPicPr>
          <p:nvPr/>
        </p:nvPicPr>
        <p:blipFill>
          <a:blip r:embed="rId5"/>
          <a:stretch>
            <a:fillRect/>
          </a:stretch>
        </p:blipFill>
        <p:spPr>
          <a:xfrm>
            <a:off x="2483768" y="2785492"/>
            <a:ext cx="3652391" cy="642611"/>
          </a:xfrm>
          <a:prstGeom prst="rect">
            <a:avLst/>
          </a:prstGeom>
        </p:spPr>
      </p:pic>
      <p:pic>
        <p:nvPicPr>
          <p:cNvPr id="1027" name="Picture 3">
            <a:extLst>
              <a:ext uri="{FF2B5EF4-FFF2-40B4-BE49-F238E27FC236}">
                <a16:creationId xmlns:a16="http://schemas.microsoft.com/office/drawing/2014/main" id="{AF8FC0ED-74A3-B944-9DC6-EECB876356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175" y="4153644"/>
            <a:ext cx="11715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69527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矩形 4"/>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97" name="TextBox 5"/>
          <p:cNvSpPr txBox="1"/>
          <p:nvPr/>
        </p:nvSpPr>
        <p:spPr>
          <a:xfrm>
            <a:off x="2755977" y="2167441"/>
            <a:ext cx="5019248" cy="646331"/>
          </a:xfrm>
          <a:prstGeom prst="rect">
            <a:avLst/>
          </a:prstGeom>
          <a:noFill/>
        </p:spPr>
        <p:txBody>
          <a:bodyPr vert="horz" wrap="square" rtlCol="0">
            <a:spAutoFit/>
          </a:bodyPr>
          <a:lstStyle/>
          <a:p>
            <a:pPr algn="ctr" fontAlgn="b"/>
            <a:r>
              <a:rPr lang="zh-CN" altLang="en-US" sz="3600" b="1" dirty="0">
                <a:solidFill>
                  <a:schemeClr val="bg1"/>
                </a:solidFill>
                <a:latin typeface="微软雅黑" panose="020B0503020204020204" pitchFamily="34" charset="-122"/>
                <a:ea typeface="微软雅黑" panose="020B0503020204020204" pitchFamily="34" charset="-122"/>
              </a:rPr>
              <a:t>最小二乘法的四大变式</a:t>
            </a:r>
          </a:p>
        </p:txBody>
      </p:sp>
      <p:sp>
        <p:nvSpPr>
          <p:cNvPr id="1048698" name="泪滴形 6"/>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latin typeface="微软雅黑" panose="020B0503020204020204" pitchFamily="34" charset="-122"/>
                <a:ea typeface="微软雅黑" panose="020B0503020204020204" pitchFamily="34" charset="-122"/>
              </a:rPr>
              <a:t>3</a:t>
            </a:r>
            <a:endParaRPr lang="zh-CN" altLang="en-US" sz="6000" dirty="0">
              <a:latin typeface="微软雅黑" panose="020B0503020204020204" pitchFamily="34" charset="-122"/>
              <a:ea typeface="微软雅黑" panose="020B0503020204020204" pitchFamily="34" charset="-122"/>
            </a:endParaRPr>
          </a:p>
        </p:txBody>
      </p:sp>
      <p:sp>
        <p:nvSpPr>
          <p:cNvPr id="1048699"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11</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719" name="TextBox 4"/>
          <p:cNvSpPr txBox="1"/>
          <p:nvPr/>
        </p:nvSpPr>
        <p:spPr>
          <a:xfrm>
            <a:off x="3707321" y="2111848"/>
            <a:ext cx="3116559" cy="769441"/>
          </a:xfrm>
          <a:prstGeom prst="rect">
            <a:avLst/>
          </a:prstGeom>
          <a:noFill/>
        </p:spPr>
        <p:txBody>
          <a:bodyPr vert="horz" wrap="square" rtlCol="0">
            <a:spAutoFit/>
          </a:bodyPr>
          <a:lstStyle/>
          <a:p>
            <a:pPr algn="ctr" fontAlgn="b"/>
            <a:r>
              <a:rPr lang="zh-CN" altLang="en-US" sz="4400" b="1" dirty="0">
                <a:solidFill>
                  <a:schemeClr val="bg1"/>
                </a:solidFill>
                <a:latin typeface="微软雅黑" panose="020B0503020204020204" pitchFamily="34" charset="-122"/>
                <a:ea typeface="微软雅黑" panose="020B0503020204020204" pitchFamily="34" charset="-122"/>
              </a:rPr>
              <a:t>结果分析</a:t>
            </a:r>
          </a:p>
        </p:txBody>
      </p:sp>
      <p:sp>
        <p:nvSpPr>
          <p:cNvPr id="1048720"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latin typeface="微软雅黑" panose="020B0503020204020204" pitchFamily="34" charset="-122"/>
                <a:ea typeface="微软雅黑" panose="020B0503020204020204" pitchFamily="34" charset="-122"/>
              </a:rPr>
              <a:t>4</a:t>
            </a:r>
            <a:endParaRPr lang="zh-CN" altLang="en-US" sz="6000" dirty="0">
              <a:latin typeface="微软雅黑" panose="020B0503020204020204" pitchFamily="34" charset="-122"/>
              <a:ea typeface="微软雅黑" panose="020B0503020204020204" pitchFamily="34" charset="-122"/>
            </a:endParaRPr>
          </a:p>
        </p:txBody>
      </p:sp>
      <p:sp>
        <p:nvSpPr>
          <p:cNvPr id="1048721"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12</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45" y="4108133"/>
            <a:ext cx="9251760" cy="1305568"/>
            <a:chOff x="-5927" y="5282941"/>
            <a:chExt cx="12335468" cy="1587657"/>
          </a:xfrm>
        </p:grpSpPr>
        <p:sp>
          <p:nvSpPr>
            <p:cNvPr id="4" name="矩形 3"/>
            <p:cNvSpPr/>
            <p:nvPr/>
          </p:nvSpPr>
          <p:spPr>
            <a:xfrm>
              <a:off x="-5927" y="5282941"/>
              <a:ext cx="12197717" cy="1587657"/>
            </a:xfrm>
            <a:prstGeom prst="rect">
              <a:avLst/>
            </a:prstGeom>
            <a:solidFill>
              <a:srgbClr val="005CA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7" rIns="51435" bIns="25717" numCol="1" spcCol="0" rtlCol="0" fromWordArt="0" anchor="ctr" anchorCtr="0" forceAA="0" compatLnSpc="1">
              <a:noAutofit/>
            </a:bodyPr>
            <a:lstStyle/>
            <a:p>
              <a:pPr algn="ctr"/>
              <a:endParaRPr lang="zh-CN" altLang="en-US" sz="760"/>
            </a:p>
          </p:txBody>
        </p:sp>
        <p:grpSp>
          <p:nvGrpSpPr>
            <p:cNvPr id="23" name="组合 22"/>
            <p:cNvGrpSpPr/>
            <p:nvPr/>
          </p:nvGrpSpPr>
          <p:grpSpPr>
            <a:xfrm>
              <a:off x="1030393" y="5283271"/>
              <a:ext cx="11299148" cy="997925"/>
              <a:chOff x="1030393" y="5196186"/>
              <a:chExt cx="11299148" cy="997925"/>
            </a:xfrm>
          </p:grpSpPr>
          <p:sp>
            <p:nvSpPr>
              <p:cNvPr id="19" name="矩形 18"/>
              <p:cNvSpPr/>
              <p:nvPr/>
            </p:nvSpPr>
            <p:spPr>
              <a:xfrm>
                <a:off x="2312904" y="5264503"/>
                <a:ext cx="10016637" cy="929608"/>
              </a:xfrm>
              <a:prstGeom prst="rect">
                <a:avLst/>
              </a:prstGeom>
            </p:spPr>
            <p:txBody>
              <a:bodyPr wrap="square" lIns="68578" tIns="34289" rIns="68578" bIns="34289">
                <a:spAutoFit/>
              </a:bodyPr>
              <a:lstStyle/>
              <a:p>
                <a:pPr marL="285750" indent="-285750">
                  <a:lnSpc>
                    <a:spcPct val="150000"/>
                  </a:lnSpc>
                  <a:buFont typeface="Wingdings" panose="05000000000000000000" pitchFamily="2" charset="2"/>
                  <a:buChar char="Ø"/>
                </a:pPr>
                <a:r>
                  <a:rPr lang="zh-CN" altLang="en-US" sz="1600" dirty="0">
                    <a:solidFill>
                      <a:schemeClr val="bg1"/>
                    </a:solidFill>
                    <a:latin typeface="微软雅黑" panose="020B0503020204020204" pitchFamily="34" charset="-122"/>
                    <a:ea typeface="微软雅黑" panose="020B0503020204020204" pitchFamily="34" charset="-122"/>
                    <a:sym typeface="+mn-ea"/>
                  </a:rPr>
                  <a:t>本系统也可以与其他导航应用程序和服务集成。例如：智能手机导航应用程序和公共交通工具导航系统，从而进一步扩大其应用范围</a:t>
                </a:r>
              </a:p>
            </p:txBody>
          </p:sp>
          <p:cxnSp>
            <p:nvCxnSpPr>
              <p:cNvPr id="22" name="直接连接符 21"/>
              <p:cNvCxnSpPr/>
              <p:nvPr/>
            </p:nvCxnSpPr>
            <p:spPr>
              <a:xfrm>
                <a:off x="1030393" y="5196186"/>
                <a:ext cx="10098193" cy="3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4" name="箭头: 五边形 79"/>
          <p:cNvSpPr/>
          <p:nvPr/>
        </p:nvSpPr>
        <p:spPr bwMode="auto">
          <a:xfrm>
            <a:off x="0" y="1446215"/>
            <a:ext cx="1639570" cy="464185"/>
          </a:xfrm>
          <a:prstGeom prst="homePlate">
            <a:avLst/>
          </a:prstGeom>
          <a:solidFill>
            <a:srgbClr val="005CA7"/>
          </a:solidFill>
          <a:ln w="19050">
            <a:noFill/>
            <a:round/>
          </a:ln>
          <a:effectLst/>
        </p:spPr>
        <p:txBody>
          <a:bodyPr vert="horz" wrap="none" lIns="91440" tIns="45720" rIns="91440" bIns="45720" anchor="ctr" anchorCtr="1" compatLnSpc="1"/>
          <a:lstStyle/>
          <a:p>
            <a:pPr algn="ctr"/>
            <a:r>
              <a:rPr lang="zh-CN" altLang="en-US" sz="2000" b="1" dirty="0">
                <a:solidFill>
                  <a:schemeClr val="bg1"/>
                </a:solidFill>
                <a:latin typeface="微软雅黑" panose="020B0503020204020204" pitchFamily="34" charset="-122"/>
                <a:ea typeface="微软雅黑" panose="020B0503020204020204" pitchFamily="34" charset="-122"/>
              </a:rPr>
              <a:t>研究总结</a:t>
            </a:r>
          </a:p>
        </p:txBody>
      </p:sp>
      <p:sp>
        <p:nvSpPr>
          <p:cNvPr id="55" name="箭头: 五边形 79"/>
          <p:cNvSpPr/>
          <p:nvPr/>
        </p:nvSpPr>
        <p:spPr bwMode="auto">
          <a:xfrm>
            <a:off x="0" y="2823437"/>
            <a:ext cx="1640205" cy="464185"/>
          </a:xfrm>
          <a:prstGeom prst="homePlate">
            <a:avLst/>
          </a:prstGeom>
          <a:solidFill>
            <a:srgbClr val="005CA7"/>
          </a:solidFill>
          <a:ln w="19050">
            <a:noFill/>
            <a:round/>
          </a:ln>
          <a:effectLst/>
        </p:spPr>
        <p:txBody>
          <a:bodyPr vert="horz" wrap="none" lIns="91440" tIns="45720" rIns="91440" bIns="45720" anchor="ctr" anchorCtr="1" compatLnSpc="1"/>
          <a:lstStyle/>
          <a:p>
            <a:pPr algn="ctr"/>
            <a:r>
              <a:rPr lang="zh-CN" altLang="en-US" sz="2000" b="1" dirty="0">
                <a:solidFill>
                  <a:schemeClr val="bg1"/>
                </a:solidFill>
                <a:latin typeface="微软雅黑" panose="020B0503020204020204" pitchFamily="34" charset="-122"/>
                <a:ea typeface="微软雅黑" panose="020B0503020204020204" pitchFamily="34" charset="-122"/>
              </a:rPr>
              <a:t>研究意义</a:t>
            </a:r>
          </a:p>
        </p:txBody>
      </p:sp>
      <p:sp>
        <p:nvSpPr>
          <p:cNvPr id="2" name="文本框 1"/>
          <p:cNvSpPr txBox="1"/>
          <p:nvPr/>
        </p:nvSpPr>
        <p:spPr>
          <a:xfrm>
            <a:off x="1739913" y="1007548"/>
            <a:ext cx="7280542" cy="1341521"/>
          </a:xfrm>
          <a:prstGeom prst="rect">
            <a:avLst/>
          </a:prstGeom>
          <a:noFill/>
        </p:spPr>
        <p:txBody>
          <a:bodyPr wrap="square" rtlCol="0" anchor="t">
            <a:spAutoFit/>
          </a:bodyPr>
          <a:lstStyle/>
          <a:p>
            <a:pPr marL="285750" lvl="0" indent="-285750">
              <a:lnSpc>
                <a:spcPct val="130000"/>
              </a:lnSpc>
              <a:spcBef>
                <a:spcPct val="0"/>
              </a:spcBef>
              <a:buFont typeface="Wingdings" panose="05000000000000000000" pitchFamily="2" charset="2"/>
              <a:buChar char="Ø"/>
              <a:defRPr/>
            </a:pPr>
            <a:r>
              <a:rPr lang="zh-CN" altLang="en-US" sz="1600" dirty="0">
                <a:solidFill>
                  <a:schemeClr val="tx1"/>
                </a:solidFill>
                <a:latin typeface="微软雅黑" panose="020B0503020204020204" pitchFamily="34" charset="-122"/>
                <a:ea typeface="微软雅黑" panose="020B0503020204020204" pitchFamily="34" charset="-122"/>
                <a:sym typeface="+mn-ea"/>
              </a:rPr>
              <a:t>基于感官替代理论，</a:t>
            </a:r>
            <a:r>
              <a:rPr lang="zh-CN" altLang="en-US" sz="1600" dirty="0">
                <a:latin typeface="微软雅黑" panose="020B0503020204020204" pitchFamily="34" charset="-122"/>
                <a:ea typeface="微软雅黑" panose="020B0503020204020204" pitchFamily="34" charset="-122"/>
                <a:sym typeface="+mn-ea"/>
              </a:rPr>
              <a:t>设计了一款</a:t>
            </a:r>
            <a:r>
              <a:rPr lang="zh-CN" altLang="en-US" sz="1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可穿戴式的盲人视觉辅助系统</a:t>
            </a:r>
          </a:p>
          <a:p>
            <a:pPr marL="285750" lvl="0" indent="-285750">
              <a:lnSpc>
                <a:spcPct val="130000"/>
              </a:lnSpc>
              <a:spcBef>
                <a:spcPct val="0"/>
              </a:spcBef>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利用计算机视觉和双目测距模块进行实时感知，通过语音提示和触觉反馈与用户进行交互，为盲人提供高效准确的导航指示</a:t>
            </a:r>
          </a:p>
          <a:p>
            <a:pPr marL="285750" lvl="0" indent="-285750">
              <a:lnSpc>
                <a:spcPct val="130000"/>
              </a:lnSpc>
              <a:spcBef>
                <a:spcPct val="0"/>
              </a:spcBef>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在真实环境中进行了测试。</a:t>
            </a:r>
          </a:p>
        </p:txBody>
      </p:sp>
      <p:sp>
        <p:nvSpPr>
          <p:cNvPr id="5" name="箭头: 五边形 79"/>
          <p:cNvSpPr/>
          <p:nvPr/>
        </p:nvSpPr>
        <p:spPr bwMode="auto">
          <a:xfrm>
            <a:off x="-4445" y="4108133"/>
            <a:ext cx="1640205" cy="464185"/>
          </a:xfrm>
          <a:prstGeom prst="homePlate">
            <a:avLst/>
          </a:prstGeom>
          <a:solidFill>
            <a:schemeClr val="bg1"/>
          </a:solidFill>
          <a:ln w="19050">
            <a:noFill/>
            <a:round/>
          </a:ln>
          <a:effectLst/>
        </p:spPr>
        <p:txBody>
          <a:bodyPr vert="horz" wrap="none" lIns="91440" tIns="45720" rIns="91440" bIns="45720" anchor="ctr" anchorCtr="1" compatLnSpc="1"/>
          <a:lstStyle/>
          <a:p>
            <a:pPr algn="ctr"/>
            <a:r>
              <a:rPr lang="zh-CN" altLang="en-US" sz="2000" b="1" dirty="0">
                <a:solidFill>
                  <a:schemeClr val="tx1"/>
                </a:solidFill>
                <a:latin typeface="微软雅黑" panose="020B0503020204020204" pitchFamily="34" charset="-122"/>
                <a:ea typeface="微软雅黑" panose="020B0503020204020204" pitchFamily="34" charset="-122"/>
              </a:rPr>
              <a:t>研究展望</a:t>
            </a:r>
          </a:p>
        </p:txBody>
      </p:sp>
      <p:sp>
        <p:nvSpPr>
          <p:cNvPr id="6" name="文本框 5">
            <a:extLst>
              <a:ext uri="{FF2B5EF4-FFF2-40B4-BE49-F238E27FC236}">
                <a16:creationId xmlns:a16="http://schemas.microsoft.com/office/drawing/2014/main" id="{082146F3-8215-41F4-B4CC-73CEF6A81E7C}"/>
              </a:ext>
            </a:extLst>
          </p:cNvPr>
          <p:cNvSpPr txBox="1"/>
          <p:nvPr/>
        </p:nvSpPr>
        <p:spPr>
          <a:xfrm>
            <a:off x="1739913" y="2594946"/>
            <a:ext cx="7280542" cy="1021433"/>
          </a:xfrm>
          <a:prstGeom prst="rect">
            <a:avLst/>
          </a:prstGeom>
          <a:noFill/>
        </p:spPr>
        <p:txBody>
          <a:bodyPr wrap="square" rtlCol="0">
            <a:spAutoFit/>
          </a:bodyPr>
          <a:lstStyle/>
          <a:p>
            <a:pPr marL="285750" lvl="0" indent="-285750">
              <a:lnSpc>
                <a:spcPct val="13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盲人通过语音与触觉反馈实时感知周围环境，规避障碍物，提高</a:t>
            </a:r>
            <a:r>
              <a:rPr lang="zh-CN" altLang="en-US" sz="1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出行安全性</a:t>
            </a:r>
          </a:p>
          <a:p>
            <a:pPr marL="285750" lvl="0" indent="-285750">
              <a:lnSpc>
                <a:spcPct val="13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提高视觉障碍者的</a:t>
            </a:r>
            <a:r>
              <a:rPr lang="zh-CN" altLang="en-US" sz="1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自主性</a:t>
            </a:r>
            <a:r>
              <a:rPr lang="zh-CN" altLang="en-US" sz="1600" dirty="0">
                <a:latin typeface="微软雅黑" panose="020B0503020204020204" pitchFamily="34" charset="-122"/>
                <a:ea typeface="微软雅黑" panose="020B0503020204020204" pitchFamily="34" charset="-122"/>
                <a:sym typeface="+mn-ea"/>
              </a:rPr>
              <a:t>和</a:t>
            </a:r>
            <a:r>
              <a:rPr lang="zh-CN" altLang="en-US" sz="16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独立性</a:t>
            </a:r>
            <a:r>
              <a:rPr lang="zh-CN" altLang="en-US" sz="1600" dirty="0">
                <a:latin typeface="微软雅黑" panose="020B0503020204020204" pitchFamily="34" charset="-122"/>
                <a:ea typeface="微软雅黑" panose="020B0503020204020204" pitchFamily="34" charset="-122"/>
                <a:sym typeface="+mn-ea"/>
              </a:rPr>
              <a:t>，帮助盲人更加自如地行走并探索周围的环境，提高生活质量和融入社会的能力</a:t>
            </a:r>
          </a:p>
        </p:txBody>
      </p:sp>
      <p:sp>
        <p:nvSpPr>
          <p:cNvPr id="14" name="矩形 2">
            <a:extLst>
              <a:ext uri="{FF2B5EF4-FFF2-40B4-BE49-F238E27FC236}">
                <a16:creationId xmlns:a16="http://schemas.microsoft.com/office/drawing/2014/main" id="{E6FEE523-1C76-4609-B8B3-617CD3AD8AA7}"/>
              </a:ext>
            </a:extLst>
          </p:cNvPr>
          <p:cNvSpPr/>
          <p:nvPr>
            <p:custDataLst>
              <p:tags r:id="rId1"/>
            </p:custDataLst>
          </p:nvPr>
        </p:nvSpPr>
        <p:spPr>
          <a:xfrm>
            <a:off x="4860032" y="48895"/>
            <a:ext cx="4005203"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总结展望</a:t>
            </a:r>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剪去对角的矩形 4"/>
          <p:cNvSpPr/>
          <p:nvPr/>
        </p:nvSpPr>
        <p:spPr>
          <a:xfrm flipH="1">
            <a:off x="755576" y="1633364"/>
            <a:ext cx="7632848" cy="2232248"/>
          </a:xfrm>
          <a:prstGeom prst="snip2Diag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14" name="TextBox 2"/>
          <p:cNvSpPr txBox="1"/>
          <p:nvPr/>
        </p:nvSpPr>
        <p:spPr>
          <a:xfrm>
            <a:off x="1432559" y="2281436"/>
            <a:ext cx="6340197" cy="830997"/>
          </a:xfrm>
          <a:prstGeom prst="rect">
            <a:avLst/>
          </a:prstGeom>
          <a:noFill/>
        </p:spPr>
        <p:txBody>
          <a:bodyPr wrap="none" rtlCol="0">
            <a:spAutoFit/>
          </a:bodyPr>
          <a:lstStyle/>
          <a:p>
            <a:r>
              <a:rPr lang="zh-CN" altLang="en-US" sz="4800" b="1" dirty="0">
                <a:solidFill>
                  <a:srgbClr val="FFFFFF"/>
                </a:solidFill>
                <a:latin typeface="微软雅黑" panose="020B0503020204020204" pitchFamily="34" charset="-122"/>
                <a:ea typeface="微软雅黑" panose="020B0503020204020204" pitchFamily="34" charset="-122"/>
              </a:rPr>
              <a:t>恳请各位老师批评指正</a:t>
            </a:r>
          </a:p>
        </p:txBody>
      </p:sp>
      <p:sp>
        <p:nvSpPr>
          <p:cNvPr id="1048616"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14</a:t>
            </a:fld>
            <a:endParaRPr lang="zh-CN" altLang="en-US" dirty="0"/>
          </a:p>
        </p:txBody>
      </p:sp>
      <p:sp>
        <p:nvSpPr>
          <p:cNvPr id="9" name="TextBox 7">
            <a:extLst>
              <a:ext uri="{FF2B5EF4-FFF2-40B4-BE49-F238E27FC236}">
                <a16:creationId xmlns:a16="http://schemas.microsoft.com/office/drawing/2014/main" id="{98CD2654-C70E-4BFC-A414-08339E263FF1}"/>
              </a:ext>
            </a:extLst>
          </p:cNvPr>
          <p:cNvSpPr txBox="1"/>
          <p:nvPr/>
        </p:nvSpPr>
        <p:spPr>
          <a:xfrm>
            <a:off x="3770263" y="4729708"/>
            <a:ext cx="1521571" cy="338554"/>
          </a:xfrm>
          <a:prstGeom prst="rect">
            <a:avLst/>
          </a:prstGeom>
          <a:noFill/>
        </p:spPr>
        <p:txBody>
          <a:bodyPr wrap="none" rtlCol="0">
            <a:spAutoFit/>
          </a:bodyPr>
          <a:lstStyle/>
          <a:p>
            <a:pPr algn="ctr"/>
            <a:r>
              <a:rPr lang="en-US" altLang="zh-CN" sz="1600" dirty="0">
                <a:solidFill>
                  <a:schemeClr val="tx2">
                    <a:lumMod val="50000"/>
                  </a:schemeClr>
                </a:solidFill>
                <a:latin typeface="微软雅黑" panose="020B0503020204020204" pitchFamily="34" charset="-122"/>
                <a:ea typeface="微软雅黑" panose="020B0503020204020204" pitchFamily="34" charset="-122"/>
              </a:rPr>
              <a:t>2023</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年</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4</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月</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9</a:t>
            </a:r>
            <a:r>
              <a:rPr lang="zh-CN" altLang="en-US" sz="1600" dirty="0">
                <a:solidFill>
                  <a:schemeClr val="tx2">
                    <a:lumMod val="50000"/>
                  </a:schemeClr>
                </a:solidFill>
                <a:latin typeface="微软雅黑" panose="020B0503020204020204" pitchFamily="34" charset="-122"/>
                <a:ea typeface="微软雅黑" panose="020B0503020204020204" pitchFamily="34" charset="-122"/>
              </a:rPr>
              <a:t>日</a:t>
            </a:r>
          </a:p>
        </p:txBody>
      </p:sp>
      <p:sp>
        <p:nvSpPr>
          <p:cNvPr id="6" name="TextBox 7">
            <a:extLst>
              <a:ext uri="{FF2B5EF4-FFF2-40B4-BE49-F238E27FC236}">
                <a16:creationId xmlns:a16="http://schemas.microsoft.com/office/drawing/2014/main" id="{EDD304AC-A953-45E7-B37B-F35DDED03A18}"/>
              </a:ext>
            </a:extLst>
          </p:cNvPr>
          <p:cNvSpPr txBox="1"/>
          <p:nvPr/>
        </p:nvSpPr>
        <p:spPr>
          <a:xfrm>
            <a:off x="2982461" y="4250784"/>
            <a:ext cx="3179075" cy="338554"/>
          </a:xfrm>
          <a:prstGeom prst="rect">
            <a:avLst/>
          </a:prstGeom>
          <a:noFill/>
        </p:spPr>
        <p:txBody>
          <a:bodyPr wrap="none" rtlCol="0">
            <a:spAutoFit/>
          </a:bodyPr>
          <a:lstStyle/>
          <a:p>
            <a:pPr algn="ctr"/>
            <a:r>
              <a:rPr lang="zh-CN" altLang="en-US" sz="1600" dirty="0">
                <a:solidFill>
                  <a:schemeClr val="tx2">
                    <a:lumMod val="50000"/>
                  </a:schemeClr>
                </a:solidFill>
                <a:latin typeface="微软雅黑" panose="020B0503020204020204" pitchFamily="34" charset="-122"/>
                <a:ea typeface="微软雅黑" panose="020B0503020204020204" pitchFamily="34" charset="-122"/>
              </a:rPr>
              <a:t>小组成员：李逸卓 汤真妍 陆小可</a:t>
            </a:r>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extBox 5"/>
          <p:cNvSpPr txBox="1"/>
          <p:nvPr/>
        </p:nvSpPr>
        <p:spPr>
          <a:xfrm>
            <a:off x="1522209" y="1273324"/>
            <a:ext cx="716280" cy="904240"/>
          </a:xfrm>
          <a:prstGeom prst="rect">
            <a:avLst/>
          </a:prstGeom>
          <a:noFill/>
        </p:spPr>
        <p:txBody>
          <a:bodyPr vert="eaVert" wrap="none" rtlCol="0">
            <a:spAutoFit/>
          </a:bodyPr>
          <a:lstStyle/>
          <a:p>
            <a:r>
              <a:rPr lang="zh-CN" altLang="en-US" sz="3200" b="1" dirty="0">
                <a:solidFill>
                  <a:schemeClr val="tx2">
                    <a:lumMod val="75000"/>
                  </a:schemeClr>
                </a:solidFill>
                <a:latin typeface="微软雅黑" panose="020B0503020204020204" pitchFamily="34" charset="-122"/>
                <a:ea typeface="微软雅黑" panose="020B0503020204020204" pitchFamily="34" charset="-122"/>
              </a:rPr>
              <a:t>目录</a:t>
            </a:r>
          </a:p>
        </p:txBody>
      </p:sp>
      <p:cxnSp>
        <p:nvCxnSpPr>
          <p:cNvPr id="3145729" name="直接连接符 7"/>
          <p:cNvCxnSpPr>
            <a:cxnSpLocks/>
          </p:cNvCxnSpPr>
          <p:nvPr/>
        </p:nvCxnSpPr>
        <p:spPr>
          <a:xfrm>
            <a:off x="2166481"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
          <p:cNvCxnSpPr>
            <a:cxnSpLocks/>
          </p:cNvCxnSpPr>
          <p:nvPr/>
        </p:nvCxnSpPr>
        <p:spPr>
          <a:xfrm>
            <a:off x="8172400"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48649" name="TextBox 4"/>
          <p:cNvSpPr txBox="1">
            <a:spLocks noChangeArrowheads="1"/>
          </p:cNvSpPr>
          <p:nvPr/>
        </p:nvSpPr>
        <p:spPr bwMode="auto">
          <a:xfrm>
            <a:off x="488192" y="2252672"/>
            <a:ext cx="1414780" cy="497840"/>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bg1">
                    <a:lumMod val="85000"/>
                  </a:schemeClr>
                </a:solidFill>
                <a:latin typeface="Stencil" panose="040409050D0802020404" pitchFamily="82" charset="0"/>
              </a:rPr>
              <a:t>contents</a:t>
            </a:r>
            <a:endParaRPr lang="zh-CN" altLang="en-US" sz="2400" dirty="0">
              <a:solidFill>
                <a:schemeClr val="bg1">
                  <a:lumMod val="85000"/>
                </a:schemeClr>
              </a:solidFill>
              <a:latin typeface="Stencil" panose="040409050D0802020404" pitchFamily="82" charset="0"/>
            </a:endParaRPr>
          </a:p>
        </p:txBody>
      </p:sp>
      <p:grpSp>
        <p:nvGrpSpPr>
          <p:cNvPr id="75" name="组合 1"/>
          <p:cNvGrpSpPr/>
          <p:nvPr/>
        </p:nvGrpSpPr>
        <p:grpSpPr>
          <a:xfrm>
            <a:off x="2253115" y="1079454"/>
            <a:ext cx="5991291" cy="3750146"/>
            <a:chOff x="2274493" y="1339602"/>
            <a:chExt cx="5578945" cy="3750146"/>
          </a:xfrm>
        </p:grpSpPr>
        <p:sp>
          <p:nvSpPr>
            <p:cNvPr id="1048650" name="矩形 8"/>
            <p:cNvSpPr/>
            <p:nvPr/>
          </p:nvSpPr>
          <p:spPr>
            <a:xfrm>
              <a:off x="2274493" y="1339602"/>
              <a:ext cx="5400600" cy="37501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51" name="TextBox 11"/>
            <p:cNvSpPr txBox="1"/>
            <p:nvPr/>
          </p:nvSpPr>
          <p:spPr>
            <a:xfrm>
              <a:off x="3721622" y="1670168"/>
              <a:ext cx="4131816"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声纳喷嘴参数的模型建议</a:t>
              </a:r>
              <a:endParaRPr lang="zh-CN"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48652" name="泪滴形 12"/>
            <p:cNvSpPr/>
            <p:nvPr/>
          </p:nvSpPr>
          <p:spPr>
            <a:xfrm>
              <a:off x="2866101" y="1719103"/>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48653" name="泪滴形 13"/>
            <p:cNvSpPr/>
            <p:nvPr/>
          </p:nvSpPr>
          <p:spPr>
            <a:xfrm>
              <a:off x="2866101" y="2491861"/>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048654" name="泪滴形 14"/>
            <p:cNvSpPr/>
            <p:nvPr/>
          </p:nvSpPr>
          <p:spPr>
            <a:xfrm>
              <a:off x="2866100" y="3258355"/>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048657" name="TextBox 17"/>
            <p:cNvSpPr txBox="1"/>
            <p:nvPr/>
          </p:nvSpPr>
          <p:spPr>
            <a:xfrm>
              <a:off x="3721620" y="2442926"/>
              <a:ext cx="3305308"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估计值与不确定度</a:t>
              </a:r>
              <a:endParaRPr lang="zh-CN"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48658" name="TextBox 18"/>
            <p:cNvSpPr txBox="1"/>
            <p:nvPr/>
          </p:nvSpPr>
          <p:spPr>
            <a:xfrm>
              <a:off x="3721620" y="3209420"/>
              <a:ext cx="3718563"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最小二乘法的四大变式</a:t>
              </a:r>
              <a:endParaRPr lang="zh-CN"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48659" name="泪滴形 21"/>
            <p:cNvSpPr/>
            <p:nvPr/>
          </p:nvSpPr>
          <p:spPr>
            <a:xfrm>
              <a:off x="2866101" y="4024849"/>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048660" name="TextBox 16"/>
            <p:cNvSpPr txBox="1"/>
            <p:nvPr/>
          </p:nvSpPr>
          <p:spPr>
            <a:xfrm>
              <a:off x="3721621" y="3975914"/>
              <a:ext cx="2722586"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结果分析</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1048661"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2</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矩形 5"/>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66" name="TextBox 3"/>
          <p:cNvSpPr txBox="1"/>
          <p:nvPr/>
        </p:nvSpPr>
        <p:spPr>
          <a:xfrm>
            <a:off x="2735796" y="2206069"/>
            <a:ext cx="5059610" cy="646331"/>
          </a:xfrm>
          <a:prstGeom prst="rect">
            <a:avLst/>
          </a:prstGeom>
          <a:noFill/>
        </p:spPr>
        <p:txBody>
          <a:bodyPr vert="horz" wrap="square" rtlCol="0">
            <a:spAutoFit/>
          </a:bodyPr>
          <a:lstStyle/>
          <a:p>
            <a:pPr algn="ctr" fontAlgn="b"/>
            <a:r>
              <a:rPr lang="zh-CN" altLang="en-US" sz="3600" b="1" dirty="0">
                <a:solidFill>
                  <a:schemeClr val="bg1"/>
                </a:solidFill>
                <a:latin typeface="微软雅黑" panose="020B0503020204020204" pitchFamily="34" charset="-122"/>
                <a:ea typeface="微软雅黑" panose="020B0503020204020204" pitchFamily="34" charset="-122"/>
              </a:rPr>
              <a:t>标定声纳喷嘴数学模型</a:t>
            </a:r>
          </a:p>
        </p:txBody>
      </p:sp>
      <p:sp>
        <p:nvSpPr>
          <p:cNvPr id="1048667"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latin typeface="微软雅黑" panose="020B0503020204020204" pitchFamily="34" charset="-122"/>
                <a:ea typeface="微软雅黑" panose="020B0503020204020204" pitchFamily="34" charset="-122"/>
              </a:rPr>
              <a:t>1</a:t>
            </a:r>
            <a:endParaRPr lang="zh-CN" altLang="en-US" sz="6000" dirty="0">
              <a:latin typeface="微软雅黑" panose="020B0503020204020204" pitchFamily="34" charset="-122"/>
              <a:ea typeface="微软雅黑" panose="020B0503020204020204" pitchFamily="34" charset="-122"/>
            </a:endParaRPr>
          </a:p>
        </p:txBody>
      </p:sp>
      <p:sp>
        <p:nvSpPr>
          <p:cNvPr id="1048668"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3</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4</a:t>
            </a:fld>
            <a:endParaRPr lang="zh-CN" altLang="en-US" dirty="0"/>
          </a:p>
        </p:txBody>
      </p:sp>
      <p:sp>
        <p:nvSpPr>
          <p:cNvPr id="12" name="矩形 2">
            <a:extLst>
              <a:ext uri="{FF2B5EF4-FFF2-40B4-BE49-F238E27FC236}">
                <a16:creationId xmlns:a16="http://schemas.microsoft.com/office/drawing/2014/main" id="{01D1EA62-D4B9-4AA3-A630-1C26AB4845D5}"/>
              </a:ext>
            </a:extLst>
          </p:cNvPr>
          <p:cNvSpPr/>
          <p:nvPr>
            <p:custDataLst>
              <p:tags r:id="rId2"/>
            </p:custDataLst>
          </p:nvPr>
        </p:nvSpPr>
        <p:spPr>
          <a:xfrm>
            <a:off x="4665810" y="48895"/>
            <a:ext cx="4199426"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声纳喷嘴参数的模型建议</a:t>
            </a:r>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10" descr="未标题-3"/>
          <p:cNvSpPr>
            <a:spLocks noChangeArrowheads="1"/>
          </p:cNvSpPr>
          <p:nvPr>
            <p:custDataLst>
              <p:tags r:id="rId1"/>
            </p:custDataLst>
          </p:nvPr>
        </p:nvSpPr>
        <p:spPr bwMode="auto">
          <a:xfrm>
            <a:off x="-6627" y="4639464"/>
            <a:ext cx="9204312" cy="1075536"/>
          </a:xfrm>
          <a:prstGeom prst="rect">
            <a:avLst/>
          </a:prstGeom>
          <a:solidFill>
            <a:srgbClr val="376092"/>
          </a:solidFill>
        </p:spPr>
        <p:txBody>
          <a:bodyPr wrap="square">
            <a:noAutofit/>
          </a:bodyPr>
          <a:lstStyle/>
          <a:p>
            <a:pPr marL="285750" indent="-285750" algn="just">
              <a:buClr>
                <a:schemeClr val="bg1"/>
              </a:buClr>
              <a:buFont typeface="Arial" panose="020B0604020202020204" pitchFamily="34" charset="0"/>
              <a:buChar char="•"/>
            </a:pPr>
            <a:r>
              <a:rPr lang="zh-CN" sz="2000" b="1" dirty="0">
                <a:solidFill>
                  <a:schemeClr val="bg1"/>
                </a:solidFill>
                <a:latin typeface="微软雅黑" panose="020B0503020204020204" pitchFamily="34" charset="-122"/>
                <a:ea typeface="微软雅黑" panose="020B0503020204020204" pitchFamily="34" charset="-122"/>
              </a:rPr>
              <a:t>采用</a:t>
            </a:r>
            <a:r>
              <a:rPr lang="en-US" altLang="zh-CN" sz="2000" b="1" dirty="0">
                <a:solidFill>
                  <a:schemeClr val="bg1"/>
                </a:solidFill>
                <a:latin typeface="微软雅黑" panose="020B0503020204020204" pitchFamily="34" charset="-122"/>
                <a:ea typeface="微软雅黑" panose="020B0503020204020204" pitchFamily="34" charset="-122"/>
              </a:rPr>
              <a:t>SGBM</a:t>
            </a:r>
            <a:r>
              <a:rPr lang="zh-CN" altLang="en-US" sz="2000" b="1" dirty="0">
                <a:solidFill>
                  <a:schemeClr val="bg1"/>
                </a:solidFill>
                <a:latin typeface="微软雅黑" panose="020B0503020204020204" pitchFamily="34" charset="-122"/>
                <a:ea typeface="微软雅黑" panose="020B0503020204020204" pitchFamily="34" charset="-122"/>
              </a:rPr>
              <a:t>无法满足系统</a:t>
            </a:r>
            <a:r>
              <a:rPr lang="zh-CN" altLang="en-US"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实时性</a:t>
            </a:r>
            <a:r>
              <a:rPr lang="zh-CN" altLang="en-US" sz="2000" b="1" dirty="0">
                <a:solidFill>
                  <a:schemeClr val="bg1"/>
                </a:solidFill>
                <a:latin typeface="微软雅黑" panose="020B0503020204020204" pitchFamily="34" charset="-122"/>
                <a:ea typeface="微软雅黑" panose="020B0503020204020204" pitchFamily="34" charset="-122"/>
              </a:rPr>
              <a:t>需求，选取</a:t>
            </a:r>
            <a:r>
              <a:rPr lang="en-US" altLang="zh-CN"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BM</a:t>
            </a:r>
            <a:r>
              <a:rPr lang="zh-CN" altLang="en-US"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算法</a:t>
            </a:r>
          </a:p>
          <a:p>
            <a:pPr marL="285750" indent="-285750" algn="just">
              <a:buClr>
                <a:schemeClr val="bg1"/>
              </a:buClr>
              <a:buFont typeface="Arial" panose="020B0604020202020204" pitchFamily="34" charset="0"/>
              <a:buChar char="•"/>
            </a:pPr>
            <a:r>
              <a:rPr lang="en-US" altLang="zh-CN" sz="2000" b="1" dirty="0">
                <a:solidFill>
                  <a:schemeClr val="bg1"/>
                </a:solidFill>
                <a:latin typeface="微软雅黑" panose="020B0503020204020204" pitchFamily="34" charset="-122"/>
                <a:ea typeface="微软雅黑" panose="020B0503020204020204" pitchFamily="34" charset="-122"/>
              </a:rPr>
              <a:t>BM</a:t>
            </a:r>
            <a:r>
              <a:rPr lang="zh-CN" altLang="en-US" sz="2000" b="1" dirty="0">
                <a:solidFill>
                  <a:schemeClr val="bg1"/>
                </a:solidFill>
                <a:latin typeface="微软雅黑" panose="020B0503020204020204" pitchFamily="34" charset="-122"/>
                <a:ea typeface="微软雅黑" panose="020B0503020204020204" pitchFamily="34" charset="-122"/>
              </a:rPr>
              <a:t>算法结果存在噪点和空洞，需要做</a:t>
            </a:r>
            <a:r>
              <a:rPr lang="zh-CN" altLang="en-US"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中值滤波</a:t>
            </a:r>
            <a:r>
              <a:rPr lang="zh-CN" altLang="en-US" sz="2000" b="1" dirty="0">
                <a:solidFill>
                  <a:schemeClr val="bg1"/>
                </a:solidFill>
                <a:latin typeface="微软雅黑" panose="020B0503020204020204" pitchFamily="34" charset="-122"/>
                <a:ea typeface="微软雅黑" panose="020B0503020204020204" pitchFamily="34" charset="-122"/>
              </a:rPr>
              <a:t>和</a:t>
            </a:r>
            <a:r>
              <a:rPr lang="zh-CN" altLang="en-US"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空洞填充</a:t>
            </a:r>
            <a:endParaRPr lang="en-US" altLang="zh-CN"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285750" indent="-285750" algn="just">
              <a:buClr>
                <a:schemeClr val="bg1"/>
              </a:buClr>
              <a:buFont typeface="Arial" panose="020B0604020202020204" pitchFamily="34" charset="0"/>
              <a:buChar char="•"/>
            </a:pPr>
            <a:r>
              <a:rPr lang="en-US" altLang="zh-CN" sz="2000" b="1" dirty="0">
                <a:solidFill>
                  <a:schemeClr val="bg1"/>
                </a:solidFill>
                <a:latin typeface="微软雅黑" panose="020B0503020204020204" pitchFamily="34" charset="-122"/>
                <a:ea typeface="微软雅黑" panose="020B0503020204020204" pitchFamily="34" charset="-122"/>
              </a:rPr>
              <a:t>BM</a:t>
            </a:r>
            <a:r>
              <a:rPr lang="zh-CN" altLang="en-US" sz="2000" b="1" dirty="0">
                <a:solidFill>
                  <a:schemeClr val="bg1"/>
                </a:solidFill>
                <a:latin typeface="微软雅黑" panose="020B0503020204020204" pitchFamily="34" charset="-122"/>
                <a:ea typeface="微软雅黑" panose="020B0503020204020204" pitchFamily="34" charset="-122"/>
              </a:rPr>
              <a:t>算法</a:t>
            </a:r>
            <a:r>
              <a:rPr lang="zh-CN" altLang="en-US" sz="2000" b="1"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符合系统要求</a:t>
            </a:r>
          </a:p>
        </p:txBody>
      </p:sp>
      <p:sp>
        <p:nvSpPr>
          <p:cNvPr id="1048622" name="TextBox 11"/>
          <p:cNvSpPr txBox="1"/>
          <p:nvPr>
            <p:custDataLst>
              <p:tags r:id="rId2"/>
            </p:custDataLst>
          </p:nvPr>
        </p:nvSpPr>
        <p:spPr>
          <a:xfrm>
            <a:off x="2048829" y="563765"/>
            <a:ext cx="3282727" cy="369332"/>
          </a:xfrm>
          <a:prstGeom prst="rect">
            <a:avLst/>
          </a:prstGeom>
          <a:noFill/>
        </p:spPr>
        <p:txBody>
          <a:bodyPr vert="horz" wrap="square" rtlCol="0">
            <a:spAutoFit/>
          </a:bodyPr>
          <a:lstStyle/>
          <a:p>
            <a:pPr marL="342900" indent="-342900" algn="ctr" fontAlgn="b">
              <a:buFont typeface="Wingdings" panose="05000000000000000000" pitchFamily="2" charset="2"/>
              <a:buChar char="u"/>
            </a:pPr>
            <a:r>
              <a:rPr lang="zh-CN" altLang="en-US" b="1" dirty="0">
                <a:solidFill>
                  <a:schemeClr val="tx2">
                    <a:lumMod val="75000"/>
                  </a:schemeClr>
                </a:solidFill>
                <a:latin typeface="微软雅黑" panose="020B0503020204020204" pitchFamily="34" charset="-122"/>
                <a:ea typeface="微软雅黑" panose="020B0503020204020204" pitchFamily="34" charset="-122"/>
              </a:rPr>
              <a:t>不同种类立体匹配算法比较</a:t>
            </a:r>
            <a:endParaRPr lang="zh-CN" altLang="zh-CN"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048627" name="灯片编号占位符 2"/>
          <p:cNvSpPr>
            <a:spLocks noGrp="1"/>
          </p:cNvSpPr>
          <p:nvPr>
            <p:custDataLst>
              <p:tags r:id="rId3"/>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5</a:t>
            </a:fld>
            <a:endParaRPr lang="zh-CN" altLang="en-US" dirty="0"/>
          </a:p>
        </p:txBody>
      </p:sp>
      <p:sp>
        <p:nvSpPr>
          <p:cNvPr id="15" name="矩形 2">
            <a:extLst>
              <a:ext uri="{FF2B5EF4-FFF2-40B4-BE49-F238E27FC236}">
                <a16:creationId xmlns:a16="http://schemas.microsoft.com/office/drawing/2014/main" id="{6A72A4B1-C772-43EF-8BB6-1553C6702D96}"/>
              </a:ext>
            </a:extLst>
          </p:cNvPr>
          <p:cNvSpPr/>
          <p:nvPr>
            <p:custDataLst>
              <p:tags r:id="rId4"/>
            </p:custDataLst>
          </p:nvPr>
        </p:nvSpPr>
        <p:spPr>
          <a:xfrm>
            <a:off x="3635896" y="48895"/>
            <a:ext cx="5229339"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声纳喷嘴参数的模型建议</a:t>
            </a:r>
          </a:p>
        </p:txBody>
      </p:sp>
      <p:sp>
        <p:nvSpPr>
          <p:cNvPr id="20" name="TextBox 11">
            <a:extLst>
              <a:ext uri="{FF2B5EF4-FFF2-40B4-BE49-F238E27FC236}">
                <a16:creationId xmlns:a16="http://schemas.microsoft.com/office/drawing/2014/main" id="{CC0DCC7B-D9F8-4AD0-97F8-FDDBE7A5E3D3}"/>
              </a:ext>
            </a:extLst>
          </p:cNvPr>
          <p:cNvSpPr txBox="1"/>
          <p:nvPr>
            <p:custDataLst>
              <p:tags r:id="rId5"/>
            </p:custDataLst>
          </p:nvPr>
        </p:nvSpPr>
        <p:spPr>
          <a:xfrm>
            <a:off x="6036068" y="2580313"/>
            <a:ext cx="3161617" cy="369332"/>
          </a:xfrm>
          <a:prstGeom prst="rect">
            <a:avLst/>
          </a:prstGeom>
          <a:noFill/>
        </p:spPr>
        <p:txBody>
          <a:bodyPr vert="horz" wrap="square" rtlCol="0">
            <a:spAutoFit/>
          </a:bodyPr>
          <a:lstStyle/>
          <a:p>
            <a:pPr marL="342900" indent="-342900" algn="ctr" fontAlgn="b">
              <a:buFont typeface="Wingdings" panose="05000000000000000000" pitchFamily="2" charset="2"/>
              <a:buChar char="u"/>
            </a:pPr>
            <a:r>
              <a:rPr lang="en-US" altLang="zh-CN" b="1" dirty="0">
                <a:solidFill>
                  <a:schemeClr val="tx2">
                    <a:lumMod val="75000"/>
                  </a:schemeClr>
                </a:solidFill>
                <a:latin typeface="微软雅黑" panose="020B0503020204020204" pitchFamily="34" charset="-122"/>
                <a:ea typeface="微软雅黑" panose="020B0503020204020204" pitchFamily="34" charset="-122"/>
              </a:rPr>
              <a:t>BM</a:t>
            </a:r>
            <a:r>
              <a:rPr lang="zh-CN" altLang="en-US" b="1" dirty="0">
                <a:solidFill>
                  <a:schemeClr val="tx2">
                    <a:lumMod val="75000"/>
                  </a:schemeClr>
                </a:solidFill>
                <a:latin typeface="微软雅黑" panose="020B0503020204020204" pitchFamily="34" charset="-122"/>
                <a:ea typeface="微软雅黑" panose="020B0503020204020204" pitchFamily="34" charset="-122"/>
              </a:rPr>
              <a:t>算法实现测距</a:t>
            </a:r>
            <a:endParaRPr lang="zh-CN" altLang="zh-CN"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E21426F-00EA-44B1-BBE1-8163567215A6}"/>
              </a:ext>
            </a:extLst>
          </p:cNvPr>
          <p:cNvSpPr txBox="1"/>
          <p:nvPr/>
        </p:nvSpPr>
        <p:spPr>
          <a:xfrm>
            <a:off x="6354570" y="3037631"/>
            <a:ext cx="2767128" cy="1169551"/>
          </a:xfrm>
          <a:prstGeom prst="rect">
            <a:avLst/>
          </a:prstGeom>
          <a:noFill/>
        </p:spPr>
        <p:txBody>
          <a:bodyPr wrap="square">
            <a:spAutoFit/>
          </a:bodyPr>
          <a:lstStyle/>
          <a:p>
            <a:pPr algn="just"/>
            <a:r>
              <a:rPr lang="zh-CN" altLang="zh-CN"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表</a:t>
            </a:r>
            <a:r>
              <a:rPr lang="zh-CN" altLang="en-US"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给出了与目标的实际距离和</a:t>
            </a:r>
            <a:r>
              <a:rPr lang="en-US" altLang="zh-CN"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lang="zh-CN" altLang="zh-CN"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算法计算距离的对比，经过计算，计算距离和真实距离的误差均在</a:t>
            </a:r>
            <a:r>
              <a:rPr lang="en-US" altLang="zh-CN" sz="1400" b="1" kern="1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以内，满足系统设计的实际需求。</a:t>
            </a:r>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8681" name="TextBox 4"/>
          <p:cNvSpPr txBox="1"/>
          <p:nvPr/>
        </p:nvSpPr>
        <p:spPr>
          <a:xfrm>
            <a:off x="2944279" y="2167441"/>
            <a:ext cx="4642644" cy="646331"/>
          </a:xfrm>
          <a:prstGeom prst="rect">
            <a:avLst/>
          </a:prstGeom>
          <a:noFill/>
        </p:spPr>
        <p:txBody>
          <a:bodyPr vert="horz" wrap="square" rtlCol="0">
            <a:spAutoFit/>
          </a:bodyPr>
          <a:lstStyle/>
          <a:p>
            <a:pPr algn="ctr" fontAlgn="b"/>
            <a:r>
              <a:rPr lang="zh-CN" altLang="en-US" sz="3600" b="1" dirty="0">
                <a:solidFill>
                  <a:schemeClr val="bg1"/>
                </a:solidFill>
                <a:latin typeface="微软雅黑" panose="020B0503020204020204" pitchFamily="34" charset="-122"/>
                <a:ea typeface="微软雅黑" panose="020B0503020204020204" pitchFamily="34" charset="-122"/>
              </a:rPr>
              <a:t>估计值与不确定度</a:t>
            </a:r>
          </a:p>
        </p:txBody>
      </p:sp>
      <p:sp>
        <p:nvSpPr>
          <p:cNvPr id="1048682"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latin typeface="微软雅黑" panose="020B0503020204020204" pitchFamily="34" charset="-122"/>
                <a:ea typeface="微软雅黑" panose="020B0503020204020204" pitchFamily="34" charset="-122"/>
              </a:rPr>
              <a:t>2</a:t>
            </a:r>
            <a:endParaRPr lang="zh-CN" altLang="en-US" sz="6000" dirty="0">
              <a:latin typeface="微软雅黑" panose="020B0503020204020204" pitchFamily="34" charset="-122"/>
              <a:ea typeface="微软雅黑" panose="020B0503020204020204" pitchFamily="34" charset="-122"/>
            </a:endParaRPr>
          </a:p>
        </p:txBody>
      </p:sp>
      <p:sp>
        <p:nvSpPr>
          <p:cNvPr id="1048683"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6</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7</a:t>
            </a:fld>
            <a:endParaRPr lang="zh-CN" altLang="en-US" dirty="0"/>
          </a:p>
        </p:txBody>
      </p:sp>
      <p:sp>
        <p:nvSpPr>
          <p:cNvPr id="11" name="矩形 2">
            <a:extLst>
              <a:ext uri="{FF2B5EF4-FFF2-40B4-BE49-F238E27FC236}">
                <a16:creationId xmlns:a16="http://schemas.microsoft.com/office/drawing/2014/main" id="{7CB23D93-62CA-47E4-9F87-715E505FF8E0}"/>
              </a:ext>
            </a:extLst>
          </p:cNvPr>
          <p:cNvSpPr/>
          <p:nvPr>
            <p:custDataLst>
              <p:tags r:id="rId2"/>
            </p:custDataLst>
          </p:nvPr>
        </p:nvSpPr>
        <p:spPr>
          <a:xfrm>
            <a:off x="4860032" y="48895"/>
            <a:ext cx="4005203"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估计值与不确定度</a:t>
            </a:r>
          </a:p>
        </p:txBody>
      </p:sp>
      <p:pic>
        <p:nvPicPr>
          <p:cNvPr id="2" name="图片 1">
            <a:extLst>
              <a:ext uri="{FF2B5EF4-FFF2-40B4-BE49-F238E27FC236}">
                <a16:creationId xmlns:a16="http://schemas.microsoft.com/office/drawing/2014/main" id="{E009BE3F-FB51-4D61-C951-939427D9023C}"/>
              </a:ext>
            </a:extLst>
          </p:cNvPr>
          <p:cNvPicPr>
            <a:picLocks noChangeAspect="1"/>
          </p:cNvPicPr>
          <p:nvPr/>
        </p:nvPicPr>
        <p:blipFill>
          <a:blip r:embed="rId5"/>
          <a:stretch>
            <a:fillRect/>
          </a:stretch>
        </p:blipFill>
        <p:spPr>
          <a:xfrm>
            <a:off x="1625382" y="1683886"/>
            <a:ext cx="5990093" cy="2448272"/>
          </a:xfrm>
          <a:prstGeom prst="rect">
            <a:avLst/>
          </a:prstGeom>
          <a:noFill/>
          <a:ln w="9525">
            <a:noFill/>
          </a:ln>
        </p:spPr>
      </p:pic>
      <p:sp>
        <p:nvSpPr>
          <p:cNvPr id="5" name="文本框 4">
            <a:extLst>
              <a:ext uri="{FF2B5EF4-FFF2-40B4-BE49-F238E27FC236}">
                <a16:creationId xmlns:a16="http://schemas.microsoft.com/office/drawing/2014/main" id="{95FD9B86-C37B-53FD-E09B-952A0D85C7A8}"/>
              </a:ext>
            </a:extLst>
          </p:cNvPr>
          <p:cNvSpPr txBox="1"/>
          <p:nvPr/>
        </p:nvSpPr>
        <p:spPr>
          <a:xfrm>
            <a:off x="1619672" y="1345332"/>
            <a:ext cx="450050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本例中的不确定评估由两个连续的模型组成：</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E5F1875-C22E-285D-5F66-08EAF5DB966B}"/>
                  </a:ext>
                </a:extLst>
              </p:cNvPr>
              <p:cNvSpPr txBox="1"/>
              <p:nvPr/>
            </p:nvSpPr>
            <p:spPr>
              <a:xfrm>
                <a:off x="1619672" y="4132158"/>
                <a:ext cx="4500500"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中间测量量</a:t>
                </a:r>
                <a14:m>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𝑿</m:t>
                    </m:r>
                  </m:oMath>
                </a14:m>
                <a:r>
                  <a:rPr lang="zh-CN" altLang="en-US" sz="1600" dirty="0">
                    <a:latin typeface="微软雅黑" panose="020B0503020204020204" pitchFamily="34" charset="-122"/>
                    <a:ea typeface="微软雅黑" panose="020B0503020204020204" pitchFamily="34" charset="-122"/>
                  </a:rPr>
                  <a:t>和</a:t>
                </a:r>
                <a14:m>
                  <m:oMath xmlns:m="http://schemas.openxmlformats.org/officeDocument/2006/math">
                    <m:r>
                      <a:rPr lang="en-US" altLang="zh-CN" sz="1600" b="1" i="1">
                        <a:latin typeface="Cambria Math" panose="02040503050406030204" pitchFamily="18" charset="0"/>
                      </a:rPr>
                      <m:t>𝒀</m:t>
                    </m:r>
                  </m:oMath>
                </a14:m>
                <a:r>
                  <a:rPr lang="zh-CN" altLang="en-US" sz="1600" dirty="0">
                    <a:latin typeface="微软雅黑" panose="020B0503020204020204" pitchFamily="34" charset="-122"/>
                    <a:ea typeface="微软雅黑" panose="020B0503020204020204" pitchFamily="34" charset="-122"/>
                  </a:rPr>
                  <a:t>由于公共量</a:t>
                </a:r>
                <a:r>
                  <a:rPr lang="en-US" altLang="zh-CN" sz="1600" dirty="0">
                    <a:latin typeface="微软雅黑" panose="020B0503020204020204" pitchFamily="34" charset="-122"/>
                    <a:ea typeface="微软雅黑" panose="020B0503020204020204" pitchFamily="34" charset="-122"/>
                  </a:rPr>
                  <a:t>Q</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而相互关联，公共量</a:t>
                </a:r>
                <a14:m>
                  <m:oMath xmlns:m="http://schemas.openxmlformats.org/officeDocument/2006/math">
                    <m:r>
                      <a:rPr lang="en-US" altLang="zh-CN" sz="1600" i="1" kern="150">
                        <a:latin typeface="Cambria Math" panose="02040503050406030204" pitchFamily="18" charset="0"/>
                        <a:ea typeface="等线" panose="02010600030101010101" pitchFamily="2" charset="-122"/>
                        <a:cs typeface="Tahoma" panose="020B0604030504040204" pitchFamily="34" charset="0"/>
                      </a:rPr>
                      <m:t>𝑀</m:t>
                    </m:r>
                  </m:oMath>
                </a14:m>
                <a:r>
                  <a:rPr lang="zh-CN" altLang="en-US" sz="1600" dirty="0">
                    <a:latin typeface="微软雅黑" panose="020B0503020204020204" pitchFamily="34" charset="-122"/>
                    <a:ea typeface="微软雅黑" panose="020B0503020204020204" pitchFamily="34" charset="-122"/>
                  </a:rPr>
                  <a:t>和</a:t>
                </a:r>
                <a14:m>
                  <m:oMath xmlns:m="http://schemas.openxmlformats.org/officeDocument/2006/math">
                    <m:r>
                      <a:rPr lang="en-US" altLang="zh-CN" sz="1600" i="1" kern="150">
                        <a:latin typeface="Cambria Math" panose="02040503050406030204" pitchFamily="18" charset="0"/>
                        <a:ea typeface="等线" panose="02010600030101010101" pitchFamily="2" charset="-122"/>
                        <a:cs typeface="Tahoma" panose="020B0604030504040204" pitchFamily="34" charset="0"/>
                      </a:rPr>
                      <m:t>𝐷</m:t>
                    </m:r>
                  </m:oMath>
                </a14:m>
                <a:r>
                  <a:rPr lang="zh-CN" altLang="en-US" sz="1600" dirty="0">
                    <a:latin typeface="微软雅黑" panose="020B0503020204020204" pitchFamily="34" charset="-122"/>
                    <a:ea typeface="微软雅黑" panose="020B0503020204020204" pitchFamily="34" charset="-122"/>
                  </a:rPr>
                  <a:t>分别引起</a:t>
                </a:r>
                <a14:m>
                  <m:oMath xmlns:m="http://schemas.openxmlformats.org/officeDocument/2006/math">
                    <m:r>
                      <a:rPr lang="en-US" altLang="zh-CN" sz="1600" b="1" i="1">
                        <a:latin typeface="Cambria Math" panose="02040503050406030204" pitchFamily="18" charset="0"/>
                        <a:ea typeface="微软雅黑" panose="020B0503020204020204" pitchFamily="34" charset="-122"/>
                      </a:rPr>
                      <m:t>𝑿</m:t>
                    </m:r>
                  </m:oMath>
                </a14:m>
                <a:r>
                  <a:rPr lang="zh-CN" altLang="en-US" sz="1600" dirty="0">
                    <a:latin typeface="微软雅黑" panose="020B0503020204020204" pitchFamily="34" charset="-122"/>
                    <a:ea typeface="微软雅黑" panose="020B0503020204020204" pitchFamily="34" charset="-122"/>
                  </a:rPr>
                  <a:t>和</a:t>
                </a:r>
                <a14:m>
                  <m:oMath xmlns:m="http://schemas.openxmlformats.org/officeDocument/2006/math">
                    <m:r>
                      <a:rPr lang="en-US" altLang="zh-CN" sz="1600" b="1" i="1">
                        <a:latin typeface="Cambria Math" panose="02040503050406030204" pitchFamily="18" charset="0"/>
                      </a:rPr>
                      <m:t>𝒀</m:t>
                    </m:r>
                  </m:oMath>
                </a14:m>
                <a:r>
                  <a:rPr lang="zh-CN" altLang="en-US" sz="1600" dirty="0">
                    <a:latin typeface="微软雅黑" panose="020B0503020204020204" pitchFamily="34" charset="-122"/>
                    <a:ea typeface="微软雅黑" panose="020B0503020204020204" pitchFamily="34" charset="-122"/>
                  </a:rPr>
                  <a:t>之间的额外相关性</a:t>
                </a:r>
              </a:p>
            </p:txBody>
          </p:sp>
        </mc:Choice>
        <mc:Fallback>
          <p:sp>
            <p:nvSpPr>
              <p:cNvPr id="6" name="文本框 5">
                <a:extLst>
                  <a:ext uri="{FF2B5EF4-FFF2-40B4-BE49-F238E27FC236}">
                    <a16:creationId xmlns:a16="http://schemas.microsoft.com/office/drawing/2014/main" id="{EE5F1875-C22E-285D-5F66-08EAF5DB966B}"/>
                  </a:ext>
                </a:extLst>
              </p:cNvPr>
              <p:cNvSpPr txBox="1">
                <a:spLocks noRot="1" noChangeAspect="1" noMove="1" noResize="1" noEditPoints="1" noAdjustHandles="1" noChangeArrowheads="1" noChangeShapeType="1" noTextEdit="1"/>
              </p:cNvSpPr>
              <p:nvPr/>
            </p:nvSpPr>
            <p:spPr>
              <a:xfrm>
                <a:off x="1619672" y="4132158"/>
                <a:ext cx="4500500" cy="584775"/>
              </a:xfrm>
              <a:prstGeom prst="rect">
                <a:avLst/>
              </a:prstGeom>
              <a:blipFill>
                <a:blip r:embed="rId6"/>
                <a:stretch>
                  <a:fillRect l="-813" t="-3125" b="-1250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8</a:t>
            </a:fld>
            <a:endParaRPr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45F0F68-090D-15F6-263F-5B5C05A66860}"/>
                  </a:ext>
                </a:extLst>
              </p:cNvPr>
              <p:cNvSpPr txBox="1"/>
              <p:nvPr/>
            </p:nvSpPr>
            <p:spPr>
              <a:xfrm>
                <a:off x="1742384" y="841276"/>
                <a:ext cx="6069975"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首先描述中间被测量</a:t>
                </a:r>
                <a14:m>
                  <m:oMath xmlns:m="http://schemas.openxmlformats.org/officeDocument/2006/math">
                    <m:d>
                      <m:dPr>
                        <m:ctrlPr>
                          <a:rPr lang="en-US" altLang="zh-CN" b="1" i="1" smtClean="0">
                            <a:latin typeface="Cambria Math" panose="02040503050406030204" pitchFamily="18" charset="0"/>
                            <a:ea typeface="微软雅黑" panose="020B0503020204020204" pitchFamily="34" charset="-122"/>
                          </a:rPr>
                        </m:ctrlPr>
                      </m:dPr>
                      <m:e>
                        <m:r>
                          <a:rPr lang="en-US" altLang="zh-CN" b="1" i="1">
                            <a:latin typeface="Cambria Math" panose="02040503050406030204" pitchFamily="18" charset="0"/>
                            <a:ea typeface="微软雅黑" panose="020B0503020204020204" pitchFamily="34" charset="-122"/>
                          </a:rPr>
                          <m:t>𝑿</m:t>
                        </m:r>
                        <m:r>
                          <a:rPr lang="en-US" altLang="zh-CN" b="1" i="1" smtClean="0">
                            <a:latin typeface="Cambria Math" panose="02040503050406030204" pitchFamily="18" charset="0"/>
                            <a:ea typeface="微软雅黑" panose="020B0503020204020204" pitchFamily="34" charset="-122"/>
                          </a:rPr>
                          <m:t>,</m:t>
                        </m:r>
                        <m:r>
                          <a:rPr lang="en-US" altLang="zh-CN" b="1" i="1">
                            <a:latin typeface="Cambria Math" panose="02040503050406030204" pitchFamily="18" charset="0"/>
                            <a:ea typeface="微软雅黑" panose="020B0503020204020204" pitchFamily="34" charset="-122"/>
                          </a:rPr>
                          <m:t>𝒀</m:t>
                        </m:r>
                      </m:e>
                    </m:d>
                  </m:oMath>
                </a14:m>
                <a:r>
                  <a:rPr lang="zh-CN" altLang="en-US" b="1" dirty="0">
                    <a:latin typeface="微软雅黑" panose="020B0503020204020204" pitchFamily="34" charset="-122"/>
                    <a:ea typeface="微软雅黑" panose="020B0503020204020204" pitchFamily="34" charset="-122"/>
                  </a:rPr>
                  <a:t>的测量模型及其输入量的特征</a:t>
                </a:r>
              </a:p>
            </p:txBody>
          </p:sp>
        </mc:Choice>
        <mc:Fallback>
          <p:sp>
            <p:nvSpPr>
              <p:cNvPr id="2" name="文本框 1">
                <a:extLst>
                  <a:ext uri="{FF2B5EF4-FFF2-40B4-BE49-F238E27FC236}">
                    <a16:creationId xmlns:a16="http://schemas.microsoft.com/office/drawing/2014/main" id="{645F0F68-090D-15F6-263F-5B5C05A66860}"/>
                  </a:ext>
                </a:extLst>
              </p:cNvPr>
              <p:cNvSpPr txBox="1">
                <a:spLocks noRot="1" noChangeAspect="1" noMove="1" noResize="1" noEditPoints="1" noAdjustHandles="1" noChangeArrowheads="1" noChangeShapeType="1" noTextEdit="1"/>
              </p:cNvSpPr>
              <p:nvPr/>
            </p:nvSpPr>
            <p:spPr>
              <a:xfrm>
                <a:off x="1742384" y="841276"/>
                <a:ext cx="6069975" cy="369332"/>
              </a:xfrm>
              <a:prstGeom prst="rect">
                <a:avLst/>
              </a:prstGeom>
              <a:blipFill>
                <a:blip r:embed="rId5"/>
                <a:stretch>
                  <a:fillRect l="-904"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C6310C2-6E2C-D0AF-B448-4C41D5FF11C6}"/>
                  </a:ext>
                </a:extLst>
              </p:cNvPr>
              <p:cNvSpPr txBox="1"/>
              <p:nvPr/>
            </p:nvSpPr>
            <p:spPr>
              <a:xfrm>
                <a:off x="1356991" y="1208537"/>
                <a:ext cx="6840760" cy="4400948"/>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雷诺数</a:t>
                </a:r>
                <a14:m>
                  <m:oMath xmlns:m="http://schemas.openxmlformats.org/officeDocument/2006/math">
                    <m:r>
                      <a:rPr lang="zh-CN" altLang="en-US" sz="1600">
                        <a:latin typeface="微软雅黑" panose="020B0503020204020204" pitchFamily="34" charset="-122"/>
                        <a:ea typeface="微软雅黑" panose="020B0503020204020204" pitchFamily="34" charset="-122"/>
                      </a:rPr>
                      <m:t>𝑿</m:t>
                    </m:r>
                    <m:r>
                      <a:rPr lang="zh-CN" altLang="en-US" sz="1600">
                        <a:latin typeface="微软雅黑" panose="020B0503020204020204" pitchFamily="34" charset="-122"/>
                        <a:ea typeface="微软雅黑" panose="020B0503020204020204" pitchFamily="34" charset="-122"/>
                      </a:rPr>
                      <m:t>=（</m:t>
                    </m:r>
                    <m:sSub>
                      <m:sSubPr>
                        <m:ctrlPr>
                          <a:rPr lang="zh-CN" altLang="en-US" sz="1600">
                            <a:latin typeface="微软雅黑" panose="020B0503020204020204" pitchFamily="34" charset="-122"/>
                            <a:ea typeface="微软雅黑" panose="020B0503020204020204" pitchFamily="34" charset="-122"/>
                          </a:rPr>
                        </m:ctrlPr>
                      </m:sSubPr>
                      <m:e>
                        <m:r>
                          <a:rPr lang="zh-CN" altLang="en-US" sz="1600">
                            <a:latin typeface="微软雅黑" panose="020B0503020204020204" pitchFamily="34" charset="-122"/>
                            <a:ea typeface="微软雅黑" panose="020B0503020204020204" pitchFamily="34" charset="-122"/>
                          </a:rPr>
                          <m:t>𝑋</m:t>
                        </m:r>
                      </m:e>
                      <m:sub>
                        <m:r>
                          <a:rPr lang="zh-CN" altLang="en-US" sz="1600">
                            <a:latin typeface="微软雅黑" panose="020B0503020204020204" pitchFamily="34" charset="-122"/>
                            <a:ea typeface="微软雅黑" panose="020B0503020204020204" pitchFamily="34" charset="-122"/>
                          </a:rPr>
                          <m:t>1</m:t>
                        </m:r>
                      </m:sub>
                    </m:sSub>
                    <m:r>
                      <a:rPr lang="zh-CN" altLang="en-US" sz="1600">
                        <a:latin typeface="微软雅黑" panose="020B0503020204020204" pitchFamily="34" charset="-122"/>
                        <a:ea typeface="微软雅黑" panose="020B0503020204020204" pitchFamily="34" charset="-122"/>
                      </a:rPr>
                      <m:t>,....,</m:t>
                    </m:r>
                    <m:sSub>
                      <m:sSubPr>
                        <m:ctrlPr>
                          <a:rPr lang="zh-CN" altLang="en-US" sz="1600">
                            <a:latin typeface="微软雅黑" panose="020B0503020204020204" pitchFamily="34" charset="-122"/>
                            <a:ea typeface="微软雅黑" panose="020B0503020204020204" pitchFamily="34" charset="-122"/>
                          </a:rPr>
                        </m:ctrlPr>
                      </m:sSubPr>
                      <m:e>
                        <m:r>
                          <a:rPr lang="zh-CN" altLang="en-US" sz="1600">
                            <a:latin typeface="微软雅黑" panose="020B0503020204020204" pitchFamily="34" charset="-122"/>
                            <a:ea typeface="微软雅黑" panose="020B0503020204020204" pitchFamily="34" charset="-122"/>
                          </a:rPr>
                          <m:t>𝑋</m:t>
                        </m:r>
                      </m:e>
                      <m:sub>
                        <m:r>
                          <a:rPr lang="zh-CN" altLang="en-US" sz="1600">
                            <a:latin typeface="微软雅黑" panose="020B0503020204020204" pitchFamily="34" charset="-122"/>
                            <a:ea typeface="微软雅黑" panose="020B0503020204020204" pitchFamily="34" charset="-122"/>
                          </a:rPr>
                          <m:t>𝑁</m:t>
                        </m:r>
                      </m:sub>
                    </m:sSub>
                    <m:sSup>
                      <m:sSupPr>
                        <m:ctrlPr>
                          <a:rPr lang="zh-CN" altLang="en-US" sz="1600">
                            <a:latin typeface="微软雅黑" panose="020B0503020204020204" pitchFamily="34" charset="-122"/>
                            <a:ea typeface="微软雅黑" panose="020B0503020204020204" pitchFamily="34" charset="-122"/>
                          </a:rPr>
                        </m:ctrlPr>
                      </m:sSupPr>
                      <m:e>
                        <m:r>
                          <a:rPr lang="zh-CN" altLang="en-US" sz="1600">
                            <a:latin typeface="微软雅黑" panose="020B0503020204020204" pitchFamily="34" charset="-122"/>
                            <a:ea typeface="微软雅黑" panose="020B0503020204020204" pitchFamily="34" charset="-122"/>
                          </a:rPr>
                          <m:t>）</m:t>
                        </m:r>
                      </m:e>
                      <m:sup>
                        <m:r>
                          <a:rPr lang="zh-CN" altLang="en-US" sz="1600">
                            <a:latin typeface="微软雅黑" panose="020B0503020204020204" pitchFamily="34" charset="-122"/>
                            <a:ea typeface="微软雅黑" panose="020B0503020204020204" pitchFamily="34" charset="-122"/>
                          </a:rPr>
                          <m:t>𝑇</m:t>
                        </m:r>
                      </m:sup>
                    </m:sSup>
                    <m:r>
                      <a:rPr lang="zh-CN" altLang="en-US" sz="1600">
                        <a:latin typeface="Cambria Math" panose="02040503050406030204" pitchFamily="18" charset="0"/>
                        <a:ea typeface="微软雅黑" panose="020B0503020204020204" pitchFamily="34" charset="-122"/>
                      </a:rPr>
                      <m:t>和流量系数</m:t>
                    </m:r>
                    <m:r>
                      <a:rPr lang="en-US" altLang="zh-CN" sz="1600" b="1" i="1"/>
                      <m:t>𝒀</m:t>
                    </m:r>
                    <m:r>
                      <a:rPr lang="en-US" altLang="zh-CN" sz="1600" i="1"/>
                      <m:t>=</m:t>
                    </m:r>
                    <m:r>
                      <a:rPr lang="zh-CN" altLang="zh-CN" sz="1600" i="1"/>
                      <m:t>（</m:t>
                    </m:r>
                    <m:sSub>
                      <m:sSubPr>
                        <m:ctrlPr>
                          <a:rPr lang="zh-CN" altLang="zh-CN" sz="1600" i="1"/>
                        </m:ctrlPr>
                      </m:sSubPr>
                      <m:e>
                        <m:r>
                          <a:rPr lang="en-US" altLang="zh-CN" sz="1600" i="1"/>
                          <m:t>𝑌</m:t>
                        </m:r>
                      </m:e>
                      <m:sub>
                        <m:r>
                          <a:rPr lang="en-US" altLang="zh-CN" sz="1600" i="1"/>
                          <m:t>1</m:t>
                        </m:r>
                      </m:sub>
                    </m:sSub>
                    <m:r>
                      <a:rPr lang="en-US" altLang="zh-CN" sz="1600" i="1"/>
                      <m:t>,....,</m:t>
                    </m:r>
                    <m:sSub>
                      <m:sSubPr>
                        <m:ctrlPr>
                          <a:rPr lang="zh-CN" altLang="zh-CN" sz="1600" i="1"/>
                        </m:ctrlPr>
                      </m:sSubPr>
                      <m:e>
                        <m:r>
                          <a:rPr lang="en-US" altLang="zh-CN" sz="1600" i="1"/>
                          <m:t>𝑌</m:t>
                        </m:r>
                      </m:e>
                      <m:sub>
                        <m:r>
                          <a:rPr lang="en-US" altLang="zh-CN" sz="1600" i="1"/>
                          <m:t>𝑁</m:t>
                        </m:r>
                      </m:sub>
                    </m:sSub>
                    <m:sSup>
                      <m:sSupPr>
                        <m:ctrlPr>
                          <a:rPr lang="zh-CN" altLang="zh-CN" sz="1600" i="1"/>
                        </m:ctrlPr>
                      </m:sSupPr>
                      <m:e>
                        <m:r>
                          <a:rPr lang="zh-CN" altLang="zh-CN" sz="1600" i="1"/>
                          <m:t>）</m:t>
                        </m:r>
                      </m:e>
                      <m:sup>
                        <m:r>
                          <a:rPr lang="en-US" altLang="zh-CN" sz="1600" i="1"/>
                          <m:t>𝑇</m:t>
                        </m:r>
                      </m:sup>
                    </m:sSup>
                  </m:oMath>
                </a14:m>
                <a:r>
                  <a:rPr lang="zh-CN" altLang="en-US" sz="1600" dirty="0">
                    <a:latin typeface="微软雅黑" panose="020B0503020204020204" pitchFamily="34" charset="-122"/>
                    <a:ea typeface="微软雅黑" panose="020B0503020204020204" pitchFamily="34" charset="-122"/>
                  </a:rPr>
                  <a:t>的平方倒数建模如下：</a:t>
                </a:r>
                <a:endParaRPr lang="en-US" altLang="zh-CN" sz="1600" dirty="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600" i="1" kern="150" smtClean="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𝑋</m:t>
                          </m:r>
                        </m:e>
                        <m: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sub>
                      </m:s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m:t>
                      </m:r>
                      <m:rad>
                        <m:radPr>
                          <m:degHide m:val="on"/>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radPr>
                        <m:deg/>
                        <m:e>
                          <m:f>
                            <m:f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fPr>
                            <m:num>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𝜋</m:t>
                              </m:r>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𝑀𝐷</m:t>
                              </m:r>
                            </m:num>
                            <m:den>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4</m:t>
                              </m:r>
                              <m:sSub>
                                <m:sSub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𝑄</m:t>
                                  </m:r>
                                </m:e>
                                <m: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sub>
                              </m:sSub>
                            </m:den>
                          </m:f>
                        </m:e>
                      </m:rad>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m:t>
                      </m:r>
                      <m:r>
                        <a:rPr lang="en-US" altLang="zh-CN" sz="1600" b="0" i="1" kern="150" smtClean="0">
                          <a:effectLst/>
                          <a:latin typeface="Cambria Math" panose="02040503050406030204" pitchFamily="18" charset="0"/>
                          <a:ea typeface="等线" panose="02010600030101010101" pitchFamily="2" charset="-122"/>
                          <a:cs typeface="Tahoma" panose="020B0604030504040204" pitchFamily="34" charset="0"/>
                        </a:rPr>
                        <m:t>  </m:t>
                      </m:r>
                      <m:sSub>
                        <m:sSub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𝑌</m:t>
                          </m:r>
                        </m:e>
                        <m: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sub>
                      </m:s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m:t>
                      </m:r>
                      <m:f>
                        <m:f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fPr>
                        <m:num>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4</m:t>
                          </m:r>
                          <m:sSub>
                            <m:sSub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𝑄</m:t>
                              </m:r>
                            </m:e>
                            <m: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sub>
                          </m:sSub>
                        </m:num>
                        <m:den>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𝜋</m:t>
                          </m:r>
                          <m:sSup>
                            <m:sSup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sSup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𝐷</m:t>
                              </m:r>
                            </m:e>
                            <m:sup>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2</m:t>
                              </m:r>
                            </m:sup>
                          </m:sSup>
                          <m:sSubSup>
                            <m:sSubSupPr>
                              <m:ctrlPr>
                                <a:rPr lang="zh-CN" altLang="zh-CN" sz="1600" i="1" kern="150">
                                  <a:effectLst/>
                                  <a:latin typeface="Cambria Math" panose="02040503050406030204" pitchFamily="18" charset="0"/>
                                  <a:ea typeface="Cambria Math" panose="02040503050406030204" pitchFamily="18" charset="0"/>
                                  <a:cs typeface="Tahoma" panose="020B0604030504040204" pitchFamily="34" charset="0"/>
                                </a:rPr>
                              </m:ctrlPr>
                            </m:sSubSupPr>
                            <m:e>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𝛹</m:t>
                              </m:r>
                            </m:e>
                            <m:sub>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sub>
                            <m:sup>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m:t>
                              </m:r>
                            </m:sup>
                          </m:sSubSup>
                        </m:den>
                      </m:f>
                      <m:r>
                        <a:rPr lang="en-US" altLang="zh-CN" sz="1600" b="0" i="1" kern="150" smtClean="0">
                          <a:effectLst/>
                          <a:latin typeface="Cambria Math" panose="02040503050406030204" pitchFamily="18" charset="0"/>
                          <a:ea typeface="等线" panose="02010600030101010101" pitchFamily="2" charset="-122"/>
                          <a:cs typeface="Tahoma" panose="020B0604030504040204" pitchFamily="34" charset="0"/>
                        </a:rPr>
                        <m:t>        </m:t>
                      </m:r>
                    </m:oMath>
                  </m:oMathPara>
                </a14:m>
                <a:endParaRPr lang="en-US" altLang="zh-CN" sz="1600" b="0" i="1" kern="150" dirty="0">
                  <a:effectLst/>
                  <a:latin typeface="Cambria Math" panose="02040503050406030204" pitchFamily="18" charset="0"/>
                  <a:ea typeface="等线" panose="02010600030101010101" pitchFamily="2" charset="-122"/>
                  <a:cs typeface="Tahoma" panose="020B060403050404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𝑛</m:t>
                      </m:r>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=1,…,</m:t>
                      </m:r>
                      <m:r>
                        <a:rPr lang="en-US" altLang="zh-CN" sz="1600" i="1" kern="150">
                          <a:effectLst/>
                          <a:latin typeface="Cambria Math" panose="02040503050406030204" pitchFamily="18" charset="0"/>
                          <a:ea typeface="等线" panose="02010600030101010101" pitchFamily="2" charset="-122"/>
                          <a:cs typeface="Tahoma" panose="020B0604030504040204" pitchFamily="34" charset="0"/>
                        </a:rPr>
                        <m:t>𝑁</m:t>
                      </m:r>
                    </m:oMath>
                  </m:oMathPara>
                </a14:m>
                <a:endParaRPr lang="en-US" altLang="zh-CN" sz="1600" kern="150" dirty="0">
                  <a:effectLst/>
                  <a:latin typeface="Times New Roman" panose="02020603050405020304" pitchFamily="18" charset="0"/>
                  <a:ea typeface="等线" panose="02010600030101010101" pitchFamily="2" charset="-122"/>
                  <a:cs typeface="Tahoma" panose="020B0604030504040204" pitchFamily="34" charset="0"/>
                </a:endParaRPr>
              </a:p>
              <a:p>
                <a:pPr>
                  <a:spcBef>
                    <a:spcPts val="430"/>
                  </a:spcBef>
                  <a:spcAft>
                    <a:spcPts val="430"/>
                  </a:spcAft>
                </a:pPr>
                <a:r>
                  <a:rPr lang="zh-CN" altLang="en-US" sz="1600" dirty="0">
                    <a:latin typeface="微软雅黑" panose="020B0503020204020204" pitchFamily="34" charset="-122"/>
                    <a:ea typeface="微软雅黑" panose="020B0503020204020204" pitchFamily="34" charset="-122"/>
                  </a:rPr>
                  <a:t>并设</a:t>
                </a:r>
                <a14:m>
                  <m:oMath xmlns:m="http://schemas.openxmlformats.org/officeDocument/2006/math">
                    <m:r>
                      <a:rPr lang="en-US" altLang="zh-CN" sz="1800" b="1" i="1" kern="150" smtClean="0">
                        <a:effectLst/>
                        <a:latin typeface="Cambria Math" panose="02040503050406030204" pitchFamily="18" charset="0"/>
                        <a:ea typeface="等线" panose="02010600030101010101" pitchFamily="2" charset="-122"/>
                        <a:cs typeface="Tahoma" panose="020B0604030504040204" pitchFamily="34" charset="0"/>
                      </a:rPr>
                      <m:t>𝑸</m:t>
                    </m:r>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r>
                      <a:rPr lang="zh-CN" altLang="zh-CN" sz="1800" i="1" kern="150">
                        <a:effectLst/>
                        <a:latin typeface="Cambria Math" panose="02040503050406030204" pitchFamily="18" charset="0"/>
                        <a:ea typeface="等线" panose="02010600030101010101" pitchFamily="2" charset="-122"/>
                        <a:cs typeface="Tahoma" panose="020B0604030504040204" pitchFamily="34" charset="0"/>
                      </a:rPr>
                      <m:t>（</m:t>
                    </m:r>
                    <m:sSub>
                      <m:sSub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𝑄</m:t>
                        </m:r>
                      </m:e>
                      <m:sub>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1</m:t>
                        </m:r>
                      </m:sub>
                    </m:sSub>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sSub>
                      <m:sSub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bPr>
                      <m:e>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𝑄</m:t>
                        </m:r>
                      </m:e>
                      <m:sub>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𝑁</m:t>
                        </m:r>
                      </m:sub>
                    </m:sSub>
                    <m:sSup>
                      <m:sSup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pPr>
                      <m:e>
                        <m:r>
                          <a:rPr lang="zh-CN" altLang="zh-CN" sz="1800" i="1" kern="150">
                            <a:effectLst/>
                            <a:latin typeface="Cambria Math" panose="02040503050406030204" pitchFamily="18" charset="0"/>
                            <a:ea typeface="等线" panose="02010600030101010101" pitchFamily="2" charset="-122"/>
                            <a:cs typeface="Tahoma" panose="020B0604030504040204" pitchFamily="34" charset="0"/>
                          </a:rPr>
                          <m:t>）</m:t>
                        </m:r>
                      </m:e>
                      <m: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𝑇</m:t>
                        </m:r>
                      </m:sup>
                    </m:sSup>
                  </m:oMath>
                </a14:m>
                <a:r>
                  <a:rPr lang="zh-CN" altLang="en-US" sz="1600" dirty="0">
                    <a:latin typeface="微软雅黑" panose="020B0503020204020204" pitchFamily="34" charset="-122"/>
                    <a:ea typeface="微软雅黑" panose="020B0503020204020204" pitchFamily="34" charset="-122"/>
                  </a:rPr>
                  <a:t>和</a:t>
                </a:r>
                <a14:m>
                  <m:oMath xmlns:m="http://schemas.openxmlformats.org/officeDocument/2006/math">
                    <m:sSup>
                      <m:sSup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pPr>
                      <m:e>
                        <m:r>
                          <a:rPr lang="en-US" altLang="zh-CN" sz="1800" b="1" i="1" kern="150">
                            <a:effectLst/>
                            <a:latin typeface="Cambria Math" panose="02040503050406030204" pitchFamily="18" charset="0"/>
                            <a:ea typeface="等线" panose="02010600030101010101" pitchFamily="2" charset="-122"/>
                            <a:cs typeface="Tahoma" panose="020B0604030504040204" pitchFamily="34" charset="0"/>
                          </a:rPr>
                          <m:t>𝜳</m:t>
                        </m:r>
                      </m:e>
                      <m:sup>
                        <m:r>
                          <a:rPr lang="en-US" altLang="zh-CN" sz="1800" b="1" i="1" kern="150">
                            <a:effectLst/>
                            <a:latin typeface="Cambria Math" panose="02040503050406030204" pitchFamily="18" charset="0"/>
                            <a:ea typeface="等线" panose="02010600030101010101" pitchFamily="2" charset="-122"/>
                            <a:cs typeface="Tahoma" panose="020B0604030504040204" pitchFamily="34" charset="0"/>
                          </a:rPr>
                          <m:t>∗</m:t>
                        </m:r>
                      </m:sup>
                    </m:s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r>
                      <a:rPr lang="zh-CN" altLang="zh-CN" sz="1800" i="1" kern="150">
                        <a:effectLst/>
                        <a:latin typeface="Cambria Math" panose="02040503050406030204" pitchFamily="18" charset="0"/>
                        <a:ea typeface="等线" panose="02010600030101010101" pitchFamily="2" charset="-122"/>
                        <a:cs typeface="Tahoma" panose="020B0604030504040204" pitchFamily="34" charset="0"/>
                      </a:rPr>
                      <m:t>（</m:t>
                    </m:r>
                    <m:sSubSup>
                      <m:sSubSup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bSupPr>
                      <m:e>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𝛹</m:t>
                        </m:r>
                      </m:e>
                      <m:sub>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1</m:t>
                        </m:r>
                      </m:sub>
                      <m: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sup>
                    </m:sSub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sSubSup>
                      <m:sSubSup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bSupPr>
                      <m:e>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𝛹</m:t>
                        </m:r>
                      </m:e>
                      <m:sub>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𝑁</m:t>
                        </m:r>
                      </m:sub>
                      <m: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m:t>
                        </m:r>
                      </m:sup>
                    </m:sSubSup>
                    <m:sSup>
                      <m:sSupPr>
                        <m:ctrlPr>
                          <a:rPr lang="zh-CN" altLang="zh-CN" sz="1800" i="1" kern="150">
                            <a:effectLst/>
                            <a:latin typeface="Cambria Math" panose="02040503050406030204" pitchFamily="18" charset="0"/>
                            <a:ea typeface="Cambria Math" panose="02040503050406030204" pitchFamily="18" charset="0"/>
                            <a:cs typeface="Tahoma" panose="020B0604030504040204" pitchFamily="34" charset="0"/>
                          </a:rPr>
                        </m:ctrlPr>
                      </m:sSupPr>
                      <m:e>
                        <m:r>
                          <a:rPr lang="zh-CN" altLang="zh-CN" sz="1800" i="1" kern="150">
                            <a:effectLst/>
                            <a:latin typeface="Cambria Math" panose="02040503050406030204" pitchFamily="18" charset="0"/>
                            <a:ea typeface="等线" panose="02010600030101010101" pitchFamily="2" charset="-122"/>
                            <a:cs typeface="Tahoma" panose="020B0604030504040204" pitchFamily="34" charset="0"/>
                          </a:rPr>
                          <m:t>）</m:t>
                        </m:r>
                      </m:e>
                      <m:sup>
                        <m:r>
                          <a:rPr lang="en-US" altLang="zh-CN" sz="1800" i="1" kern="150">
                            <a:effectLst/>
                            <a:latin typeface="Cambria Math" panose="02040503050406030204" pitchFamily="18" charset="0"/>
                            <a:ea typeface="等线" panose="02010600030101010101" pitchFamily="2" charset="-122"/>
                            <a:cs typeface="Tahoma" panose="020B0604030504040204" pitchFamily="34" charset="0"/>
                          </a:rPr>
                          <m:t>𝑇</m:t>
                        </m:r>
                      </m:sup>
                    </m:sSup>
                  </m:oMath>
                </a14:m>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ts val="430"/>
                  </a:spcBef>
                  <a:spcAft>
                    <a:spcPts val="430"/>
                  </a:spcAft>
                </a:pPr>
                <a:r>
                  <a:rPr lang="zh-CN" altLang="en-US" sz="16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600" i="1" kern="150">
                        <a:latin typeface="Cambria Math" panose="02040503050406030204" pitchFamily="18" charset="0"/>
                        <a:ea typeface="等线" panose="02010600030101010101" pitchFamily="2" charset="-122"/>
                        <a:cs typeface="Tahoma" panose="020B0604030504040204" pitchFamily="34" charset="0"/>
                      </a:rPr>
                      <m:t>𝐷</m:t>
                    </m:r>
                  </m:oMath>
                </a14:m>
                <a:r>
                  <a:rPr lang="zh-CN" altLang="en-US" sz="1600" dirty="0">
                    <a:latin typeface="微软雅黑" panose="020B0503020204020204" pitchFamily="34" charset="-122"/>
                    <a:ea typeface="微软雅黑" panose="020B0503020204020204" pitchFamily="34" charset="-122"/>
                  </a:rPr>
                  <a:t>表示喷嘴的喉部直径，</a:t>
                </a:r>
                <a14:m>
                  <m:oMath xmlns:m="http://schemas.openxmlformats.org/officeDocument/2006/math">
                    <m:r>
                      <a:rPr lang="en-US" altLang="zh-CN" sz="1600" i="1" kern="150" smtClean="0">
                        <a:effectLst/>
                        <a:latin typeface="Cambria Math" panose="02040503050406030204" pitchFamily="18" charset="0"/>
                        <a:ea typeface="等线" panose="02010600030101010101" pitchFamily="2" charset="-122"/>
                        <a:cs typeface="Tahoma" panose="020B0604030504040204" pitchFamily="34" charset="0"/>
                      </a:rPr>
                      <m:t>𝑀</m:t>
                    </m:r>
                  </m:oMath>
                </a14:m>
                <a:r>
                  <a:rPr lang="zh-CN" altLang="en-US" sz="1600" dirty="0">
                    <a:latin typeface="微软雅黑" panose="020B0503020204020204" pitchFamily="34" charset="-122"/>
                    <a:ea typeface="微软雅黑" panose="020B0503020204020204" pitchFamily="34" charset="-122"/>
                  </a:rPr>
                  <a:t>表示气体的动态粘度，表示第</a:t>
                </a:r>
                <a14:m>
                  <m:oMath xmlns:m="http://schemas.openxmlformats.org/officeDocument/2006/math">
                    <m:r>
                      <a:rPr lang="en-US" altLang="zh-CN" sz="1600" i="1" kern="150">
                        <a:latin typeface="Cambria Math" panose="02040503050406030204" pitchFamily="18" charset="0"/>
                        <a:ea typeface="等线" panose="02010600030101010101" pitchFamily="2" charset="-122"/>
                        <a:cs typeface="Tahoma" panose="020B0604030504040204" pitchFamily="34" charset="0"/>
                      </a:rPr>
                      <m:t>𝑛</m:t>
                    </m:r>
                  </m:oMath>
                </a14:m>
                <a:r>
                  <a:rPr lang="zh-CN" altLang="en-US" sz="1600" dirty="0">
                    <a:latin typeface="微软雅黑" panose="020B0503020204020204" pitchFamily="34" charset="-122"/>
                    <a:ea typeface="微软雅黑" panose="020B0503020204020204" pitchFamily="34" charset="-122"/>
                  </a:rPr>
                  <a:t>个实际流速。</a:t>
                </a:r>
                <a:endParaRPr lang="en-US" altLang="zh-CN" sz="1600" dirty="0">
                  <a:latin typeface="微软雅黑" panose="020B0503020204020204" pitchFamily="34" charset="-122"/>
                  <a:ea typeface="微软雅黑" panose="020B0503020204020204" pitchFamily="34" charset="-122"/>
                </a:endParaRPr>
              </a:p>
              <a:p>
                <a:pPr>
                  <a:spcBef>
                    <a:spcPts val="430"/>
                  </a:spcBef>
                  <a:spcAft>
                    <a:spcPts val="430"/>
                  </a:spcAft>
                </a:pPr>
                <a:r>
                  <a:rPr lang="zh-CN" altLang="en-US" sz="1600" dirty="0">
                    <a:latin typeface="微软雅黑" panose="020B0503020204020204" pitchFamily="34" charset="-122"/>
                    <a:ea typeface="微软雅黑" panose="020B0503020204020204" pitchFamily="34" charset="-122"/>
                  </a:rPr>
                  <a:t>该方程定义了中间变量</a:t>
                </a:r>
                <a14:m>
                  <m:oMath xmlns:m="http://schemas.openxmlformats.org/officeDocument/2006/math">
                    <m:d>
                      <m:dPr>
                        <m:ctrlPr>
                          <a:rPr lang="en-US" altLang="zh-CN" sz="1600" b="1" i="1" smtClean="0">
                            <a:latin typeface="Cambria Math" panose="02040503050406030204" pitchFamily="18" charset="0"/>
                            <a:ea typeface="微软雅黑" panose="020B0503020204020204" pitchFamily="34" charset="-122"/>
                          </a:rPr>
                        </m:ctrlPr>
                      </m:dPr>
                      <m:e>
                        <m:r>
                          <a:rPr lang="en-US" altLang="zh-CN" sz="1600" b="1" i="1">
                            <a:latin typeface="Cambria Math" panose="02040503050406030204" pitchFamily="18" charset="0"/>
                            <a:ea typeface="微软雅黑" panose="020B0503020204020204" pitchFamily="34" charset="-122"/>
                          </a:rPr>
                          <m:t>𝑿</m:t>
                        </m:r>
                        <m:r>
                          <a:rPr lang="en-US" altLang="zh-CN" sz="1600" b="1" i="1" smtClean="0">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𝒀</m:t>
                        </m:r>
                      </m:e>
                    </m:d>
                  </m:oMath>
                </a14:m>
                <a:r>
                  <a:rPr lang="zh-CN" altLang="en-US" sz="1600" dirty="0">
                    <a:latin typeface="微软雅黑" panose="020B0503020204020204" pitchFamily="34" charset="-122"/>
                    <a:ea typeface="微软雅黑" panose="020B0503020204020204" pitchFamily="34" charset="-122"/>
                  </a:rPr>
                  <a:t>的测量模型。</a:t>
                </a:r>
                <a:endParaRPr lang="en-US" altLang="zh-CN" sz="1600" dirty="0">
                  <a:latin typeface="微软雅黑" panose="020B0503020204020204" pitchFamily="34" charset="-122"/>
                  <a:ea typeface="微软雅黑" panose="020B0503020204020204" pitchFamily="34" charset="-122"/>
                </a:endParaRPr>
              </a:p>
              <a:p>
                <a:pPr>
                  <a:spcBef>
                    <a:spcPts val="430"/>
                  </a:spcBef>
                  <a:spcAft>
                    <a:spcPts val="430"/>
                  </a:spcAft>
                </a:pPr>
                <a:endParaRPr lang="zh-CN" altLang="zh-CN" sz="1800" kern="150" dirty="0">
                  <a:effectLst/>
                  <a:latin typeface="Times New Roman" panose="02020603050405020304" pitchFamily="18" charset="0"/>
                  <a:ea typeface="等线" panose="02010600030101010101" pitchFamily="2" charset="-122"/>
                  <a:cs typeface="Tahoma" panose="020B0604030504040204" pitchFamily="34" charset="0"/>
                </a:endParaRPr>
              </a:p>
              <a:p>
                <a:pPr>
                  <a:lnSpc>
                    <a:spcPct val="150000"/>
                  </a:lnSpc>
                </a:pPr>
                <a:endParaRPr lang="zh-CN" altLang="zh-CN" sz="1600" dirty="0">
                  <a:latin typeface="微软雅黑" panose="020B0503020204020204" pitchFamily="34" charset="-122"/>
                  <a:ea typeface="微软雅黑" panose="020B0503020204020204" pitchFamily="34" charset="-122"/>
                </a:endParaRPr>
              </a:p>
              <a:p>
                <a:pPr/>
                <a:endParaRPr lang="zh-CN" altLang="en-US" dirty="0">
                  <a:latin typeface="微软雅黑" panose="020B0503020204020204" pitchFamily="34" charset="-122"/>
                  <a:ea typeface="微软雅黑" panose="020B0503020204020204" pitchFamily="34" charset="-122"/>
                </a:endParaRPr>
              </a:p>
            </p:txBody>
          </p:sp>
        </mc:Choice>
        <mc:Fallback>
          <p:sp>
            <p:nvSpPr>
              <p:cNvPr id="4" name="文本框 3">
                <a:extLst>
                  <a:ext uri="{FF2B5EF4-FFF2-40B4-BE49-F238E27FC236}">
                    <a16:creationId xmlns:a16="http://schemas.microsoft.com/office/drawing/2014/main" id="{5C6310C2-6E2C-D0AF-B448-4C41D5FF11C6}"/>
                  </a:ext>
                </a:extLst>
              </p:cNvPr>
              <p:cNvSpPr txBox="1">
                <a:spLocks noRot="1" noChangeAspect="1" noMove="1" noResize="1" noEditPoints="1" noAdjustHandles="1" noChangeArrowheads="1" noChangeShapeType="1" noTextEdit="1"/>
              </p:cNvSpPr>
              <p:nvPr/>
            </p:nvSpPr>
            <p:spPr>
              <a:xfrm>
                <a:off x="1356991" y="1208537"/>
                <a:ext cx="6840760" cy="4400948"/>
              </a:xfrm>
              <a:prstGeom prst="rect">
                <a:avLst/>
              </a:prstGeom>
              <a:blipFill>
                <a:blip r:embed="rId6"/>
                <a:stretch>
                  <a:fillRect l="-535" r="-3387"/>
                </a:stretch>
              </a:blipFill>
            </p:spPr>
            <p:txBody>
              <a:bodyPr/>
              <a:lstStyle/>
              <a:p>
                <a:r>
                  <a:rPr lang="zh-CN" altLang="en-US">
                    <a:noFill/>
                  </a:rPr>
                  <a:t> </a:t>
                </a:r>
              </a:p>
            </p:txBody>
          </p:sp>
        </mc:Fallback>
      </mc:AlternateContent>
      <p:sp>
        <p:nvSpPr>
          <p:cNvPr id="5" name="矩形 2">
            <a:extLst>
              <a:ext uri="{FF2B5EF4-FFF2-40B4-BE49-F238E27FC236}">
                <a16:creationId xmlns:a16="http://schemas.microsoft.com/office/drawing/2014/main" id="{3D9B6D87-AF4A-5A5F-891D-33FC01D3C404}"/>
              </a:ext>
            </a:extLst>
          </p:cNvPr>
          <p:cNvSpPr/>
          <p:nvPr>
            <p:custDataLst>
              <p:tags r:id="rId2"/>
            </p:custDataLst>
          </p:nvPr>
        </p:nvSpPr>
        <p:spPr>
          <a:xfrm>
            <a:off x="4860032" y="48895"/>
            <a:ext cx="4005203"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估计值与不确定度</a:t>
            </a:r>
          </a:p>
        </p:txBody>
      </p:sp>
    </p:spTree>
    <p:extLst>
      <p:ext uri="{BB962C8B-B14F-4D97-AF65-F5344CB8AC3E}">
        <p14:creationId xmlns:p14="http://schemas.microsoft.com/office/powerpoint/2010/main" val="338383496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灯片编号占位符 2"/>
          <p:cNvSpPr>
            <a:spLocks noGrp="1"/>
          </p:cNvSpPr>
          <p:nvPr>
            <p:custDataLst>
              <p:tags r:id="rId1"/>
            </p:custDataLst>
          </p:nvPr>
        </p:nvSpPr>
        <p:spPr>
          <a:xfrm>
            <a:off x="7010400" y="5305214"/>
            <a:ext cx="2133600" cy="30427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BB7B66E-7FFA-4300-8439-347A5E0E252A}" type="slidenum">
              <a:rPr lang="zh-CN" altLang="en-US" smtClean="0"/>
              <a:t>9</a:t>
            </a:fld>
            <a:endParaRPr lang="zh-CN" altLang="en-US" dirty="0"/>
          </a:p>
        </p:txBody>
      </p:sp>
      <p:sp>
        <p:nvSpPr>
          <p:cNvPr id="5" name="矩形 2">
            <a:extLst>
              <a:ext uri="{FF2B5EF4-FFF2-40B4-BE49-F238E27FC236}">
                <a16:creationId xmlns:a16="http://schemas.microsoft.com/office/drawing/2014/main" id="{3D9B6D87-AF4A-5A5F-891D-33FC01D3C404}"/>
              </a:ext>
            </a:extLst>
          </p:cNvPr>
          <p:cNvSpPr/>
          <p:nvPr>
            <p:custDataLst>
              <p:tags r:id="rId2"/>
            </p:custDataLst>
          </p:nvPr>
        </p:nvSpPr>
        <p:spPr>
          <a:xfrm>
            <a:off x="4860032" y="48895"/>
            <a:ext cx="4005203" cy="376555"/>
          </a:xfrm>
          <a:prstGeom prst="rect">
            <a:avLst/>
          </a:prstGeom>
          <a:solidFill>
            <a:schemeClr val="bg1"/>
          </a:solidFill>
          <a:ln w="25400">
            <a:noFill/>
          </a:ln>
        </p:spPr>
        <p:txBody>
          <a:bodyPr wrap="square">
            <a:noAutofit/>
          </a:bodyPr>
          <a:lstStyle/>
          <a:p>
            <a:pPr algn="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估计值与不确定度</a:t>
            </a:r>
          </a:p>
        </p:txBody>
      </p:sp>
      <p:sp>
        <p:nvSpPr>
          <p:cNvPr id="3" name="矩形 2">
            <a:extLst>
              <a:ext uri="{FF2B5EF4-FFF2-40B4-BE49-F238E27FC236}">
                <a16:creationId xmlns:a16="http://schemas.microsoft.com/office/drawing/2014/main" id="{46D551F1-0B17-77F4-6E70-9BDD834E37D4}"/>
              </a:ext>
            </a:extLst>
          </p:cNvPr>
          <p:cNvSpPr/>
          <p:nvPr/>
        </p:nvSpPr>
        <p:spPr>
          <a:xfrm>
            <a:off x="1457618" y="2082512"/>
            <a:ext cx="15121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重复测量</a:t>
            </a:r>
          </a:p>
        </p:txBody>
      </p:sp>
      <p:sp>
        <p:nvSpPr>
          <p:cNvPr id="6" name="箭头: 下 5">
            <a:extLst>
              <a:ext uri="{FF2B5EF4-FFF2-40B4-BE49-F238E27FC236}">
                <a16:creationId xmlns:a16="http://schemas.microsoft.com/office/drawing/2014/main" id="{F78AC9C6-551D-08B2-7D7A-570C1DE7D4AC}"/>
              </a:ext>
            </a:extLst>
          </p:cNvPr>
          <p:cNvSpPr/>
          <p:nvPr/>
        </p:nvSpPr>
        <p:spPr>
          <a:xfrm>
            <a:off x="1983429" y="2735084"/>
            <a:ext cx="460545" cy="855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D76E0FA3-B3D6-54A0-07D9-2594948AEE15}"/>
                  </a:ext>
                </a:extLst>
              </p:cNvPr>
              <p:cNvSpPr/>
              <p:nvPr/>
            </p:nvSpPr>
            <p:spPr>
              <a:xfrm>
                <a:off x="1457618" y="3666688"/>
                <a:ext cx="15121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a</a:t>
                </a:r>
                <a:r>
                  <a:rPr lang="zh-CN" altLang="en-US" dirty="0">
                    <a:solidFill>
                      <a:schemeClr val="tx1"/>
                    </a:solidFill>
                    <a:latin typeface="微软雅黑" panose="020B0503020204020204" pitchFamily="34" charset="-122"/>
                    <a:ea typeface="微软雅黑" panose="020B0503020204020204" pitchFamily="34" charset="-122"/>
                  </a:rPr>
                  <a:t>类不确定度</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𝑢</m:t>
                        </m:r>
                      </m:e>
                      <m:sub>
                        <m:r>
                          <a:rPr lang="en-US" altLang="zh-CN" i="1" smtClean="0">
                            <a:solidFill>
                              <a:schemeClr val="tx1"/>
                            </a:solidFill>
                            <a:latin typeface="Cambria Math" panose="02040503050406030204" pitchFamily="18" charset="0"/>
                          </a:rPr>
                          <m:t>𝐴</m:t>
                        </m:r>
                      </m:sub>
                    </m:sSub>
                    <m:d>
                      <m:dPr>
                        <m:ctrlPr>
                          <a:rPr lang="en-US" altLang="zh-CN" i="1" smtClean="0">
                            <a:solidFill>
                              <a:schemeClr val="tx1"/>
                            </a:solidFill>
                            <a:latin typeface="Cambria Math" panose="02040503050406030204" pitchFamily="18" charset="0"/>
                          </a:rPr>
                        </m:ctrlPr>
                      </m:dPr>
                      <m:e>
                        <m:r>
                          <a:rPr lang="en-US" altLang="zh-CN" i="1" smtClean="0">
                            <a:solidFill>
                              <a:schemeClr val="tx1"/>
                            </a:solidFill>
                            <a:latin typeface="Cambria Math" panose="02040503050406030204" pitchFamily="18" charset="0"/>
                          </a:rPr>
                          <m:t>⋅</m:t>
                        </m:r>
                      </m:e>
                    </m:d>
                  </m:oMath>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p:sp>
            <p:nvSpPr>
              <p:cNvPr id="7" name="矩形 6">
                <a:extLst>
                  <a:ext uri="{FF2B5EF4-FFF2-40B4-BE49-F238E27FC236}">
                    <a16:creationId xmlns:a16="http://schemas.microsoft.com/office/drawing/2014/main" id="{D76E0FA3-B3D6-54A0-07D9-2594948AEE15}"/>
                  </a:ext>
                </a:extLst>
              </p:cNvPr>
              <p:cNvSpPr>
                <a:spLocks noRot="1" noChangeAspect="1" noMove="1" noResize="1" noEditPoints="1" noAdjustHandles="1" noChangeArrowheads="1" noChangeShapeType="1" noTextEdit="1"/>
              </p:cNvSpPr>
              <p:nvPr/>
            </p:nvSpPr>
            <p:spPr>
              <a:xfrm>
                <a:off x="1457618" y="3666688"/>
                <a:ext cx="1512168" cy="576064"/>
              </a:xfrm>
              <a:prstGeom prst="rect">
                <a:avLst/>
              </a:prstGeom>
              <a:blipFill>
                <a:blip r:embed="rId5"/>
                <a:stretch>
                  <a:fillRect l="-1190" t="-8081" r="-1190" b="-40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2AEF045F-7349-1A1A-E938-C7C39DA52244}"/>
                  </a:ext>
                </a:extLst>
              </p:cNvPr>
              <p:cNvSpPr/>
              <p:nvPr/>
            </p:nvSpPr>
            <p:spPr>
              <a:xfrm>
                <a:off x="5210077" y="3666688"/>
                <a:ext cx="151216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b</a:t>
                </a:r>
                <a:r>
                  <a:rPr lang="zh-CN" altLang="en-US" dirty="0">
                    <a:solidFill>
                      <a:schemeClr val="tx1"/>
                    </a:solidFill>
                    <a:latin typeface="微软雅黑" panose="020B0503020204020204" pitchFamily="34" charset="-122"/>
                    <a:ea typeface="微软雅黑" panose="020B0503020204020204" pitchFamily="34" charset="-122"/>
                  </a:rPr>
                  <a:t>类不确定度</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𝑢</m:t>
                        </m:r>
                      </m:e>
                      <m:sub>
                        <m:r>
                          <a:rPr lang="en-US" altLang="zh-CN" i="1">
                            <a:solidFill>
                              <a:schemeClr val="tx1"/>
                            </a:solidFill>
                            <a:latin typeface="Cambria Math" panose="02040503050406030204" pitchFamily="18" charset="0"/>
                          </a:rPr>
                          <m:t>𝐵</m:t>
                        </m:r>
                      </m:sub>
                    </m:sSub>
                    <m:d>
                      <m:dPr>
                        <m:ctrlPr>
                          <a:rPr lang="en-US" altLang="zh-CN" i="1" smtClean="0">
                            <a:solidFill>
                              <a:schemeClr val="tx1"/>
                            </a:solidFill>
                            <a:latin typeface="Cambria Math" panose="02040503050406030204" pitchFamily="18" charset="0"/>
                          </a:rPr>
                        </m:ctrlPr>
                      </m:dPr>
                      <m:e>
                        <m:r>
                          <a:rPr lang="en-US" altLang="zh-CN" i="1" smtClean="0">
                            <a:solidFill>
                              <a:schemeClr val="tx1"/>
                            </a:solidFill>
                            <a:latin typeface="Cambria Math" panose="02040503050406030204" pitchFamily="18" charset="0"/>
                          </a:rPr>
                          <m:t>⋅</m:t>
                        </m:r>
                      </m:e>
                    </m:d>
                  </m:oMath>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p:sp>
            <p:nvSpPr>
              <p:cNvPr id="9" name="矩形 8">
                <a:extLst>
                  <a:ext uri="{FF2B5EF4-FFF2-40B4-BE49-F238E27FC236}">
                    <a16:creationId xmlns:a16="http://schemas.microsoft.com/office/drawing/2014/main" id="{2AEF045F-7349-1A1A-E938-C7C39DA52244}"/>
                  </a:ext>
                </a:extLst>
              </p:cNvPr>
              <p:cNvSpPr>
                <a:spLocks noRot="1" noChangeAspect="1" noMove="1" noResize="1" noEditPoints="1" noAdjustHandles="1" noChangeArrowheads="1" noChangeShapeType="1" noTextEdit="1"/>
              </p:cNvSpPr>
              <p:nvPr/>
            </p:nvSpPr>
            <p:spPr>
              <a:xfrm>
                <a:off x="5210077" y="3666688"/>
                <a:ext cx="1512168" cy="576064"/>
              </a:xfrm>
              <a:prstGeom prst="rect">
                <a:avLst/>
              </a:prstGeom>
              <a:blipFill>
                <a:blip r:embed="rId6"/>
                <a:stretch>
                  <a:fillRect l="-1984" t="-8081" r="-1587" b="-4040"/>
                </a:stretch>
              </a:blipFill>
            </p:spPr>
            <p:txBody>
              <a:bodyPr/>
              <a:lstStyle/>
              <a:p>
                <a:r>
                  <a:rPr lang="zh-CN" altLang="en-US">
                    <a:noFill/>
                  </a:rPr>
                  <a:t> </a:t>
                </a:r>
              </a:p>
            </p:txBody>
          </p:sp>
        </mc:Fallback>
      </mc:AlternateContent>
      <p:sp>
        <p:nvSpPr>
          <p:cNvPr id="11" name="箭头: 下 10">
            <a:extLst>
              <a:ext uri="{FF2B5EF4-FFF2-40B4-BE49-F238E27FC236}">
                <a16:creationId xmlns:a16="http://schemas.microsoft.com/office/drawing/2014/main" id="{AF07F161-875C-3B62-EDEF-DD271624A391}"/>
              </a:ext>
            </a:extLst>
          </p:cNvPr>
          <p:cNvSpPr/>
          <p:nvPr/>
        </p:nvSpPr>
        <p:spPr>
          <a:xfrm>
            <a:off x="5735888" y="2735084"/>
            <a:ext cx="460545" cy="855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E7E44296-E9F3-DDB1-A543-2A136920C2C2}"/>
              </a:ext>
            </a:extLst>
          </p:cNvPr>
          <p:cNvPicPr>
            <a:picLocks noChangeAspect="1"/>
          </p:cNvPicPr>
          <p:nvPr/>
        </p:nvPicPr>
        <p:blipFill>
          <a:blip r:embed="rId7"/>
          <a:stretch>
            <a:fillRect/>
          </a:stretch>
        </p:blipFill>
        <p:spPr>
          <a:xfrm>
            <a:off x="3346108" y="1595556"/>
            <a:ext cx="5240109" cy="1549976"/>
          </a:xfrm>
          <a:prstGeom prst="rect">
            <a:avLst/>
          </a:prstGeom>
        </p:spPr>
      </p:pic>
      <p:sp>
        <p:nvSpPr>
          <p:cNvPr id="14" name="右大括号 13">
            <a:extLst>
              <a:ext uri="{FF2B5EF4-FFF2-40B4-BE49-F238E27FC236}">
                <a16:creationId xmlns:a16="http://schemas.microsoft.com/office/drawing/2014/main" id="{DBCE935D-C3E9-1F4F-D3EB-224A843A7EF7}"/>
              </a:ext>
            </a:extLst>
          </p:cNvPr>
          <p:cNvSpPr/>
          <p:nvPr/>
        </p:nvSpPr>
        <p:spPr>
          <a:xfrm rot="5400000">
            <a:off x="4016635" y="2655841"/>
            <a:ext cx="226840" cy="3832709"/>
          </a:xfrm>
          <a:prstGeom prst="rightBrace">
            <a:avLst>
              <a:gd name="adj1" fmla="val 0"/>
              <a:gd name="adj2" fmla="val 50000"/>
            </a:avLst>
          </a:prstGeom>
          <a:ln>
            <a:solidFill>
              <a:srgbClr val="37609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45B9772B-251E-94A4-DC97-B1DEEED25173}"/>
              </a:ext>
            </a:extLst>
          </p:cNvPr>
          <p:cNvPicPr>
            <a:picLocks noChangeAspect="1"/>
          </p:cNvPicPr>
          <p:nvPr/>
        </p:nvPicPr>
        <p:blipFill rotWithShape="1">
          <a:blip r:embed="rId8"/>
          <a:srcRect t="11232"/>
          <a:stretch/>
        </p:blipFill>
        <p:spPr>
          <a:xfrm>
            <a:off x="3491880" y="4780854"/>
            <a:ext cx="1276350" cy="329753"/>
          </a:xfrm>
          <a:prstGeom prst="rect">
            <a:avLst/>
          </a:prstGeom>
        </p:spPr>
      </p:pic>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EAAC2A78-5A13-16E2-CB64-4B4C998A23EA}"/>
                  </a:ext>
                </a:extLst>
              </p:cNvPr>
              <p:cNvSpPr txBox="1"/>
              <p:nvPr/>
            </p:nvSpPr>
            <p:spPr>
              <a:xfrm>
                <a:off x="3086088" y="917868"/>
                <a:ext cx="3364283" cy="461665"/>
              </a:xfrm>
              <a:prstGeom prst="rect">
                <a:avLst/>
              </a:prstGeom>
              <a:noFill/>
            </p:spPr>
            <p:txBody>
              <a:bodyPr wrap="square">
                <a:spAutoFit/>
              </a:bodyPr>
              <a:lstStyle/>
              <a:p>
                <a:pPr/>
                <a:r>
                  <a:rPr lang="zh-CN" altLang="en-US" sz="2400" b="1" kern="150" dirty="0">
                    <a:effectLst/>
                    <a:latin typeface="微软雅黑" panose="020B0503020204020204" pitchFamily="34" charset="-122"/>
                    <a:ea typeface="微软雅黑" panose="020B0503020204020204" pitchFamily="34" charset="-122"/>
                    <a:cs typeface="Tahoma" panose="020B0604030504040204" pitchFamily="34" charset="0"/>
                  </a:rPr>
                  <a:t>对</a:t>
                </a:r>
                <a14:m>
                  <m:oMath xmlns:m="http://schemas.openxmlformats.org/officeDocument/2006/math">
                    <m:r>
                      <a:rPr lang="en-US" altLang="zh-CN" sz="2400" b="1" i="1" kern="150" smtClean="0">
                        <a:effectLst/>
                        <a:latin typeface="Cambria Math" panose="02040503050406030204" pitchFamily="18" charset="0"/>
                        <a:ea typeface="等线" panose="02010600030101010101" pitchFamily="2" charset="-122"/>
                        <a:cs typeface="Tahoma" panose="020B0604030504040204" pitchFamily="34" charset="0"/>
                      </a:rPr>
                      <m:t>𝑸</m:t>
                    </m:r>
                  </m:oMath>
                </a14:m>
                <a:r>
                  <a:rPr lang="zh-CN" altLang="en-US" sz="2400" b="1" kern="150" dirty="0">
                    <a:latin typeface="微软雅黑" panose="020B0503020204020204" pitchFamily="34" charset="-122"/>
                    <a:ea typeface="微软雅黑" panose="020B0503020204020204" pitchFamily="34" charset="-122"/>
                    <a:cs typeface="Tahoma" panose="020B0604030504040204" pitchFamily="34" charset="0"/>
                  </a:rPr>
                  <a:t>和</a:t>
                </a:r>
                <a14:m>
                  <m:oMath xmlns:m="http://schemas.openxmlformats.org/officeDocument/2006/math">
                    <m:sSup>
                      <m:sSupPr>
                        <m:ctrlPr>
                          <a:rPr lang="zh-CN" altLang="zh-CN" sz="2400" b="1" i="1" kern="150">
                            <a:latin typeface="Cambria Math" panose="02040503050406030204" pitchFamily="18" charset="0"/>
                            <a:ea typeface="Cambria Math" panose="02040503050406030204" pitchFamily="18" charset="0"/>
                            <a:cs typeface="Tahoma" panose="020B0604030504040204" pitchFamily="34" charset="0"/>
                          </a:rPr>
                        </m:ctrlPr>
                      </m:sSupPr>
                      <m:e>
                        <m:r>
                          <a:rPr lang="en-US" altLang="zh-CN" sz="2400" b="1" i="1" kern="150">
                            <a:latin typeface="Cambria Math" panose="02040503050406030204" pitchFamily="18" charset="0"/>
                            <a:ea typeface="等线" panose="02010600030101010101" pitchFamily="2" charset="-122"/>
                            <a:cs typeface="Tahoma" panose="020B0604030504040204" pitchFamily="34" charset="0"/>
                          </a:rPr>
                          <m:t>𝜳</m:t>
                        </m:r>
                      </m:e>
                      <m:sup>
                        <m:r>
                          <a:rPr lang="en-US" altLang="zh-CN" sz="2400" b="1" i="1" kern="150">
                            <a:latin typeface="Cambria Math" panose="02040503050406030204" pitchFamily="18" charset="0"/>
                            <a:ea typeface="等线" panose="02010600030101010101" pitchFamily="2" charset="-122"/>
                            <a:cs typeface="Tahoma" panose="020B0604030504040204" pitchFamily="34" charset="0"/>
                          </a:rPr>
                          <m:t>∗</m:t>
                        </m:r>
                      </m:sup>
                    </m:sSup>
                  </m:oMath>
                </a14:m>
                <a:r>
                  <a:rPr lang="zh-CN" altLang="en-US" sz="2400" b="1" dirty="0">
                    <a:latin typeface="微软雅黑" panose="020B0503020204020204" pitchFamily="34" charset="-122"/>
                    <a:ea typeface="微软雅黑" panose="020B0503020204020204" pitchFamily="34" charset="-122"/>
                  </a:rPr>
                  <a:t>进行精度估计</a:t>
                </a:r>
              </a:p>
            </p:txBody>
          </p:sp>
        </mc:Choice>
        <mc:Fallback>
          <p:sp>
            <p:nvSpPr>
              <p:cNvPr id="22" name="文本框 21">
                <a:extLst>
                  <a:ext uri="{FF2B5EF4-FFF2-40B4-BE49-F238E27FC236}">
                    <a16:creationId xmlns:a16="http://schemas.microsoft.com/office/drawing/2014/main" id="{EAAC2A78-5A13-16E2-CB64-4B4C998A23EA}"/>
                  </a:ext>
                </a:extLst>
              </p:cNvPr>
              <p:cNvSpPr txBox="1">
                <a:spLocks noRot="1" noChangeAspect="1" noMove="1" noResize="1" noEditPoints="1" noAdjustHandles="1" noChangeArrowheads="1" noChangeShapeType="1" noTextEdit="1"/>
              </p:cNvSpPr>
              <p:nvPr/>
            </p:nvSpPr>
            <p:spPr>
              <a:xfrm>
                <a:off x="3086088" y="917868"/>
                <a:ext cx="3364283" cy="461665"/>
              </a:xfrm>
              <a:prstGeom prst="rect">
                <a:avLst/>
              </a:prstGeom>
              <a:blipFill>
                <a:blip r:embed="rId9"/>
                <a:stretch>
                  <a:fillRect l="-2717"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472441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quot;width&quot;:3853}"/>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679</Words>
  <Application>Microsoft Office PowerPoint</Application>
  <PresentationFormat>全屏显示(16:10)</PresentationFormat>
  <Paragraphs>98</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微软雅黑</vt:lpstr>
      <vt:lpstr>Arial</vt:lpstr>
      <vt:lpstr>Calibri</vt:lpstr>
      <vt:lpstr>Cambria Math</vt:lpstr>
      <vt:lpstr>Stencil</vt:lpstr>
      <vt:lpstr>Times New Roman</vt:lpstr>
      <vt:lpstr>Wingdings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1;PC</dc:creator>
  <cp:lastModifiedBy>Tang GenuTty</cp:lastModifiedBy>
  <cp:revision>133</cp:revision>
  <dcterms:created xsi:type="dcterms:W3CDTF">2014-05-23T18:24:00Z</dcterms:created>
  <dcterms:modified xsi:type="dcterms:W3CDTF">2023-04-09T15:14:09Z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244359344B8A44E4A36D2161475D7632</vt:lpwstr>
  </property>
</Properties>
</file>