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25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294" r:id="rId15"/>
    <p:sldId id="263" r:id="rId16"/>
    <p:sldId id="306" r:id="rId17"/>
    <p:sldId id="307" r:id="rId18"/>
    <p:sldId id="266" r:id="rId19"/>
    <p:sldId id="292" r:id="rId20"/>
    <p:sldId id="293" r:id="rId21"/>
    <p:sldId id="296" r:id="rId22"/>
    <p:sldId id="295" r:id="rId23"/>
    <p:sldId id="277" r:id="rId2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76092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72090" autoAdjust="0"/>
  </p:normalViewPr>
  <p:slideViewPr>
    <p:cSldViewPr showGuides="1">
      <p:cViewPr varScale="1">
        <p:scale>
          <a:sx n="66" d="100"/>
          <a:sy n="66" d="100"/>
        </p:scale>
        <p:origin x="58" y="19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44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0.png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25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diagramData" Target="../diagrams/data1.xml"/><Relationship Id="rId11" Type="http://schemas.openxmlformats.org/officeDocument/2006/relationships/image" Target="../media/image18.jpeg"/><Relationship Id="rId5" Type="http://schemas.openxmlformats.org/officeDocument/2006/relationships/notesSlide" Target="../notesSlides/notesSlide15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7.xml"/><Relationship Id="rId9" Type="http://schemas.openxmlformats.org/officeDocument/2006/relationships/diagramColors" Target="../diagrams/colors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wmf"/><Relationship Id="rId3" Type="http://schemas.openxmlformats.org/officeDocument/2006/relationships/tags" Target="../tags/tag28.xml"/><Relationship Id="rId7" Type="http://schemas.openxmlformats.org/officeDocument/2006/relationships/image" Target="../media/image20.png"/><Relationship Id="rId12" Type="http://schemas.openxmlformats.org/officeDocument/2006/relationships/oleObject" Target="../embeddings/oleObject21.bin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6.xml"/><Relationship Id="rId11" Type="http://schemas.openxmlformats.org/officeDocument/2006/relationships/oleObject" Target="../embeddings/oleObject20.bin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tags" Target="../tags/tag29.xml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08961" y="4250784"/>
            <a:ext cx="392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382" y="1683886"/>
            <a:ext cx="5990093" cy="24482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619672" y="1345332"/>
            <a:ext cx="4500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本例中的不确定评估由两个连续的模型组成：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5F1875-C22E-285D-5F66-08EAF5DB966B}"/>
                  </a:ext>
                </a:extLst>
              </p:cNvPr>
              <p:cNvSpPr txBox="1"/>
              <p:nvPr/>
            </p:nvSpPr>
            <p:spPr>
              <a:xfrm>
                <a:off x="1619672" y="4132158"/>
                <a:ext cx="4500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中间测量量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由于公共量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而相互关联，公共量</a:t>
                </a:r>
                <a14:m>
                  <m:oMath xmlns:m="http://schemas.openxmlformats.org/officeDocument/2006/math">
                    <m:r>
                      <a:rPr lang="en-US" altLang="zh-CN" sz="1600" i="1" kern="150"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𝑀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i="1" kern="150"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𝐷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分别引起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之间的额外相关性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5F1875-C22E-285D-5F66-08EAF5DB9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4132158"/>
                <a:ext cx="4500500" cy="584775"/>
              </a:xfrm>
              <a:prstGeom prst="rect">
                <a:avLst/>
              </a:prstGeom>
              <a:blipFill>
                <a:blip r:embed="rId6"/>
                <a:stretch>
                  <a:fillRect l="-813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F0F68-090D-15F6-263F-5B5C05A66860}"/>
                  </a:ext>
                </a:extLst>
              </p:cNvPr>
              <p:cNvSpPr txBox="1"/>
              <p:nvPr/>
            </p:nvSpPr>
            <p:spPr>
              <a:xfrm>
                <a:off x="1742384" y="841276"/>
                <a:ext cx="6069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首先描述中间被测量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的测量模型及其输入量的特征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5F0F68-090D-15F6-263F-5B5C05A6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84" y="841276"/>
                <a:ext cx="6069975" cy="369332"/>
              </a:xfrm>
              <a:prstGeom prst="rect">
                <a:avLst/>
              </a:prstGeom>
              <a:blipFill>
                <a:blip r:embed="rId5"/>
                <a:stretch>
                  <a:fillRect l="-9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310C2-6E2C-D0AF-B448-4C41D5FF11C6}"/>
                  </a:ext>
                </a:extLst>
              </p:cNvPr>
              <p:cNvSpPr txBox="1"/>
              <p:nvPr/>
            </p:nvSpPr>
            <p:spPr>
              <a:xfrm>
                <a:off x="1356991" y="1208537"/>
                <a:ext cx="6840760" cy="440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雷诺数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𝑿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,....,</m:t>
                    </m:r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）</m:t>
                        </m:r>
                      </m:e>
                      <m:sup>
                        <m:r>
                          <a:rPr lang="zh-CN" altLang="en-US" sz="16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160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和流量系数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 sz="1600" i="1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,....,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zh-CN" sz="1600" i="1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的平方倒数建模如下：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sz="1600" i="1" kern="15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zh-CN" sz="1600" i="1" kern="15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𝜋</m:t>
                              </m:r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𝑀𝐷</m:t>
                              </m:r>
                            </m:num>
                            <m:den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zh-CN" altLang="zh-CN" sz="1600" i="1" kern="15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5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ahoma" panose="020B060403050404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600" i="1" kern="15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ahoma" panose="020B060403050404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,</m:t>
                      </m:r>
                      <m:r>
                        <a:rPr lang="en-US" altLang="zh-CN" sz="1600" b="0" i="1" kern="15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  </m:t>
                      </m:r>
                      <m:sSub>
                        <m:sSubPr>
                          <m:ctrlPr>
                            <a:rPr lang="zh-CN" altLang="zh-CN" sz="1600" i="1" kern="15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5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zh-CN" altLang="zh-CN" sz="1600" i="1" kern="15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 kern="15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ahoma" panose="020B0604030504040204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sz="1600" i="1" kern="15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zh-CN" sz="1600" i="1" kern="15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ahom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1600" i="1" kern="15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ahoma" panose="020B0604030504040204" pitchFamily="34" charset="0"/>
                                </a:rPr>
                                <m:t>∗</m:t>
                              </m:r>
                            </m:sup>
                          </m:sSubSup>
                        </m:den>
                      </m:f>
                      <m:r>
                        <a:rPr lang="en-US" altLang="zh-CN" sz="1600" b="0" i="1" kern="15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        </m:t>
                      </m:r>
                    </m:oMath>
                  </m:oMathPara>
                </a14:m>
                <a:endParaRPr lang="en-US" altLang="zh-CN" sz="1600" b="0" i="1" kern="15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𝑛</m:t>
                      </m:r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=1,…,</m:t>
                      </m:r>
                      <m:r>
                        <a:rPr lang="en-US" altLang="zh-CN" sz="1600" i="1" kern="15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m:t>𝑁</m:t>
                      </m:r>
                    </m:oMath>
                  </m:oMathPara>
                </a14:m>
                <a:endParaRPr lang="en-US" altLang="zh-CN" sz="1600" kern="15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ahoma" panose="020B0604030504040204" pitchFamily="34" charset="0"/>
                </a:endParaRPr>
              </a:p>
              <a:p>
                <a:pPr>
                  <a:spcBef>
                    <a:spcPts val="430"/>
                  </a:spcBef>
                  <a:spcAft>
                    <a:spcPts val="430"/>
                  </a:spcAft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并设</a:t>
                </a:r>
                <a14:m>
                  <m:oMath xmlns:m="http://schemas.openxmlformats.org/officeDocument/2006/math">
                    <m:r>
                      <a:rPr lang="en-US" altLang="zh-CN" sz="18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  <m:r>
                      <a:rPr lang="en-US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=</m:t>
                    </m:r>
                    <m:r>
                      <a:rPr lang="zh-CN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（</m:t>
                    </m:r>
                    <m:sSub>
                      <m:sSub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,....,</m:t>
                    </m:r>
                    <m:sSub>
                      <m:sSub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）</m:t>
                        </m:r>
                      </m:e>
                      <m:sup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1800" b="1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1800" b="1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=</m:t>
                    </m:r>
                    <m:r>
                      <a:rPr lang="zh-CN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（</m:t>
                    </m:r>
                    <m:sSubSup>
                      <m:sSubSup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𝛹</m:t>
                        </m:r>
                      </m:e>
                      <m:sub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i="1" kern="15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,....,</m:t>
                    </m:r>
                    <m:sSubSup>
                      <m:sSubSup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SupPr>
                      <m:e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𝛹</m:t>
                        </m:r>
                      </m:e>
                      <m:sub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zh-CN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）</m:t>
                        </m:r>
                      </m:e>
                      <m:sup>
                        <m:r>
                          <a:rPr lang="en-US" altLang="zh-CN" sz="1800" i="1" kern="15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430"/>
                  </a:spcBef>
                  <a:spcAft>
                    <a:spcPts val="430"/>
                  </a:spcAft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 kern="150"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𝐷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表示喷嘴的喉部直径，</a:t>
                </a:r>
                <a14:m>
                  <m:oMath xmlns:m="http://schemas.openxmlformats.org/officeDocument/2006/math">
                    <m:r>
                      <a:rPr lang="en-US" altLang="zh-CN" sz="1600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𝑀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表示气体的动态粘度，表示第</a:t>
                </a:r>
                <a14:m>
                  <m:oMath xmlns:m="http://schemas.openxmlformats.org/officeDocument/2006/math">
                    <m:r>
                      <a:rPr lang="en-US" altLang="zh-CN" sz="1600" i="1" kern="150"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个实际流速。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430"/>
                  </a:spcBef>
                  <a:spcAft>
                    <a:spcPts val="430"/>
                  </a:spcAft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该方程定义了中间变量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𝒀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的测量模型。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430"/>
                  </a:spcBef>
                  <a:spcAft>
                    <a:spcPts val="430"/>
                  </a:spcAft>
                </a:pPr>
                <a:endParaRPr lang="zh-CN" altLang="zh-CN" sz="1800" kern="15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ahoma" panose="020B060403050404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6310C2-6E2C-D0AF-B448-4C41D5FF1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91" y="1208537"/>
                <a:ext cx="6840760" cy="4400948"/>
              </a:xfrm>
              <a:prstGeom prst="rect">
                <a:avLst/>
              </a:prstGeom>
              <a:blipFill>
                <a:blip r:embed="rId6"/>
                <a:stretch>
                  <a:fillRect l="-535" r="-3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2">
            <a:extLst>
              <a:ext uri="{FF2B5EF4-FFF2-40B4-BE49-F238E27FC236}">
                <a16:creationId xmlns:a16="http://schemas.microsoft.com/office/drawing/2014/main" id="{3D9B6D87-AF4A-5A5F-891D-33FC01D3C4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3D9B6D87-AF4A-5A5F-891D-33FC01D3C4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457618" y="2082512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1983429" y="2735084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457618" y="3666688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18" y="3666688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808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10077" y="3666688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77" y="3666688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808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735888" y="2735084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108" y="1595556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16635" y="2655841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491880" y="4780854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917868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917868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3D9B6D87-AF4A-5A5F-891D-33FC01D3C40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60032" y="48895"/>
            <a:ext cx="4005203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441D1-6F19-607A-1D7E-66A414AB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80" y="1041110"/>
            <a:ext cx="756084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。大数定律是描述相当多次数重复试验的结果的定律，在大数定理的保证下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作为事件发生的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的近似值。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FFDF4F-726A-6543-CF68-2C874A9E1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2785492"/>
            <a:ext cx="3652391" cy="642611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F8FC0ED-74A3-B944-9DC6-EECB87635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75" y="4153644"/>
            <a:ext cx="1171575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695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07704" y="674368"/>
            <a:ext cx="419942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80800" imgH="228600" progId="Equation.AxMath">
                    <p:embed/>
                  </p:oleObj>
                </mc:Choice>
                <mc:Fallback>
                  <p:oleObj name="AxMath" r:id="rId9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280800" imgH="228600" progId="Equation.AxMath">
                    <p:embed/>
                  </p:oleObj>
                </mc:Choice>
                <mc:Fallback>
                  <p:oleObj name="AxMath" r:id="rId11" imgW="280800" imgH="228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28208D2-F1BF-4A19-99A9-83E9EDC41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626560" imgH="1328040" progId="Equation.AxMath">
                  <p:embed/>
                </p:oleObj>
              </mc:Choice>
              <mc:Fallback>
                <p:oleObj name="AxMath" r:id="rId12" imgW="2626560" imgH="132804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566440"/>
          <a:ext cx="2566988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068560" imgH="1307520" progId="Equation.AxMath">
                  <p:embed/>
                </p:oleObj>
              </mc:Choice>
              <mc:Fallback>
                <p:oleObj name="AxMath" r:id="rId14" imgW="2068560" imgH="130752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3532" y="566440"/>
                        <a:ext cx="2566988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3750146"/>
            <a:chOff x="2274493" y="1339602"/>
            <a:chExt cx="5578945" cy="3750146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3750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305308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855</Words>
  <Application>Microsoft Office PowerPoint</Application>
  <PresentationFormat>全屏显示(16:10)</PresentationFormat>
  <Paragraphs>175</Paragraphs>
  <Slides>22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156</cp:revision>
  <dcterms:created xsi:type="dcterms:W3CDTF">2014-05-23T18:24:00Z</dcterms:created>
  <dcterms:modified xsi:type="dcterms:W3CDTF">2023-04-10T13:14:47Z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