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50.xml" ContentType="application/vnd.openxmlformats-officedocument.presentationml.tags+xml"/>
  <Override PartName="/ppt/notesSlides/notesSlide28.xml" ContentType="application/vnd.openxmlformats-officedocument.presentationml.notesSlide+xml"/>
  <Override PartName="/ppt/tags/tag51.xml" ContentType="application/vnd.openxmlformats-officedocument.presentationml.tags+xml"/>
  <Override PartName="/ppt/notesSlides/notesSlide29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39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10" r:id="rId27"/>
    <p:sldId id="266" r:id="rId28"/>
    <p:sldId id="292" r:id="rId29"/>
    <p:sldId id="293" r:id="rId30"/>
    <p:sldId id="296" r:id="rId31"/>
    <p:sldId id="295" r:id="rId32"/>
    <p:sldId id="321" r:id="rId33"/>
    <p:sldId id="322" r:id="rId34"/>
    <p:sldId id="323" r:id="rId35"/>
    <p:sldId id="324" r:id="rId36"/>
    <p:sldId id="325" r:id="rId37"/>
    <p:sldId id="277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FFFFF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71339" autoAdjust="0"/>
  </p:normalViewPr>
  <p:slideViewPr>
    <p:cSldViewPr showGuides="1">
      <p:cViewPr varScale="1">
        <p:scale>
          <a:sx n="73" d="100"/>
          <a:sy n="73" d="100"/>
        </p:scale>
        <p:origin x="1891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981585" y="1822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171450" algn="l" defTabSz="8890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228600" lvl="1" indent="171450" algn="l" defTabSz="8890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000" b="1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585" y="123513"/>
        <a:ext cx="4562814" cy="730147"/>
      </dsp:txXfrm>
    </dsp:sp>
    <dsp:sp modelId="{7B72C06B-4F64-4347-96AA-57D090FD2BEF}">
      <dsp:nvSpPr>
        <dsp:cNvPr id="0" name=""/>
        <dsp:cNvSpPr/>
      </dsp:nvSpPr>
      <dsp:spPr>
        <a:xfrm>
          <a:off x="303672" y="1822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351196" y="49346"/>
        <a:ext cx="2582864" cy="878481"/>
      </dsp:txXfrm>
    </dsp:sp>
    <dsp:sp modelId="{5DB38912-395C-4860-B0B5-CB480E07B8A3}">
      <dsp:nvSpPr>
        <dsp:cNvPr id="0" name=""/>
        <dsp:cNvSpPr/>
      </dsp:nvSpPr>
      <dsp:spPr>
        <a:xfrm>
          <a:off x="2981585" y="1072704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1585" y="1194395"/>
        <a:ext cx="4562814" cy="730147"/>
      </dsp:txXfrm>
    </dsp:sp>
    <dsp:sp modelId="{0B6CA58F-B356-4AB1-80BC-4D4E4C7768D1}">
      <dsp:nvSpPr>
        <dsp:cNvPr id="0" name=""/>
        <dsp:cNvSpPr/>
      </dsp:nvSpPr>
      <dsp:spPr>
        <a:xfrm>
          <a:off x="303672" y="1072704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96" y="1120228"/>
        <a:ext cx="2582864" cy="878481"/>
      </dsp:txXfrm>
    </dsp:sp>
    <dsp:sp modelId="{171EECAD-A409-414C-977F-E09CED872C22}">
      <dsp:nvSpPr>
        <dsp:cNvPr id="0" name=""/>
        <dsp:cNvSpPr/>
      </dsp:nvSpPr>
      <dsp:spPr>
        <a:xfrm>
          <a:off x="2982683" y="2143586"/>
          <a:ext cx="4923074" cy="1175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2683" y="2290500"/>
        <a:ext cx="4482332" cy="881484"/>
      </dsp:txXfrm>
    </dsp:sp>
    <dsp:sp modelId="{F46454F0-B5AF-4B61-8847-7A140B8C3CDE}">
      <dsp:nvSpPr>
        <dsp:cNvPr id="0" name=""/>
        <dsp:cNvSpPr/>
      </dsp:nvSpPr>
      <dsp:spPr>
        <a:xfrm>
          <a:off x="307386" y="2244478"/>
          <a:ext cx="2675297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910" y="2292002"/>
        <a:ext cx="2580249" cy="878481"/>
      </dsp:txXfrm>
    </dsp:sp>
    <dsp:sp modelId="{5F90425C-6D35-4772-92F4-DC70EF54BF11}">
      <dsp:nvSpPr>
        <dsp:cNvPr id="0" name=""/>
        <dsp:cNvSpPr/>
      </dsp:nvSpPr>
      <dsp:spPr>
        <a:xfrm>
          <a:off x="2981585" y="3416252"/>
          <a:ext cx="4927887" cy="9735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20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1585" y="3537943"/>
        <a:ext cx="4562814" cy="730147"/>
      </dsp:txXfrm>
    </dsp:sp>
    <dsp:sp modelId="{4E0665C9-DB86-46EB-AF6A-D01FCC02BE5C}">
      <dsp:nvSpPr>
        <dsp:cNvPr id="0" name=""/>
        <dsp:cNvSpPr/>
      </dsp:nvSpPr>
      <dsp:spPr>
        <a:xfrm>
          <a:off x="303672" y="3416252"/>
          <a:ext cx="2677912" cy="97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196" y="3463776"/>
        <a:ext cx="2582864" cy="87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先讲一下第一部分不确定度传播过程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</a:t>
            </a:r>
            <a:r>
              <a:rPr lang="en-US" altLang="zh-CN" dirty="0">
                <a:sym typeface="Wingdings" panose="05000000000000000000" pitchFamily="2" charset="2"/>
              </a:rPr>
              <a:t> WLS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论文中有一个小</a:t>
            </a:r>
            <a:r>
              <a:rPr lang="en-US" altLang="zh-CN">
                <a:sym typeface="Wingdings" panose="05000000000000000000" pitchFamily="2" charset="2"/>
              </a:rPr>
              <a:t>bug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8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2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不好意思（</a:t>
            </a:r>
            <a:r>
              <a:rPr lang="en-US" altLang="zh-CN" dirty="0" err="1"/>
              <a:t>axmath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公式打错了：</a:t>
            </a:r>
            <a:r>
              <a:rPr lang="en-US" altLang="zh-CN" dirty="0"/>
              <a:t>min</a:t>
            </a:r>
            <a:r>
              <a:rPr lang="zh-CN" altLang="en-US" dirty="0"/>
              <a:t>下方两个</a:t>
            </a:r>
            <a:r>
              <a:rPr lang="en-US" altLang="zh-CN" dirty="0"/>
              <a:t>\beta</a:t>
            </a:r>
            <a:r>
              <a:rPr lang="zh-CN" altLang="en-US" dirty="0"/>
              <a:t>加上</a:t>
            </a:r>
            <a:r>
              <a:rPr lang="en-US" altLang="zh-CN" dirty="0"/>
              <a:t>\hat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r>
              <a:rPr lang="en-US" altLang="zh-CN" dirty="0"/>
              <a:t>/</a:t>
            </a:r>
            <a:r>
              <a:rPr lang="zh-CN" altLang="en-US" dirty="0"/>
              <a:t>矩阵维数解释清楚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一页</a:t>
            </a:r>
            <a:r>
              <a:rPr lang="en-US" altLang="zh-CN" dirty="0"/>
              <a:t>ppt</a:t>
            </a:r>
            <a:r>
              <a:rPr lang="zh-CN" altLang="en-US" dirty="0"/>
              <a:t>展示的内容有限</a:t>
            </a:r>
            <a:r>
              <a:rPr lang="en-US" altLang="zh-CN" dirty="0"/>
              <a:t>+</a:t>
            </a:r>
            <a:r>
              <a:rPr lang="zh-CN" altLang="en-US" dirty="0"/>
              <a:t>公式是连贯的整体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字有点小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解释矩阵运算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(Click!)</a:t>
            </a:r>
            <a:r>
              <a:rPr lang="zh-CN" altLang="en-US" dirty="0">
                <a:sym typeface="Wingdings" panose="05000000000000000000" pitchFamily="2" charset="2"/>
              </a:rPr>
              <a:t>最终结果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6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到这里，我们的讨论还没有结束</a:t>
            </a:r>
            <a:endParaRPr lang="en-US" altLang="zh-CN" dirty="0"/>
          </a:p>
          <a:p>
            <a:r>
              <a:rPr lang="zh-CN" altLang="en-US" dirty="0"/>
              <a:t>刚才的方法仍有局限性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劝导听众要有耐心，最后一条改进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：协方差矩阵</a:t>
            </a:r>
            <a:endParaRPr lang="en-US" altLang="zh-CN" dirty="0"/>
          </a:p>
          <a:p>
            <a:r>
              <a:rPr lang="zh-CN" altLang="en-US" dirty="0"/>
              <a:t>对角元</a:t>
            </a:r>
            <a:r>
              <a:rPr lang="en-US" altLang="zh-CN" dirty="0"/>
              <a:t>/</a:t>
            </a:r>
            <a:r>
              <a:rPr lang="zh-CN" altLang="en-US" dirty="0"/>
              <a:t>非对角线上元素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4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Click!</a:t>
            </a:r>
            <a:r>
              <a:rPr lang="zh-CN" altLang="en-US" dirty="0"/>
              <a:t>）一样的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34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Click!</a:t>
            </a:r>
            <a:r>
              <a:rPr lang="zh-CN" altLang="en-US" dirty="0"/>
              <a:t>）一样的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28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58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05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2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  <a:endParaRPr lang="en-US" altLang="zh-CN" dirty="0"/>
          </a:p>
          <a:p>
            <a:r>
              <a:rPr lang="zh-CN" altLang="en-US" dirty="0"/>
              <a:t>除了评估测量结果可靠性外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88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作用：</a:t>
            </a:r>
            <a:endParaRPr lang="en-US" altLang="zh-CN" dirty="0"/>
          </a:p>
          <a:p>
            <a:r>
              <a:rPr lang="zh-CN" altLang="en-US" dirty="0"/>
              <a:t>除了评估测量结果可靠性外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02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Q, \PSI</a:t>
            </a:r>
            <a:r>
              <a:rPr lang="zh-CN" altLang="en-US" dirty="0"/>
              <a:t>需要测量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3.jpeg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8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notesSlide" Target="../notesSlides/notesSlide19.xml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4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3995936" cy="7990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27784" y="4286050"/>
            <a:ext cx="4006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24231-FAC7-B4FF-5F7C-181EFB9A53B3}"/>
              </a:ext>
            </a:extLst>
          </p:cNvPr>
          <p:cNvSpPr txBox="1"/>
          <p:nvPr/>
        </p:nvSpPr>
        <p:spPr>
          <a:xfrm>
            <a:off x="107504" y="96864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E4.3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B48FBD7-4923-5637-A248-0D091FDDD6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425A12B2-9041-C5D3-D0FE-76244A20F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49249" y="1498089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DA174BC-13AF-3C91-ABAE-DA0030890A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19744"/>
            <a:ext cx="6696744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ECC8ED1-E266-F7DD-E197-E7827C84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207"/>
              </p:ext>
            </p:extLst>
          </p:nvPr>
        </p:nvGraphicFramePr>
        <p:xfrm>
          <a:off x="703754" y="2552340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64440" imgH="228600" progId="Equation.AxMath">
                  <p:embed/>
                </p:oleObj>
              </mc:Choice>
              <mc:Fallback>
                <p:oleObj name="AxMath" r:id="rId5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3AA2910-92AF-82BE-EF6E-E9E1A499F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754" y="2552340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74D202-C85E-562B-11CD-4B1697C3F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17926"/>
              </p:ext>
            </p:extLst>
          </p:nvPr>
        </p:nvGraphicFramePr>
        <p:xfrm>
          <a:off x="1300003" y="4395014"/>
          <a:ext cx="1399790" cy="63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08320" imgH="230760" progId="Equation.AxMath">
                  <p:embed/>
                </p:oleObj>
              </mc:Choice>
              <mc:Fallback>
                <p:oleObj name="AxMath" r:id="rId7" imgW="508320" imgH="23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003" y="4395014"/>
                        <a:ext cx="1399790" cy="63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074D929-B6A7-EA51-D6BE-7C822FF3FBB1}"/>
              </a:ext>
            </a:extLst>
          </p:cNvPr>
          <p:cNvSpPr/>
          <p:nvPr/>
        </p:nvSpPr>
        <p:spPr>
          <a:xfrm>
            <a:off x="1927890" y="3085717"/>
            <a:ext cx="240862" cy="132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69D8D-6463-46EA-9563-CC0ED1C62A34}"/>
              </a:ext>
            </a:extLst>
          </p:cNvPr>
          <p:cNvSpPr txBox="1"/>
          <p:nvPr/>
        </p:nvSpPr>
        <p:spPr>
          <a:xfrm>
            <a:off x="2699792" y="3562277"/>
            <a:ext cx="28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目标：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残差平方和</a:t>
            </a:r>
            <a:r>
              <a:rPr lang="zh-CN" altLang="en-US" sz="2000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998284"/>
            <a:ext cx="6699590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的精度各不相同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不等精度测量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根据标准差分配权重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带权最小二乘法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WLS(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3785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均为不确定值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"/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WTLS(Weighted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Total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戴明推广的最小二乘法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4E1ADC3-4FCF-498E-B1F1-AF56B8C7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4795"/>
              </p:ext>
            </p:extLst>
          </p:nvPr>
        </p:nvGraphicFramePr>
        <p:xfrm>
          <a:off x="3324397" y="2035407"/>
          <a:ext cx="2232248" cy="10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397" y="2035407"/>
                        <a:ext cx="2232248" cy="1029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4642C8-8385-E811-9B89-8C90FE53E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68135"/>
              </p:ext>
            </p:extLst>
          </p:nvPr>
        </p:nvGraphicFramePr>
        <p:xfrm>
          <a:off x="470544" y="1955894"/>
          <a:ext cx="2232248" cy="10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44" y="1955894"/>
                        <a:ext cx="2232248" cy="105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03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几何直观与最小化函数方程：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7A92A9-512A-3BE9-A28D-6A40701B8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2" y="164541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D58C84-A1E5-BC29-B20A-324B6056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30" y="2312128"/>
            <a:ext cx="2641353" cy="193216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E4078C-A827-7A4F-84AC-C0BC16178647}"/>
              </a:ext>
            </a:extLst>
          </p:cNvPr>
          <p:cNvSpPr txBox="1"/>
          <p:nvPr/>
        </p:nvSpPr>
        <p:spPr>
          <a:xfrm>
            <a:off x="1529377" y="4402312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ACB7D3-D038-BDC1-8BE8-25D0036004E0}"/>
              </a:ext>
            </a:extLst>
          </p:cNvPr>
          <p:cNvSpPr txBox="1"/>
          <p:nvPr/>
        </p:nvSpPr>
        <p:spPr>
          <a:xfrm>
            <a:off x="4972719" y="399722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7C58BE3-0530-54F0-1A05-D06B7662C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9426"/>
              </p:ext>
            </p:extLst>
          </p:nvPr>
        </p:nvGraphicFramePr>
        <p:xfrm>
          <a:off x="2539999" y="2540000"/>
          <a:ext cx="105480" cy="22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5480" imgH="227880" progId="Equation.AxMath">
                  <p:embed/>
                </p:oleObj>
              </mc:Choice>
              <mc:Fallback>
                <p:oleObj name="AxMath" r:id="rId7" imgW="1054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105480" cy="22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11D497-38B2-F226-09D2-EBB4A128F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71848"/>
              </p:ext>
            </p:extLst>
          </p:nvPr>
        </p:nvGraphicFramePr>
        <p:xfrm>
          <a:off x="153551" y="1556414"/>
          <a:ext cx="3552707" cy="67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131560" imgH="405720" progId="Equation.AxMath">
                  <p:embed/>
                </p:oleObj>
              </mc:Choice>
              <mc:Fallback>
                <p:oleObj name="AxMath" r:id="rId9" imgW="2131560" imgH="405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51" y="1556414"/>
                        <a:ext cx="3552707" cy="67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8F15C38-A823-66FC-07FA-B50107920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21585"/>
              </p:ext>
            </p:extLst>
          </p:nvPr>
        </p:nvGraphicFramePr>
        <p:xfrm>
          <a:off x="2084388" y="4551363"/>
          <a:ext cx="53101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103560" imgH="414000" progId="Equation.AxMath">
                  <p:embed/>
                </p:oleObj>
              </mc:Choice>
              <mc:Fallback>
                <p:oleObj name="AxMath" r:id="rId11" imgW="3103560" imgH="414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11D497-38B2-F226-09D2-EBB4A128F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4388" y="4551363"/>
                        <a:ext cx="5310187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7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70B39-397C-E084-365D-4AE56C35EAFC}"/>
              </a:ext>
            </a:extLst>
          </p:cNvPr>
          <p:cNvSpPr txBox="1"/>
          <p:nvPr/>
        </p:nvSpPr>
        <p:spPr>
          <a:xfrm>
            <a:off x="159686" y="1468130"/>
            <a:ext cx="648072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sz="20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63BB2DA-8F84-7882-FEC6-18D92964C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71240"/>
              </p:ext>
            </p:extLst>
          </p:nvPr>
        </p:nvGraphicFramePr>
        <p:xfrm>
          <a:off x="1019175" y="1377950"/>
          <a:ext cx="53101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103560" imgH="414000" progId="Equation.AxMath">
                  <p:embed/>
                </p:oleObj>
              </mc:Choice>
              <mc:Fallback>
                <p:oleObj name="AxMath" r:id="rId5" imgW="3103560" imgH="4140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8F15C38-A823-66FC-07FA-B50107920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1377950"/>
                        <a:ext cx="5310188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F2ACFF7-C635-D8C5-0C34-FE844D95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42114"/>
              </p:ext>
            </p:extLst>
          </p:nvPr>
        </p:nvGraphicFramePr>
        <p:xfrm>
          <a:off x="921947" y="2154014"/>
          <a:ext cx="5021128" cy="97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841840" imgH="551520" progId="Equation.AxMath">
                  <p:embed/>
                </p:oleObj>
              </mc:Choice>
              <mc:Fallback>
                <p:oleObj name="AxMath" r:id="rId7" imgW="2841840" imgH="5515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13DFE07-B1BA-E782-B5C7-3C9A94D7F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947" y="2154014"/>
                        <a:ext cx="5021128" cy="97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82716" y="3407687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49513"/>
              </p:ext>
            </p:extLst>
          </p:nvPr>
        </p:nvGraphicFramePr>
        <p:xfrm>
          <a:off x="400548" y="4027186"/>
          <a:ext cx="6284522" cy="11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3074040" imgH="551520" progId="Equation.AxMath">
                  <p:embed/>
                </p:oleObj>
              </mc:Choice>
              <mc:Fallback>
                <p:oleObj name="AxMath" r:id="rId9" imgW="3074040" imgH="5515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F2ACFF7-C635-D8C5-0C34-FE844D958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548" y="4027186"/>
                        <a:ext cx="6284522" cy="11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236267" y="340768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D62289-D4B4-2712-3AE6-8533A1A1D933}"/>
              </a:ext>
            </a:extLst>
          </p:cNvPr>
          <p:cNvSpPr/>
          <p:nvPr/>
        </p:nvSpPr>
        <p:spPr>
          <a:xfrm>
            <a:off x="3663314" y="4297446"/>
            <a:ext cx="466630" cy="536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0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4154310"/>
            <a:chOff x="2274493" y="1339602"/>
            <a:chExt cx="5578945" cy="4225760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422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66245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估计值与不确定度评估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179952" y="1513388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23628"/>
              </p:ext>
            </p:extLst>
          </p:nvPr>
        </p:nvGraphicFramePr>
        <p:xfrm>
          <a:off x="467544" y="2066625"/>
          <a:ext cx="36017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074040" imgH="551520" progId="Equation.AxMath">
                  <p:embed/>
                </p:oleObj>
              </mc:Choice>
              <mc:Fallback>
                <p:oleObj name="AxMath" r:id="rId5" imgW="307404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066625"/>
                        <a:ext cx="360173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333503" y="151338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F469494-9844-E814-A9A7-AA4B6BB39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4218"/>
              </p:ext>
            </p:extLst>
          </p:nvPr>
        </p:nvGraphicFramePr>
        <p:xfrm>
          <a:off x="245647" y="2857500"/>
          <a:ext cx="2024346" cy="115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298240" imgH="1313280" progId="Equation.AxMath">
                  <p:embed/>
                </p:oleObj>
              </mc:Choice>
              <mc:Fallback>
                <p:oleObj name="AxMath" r:id="rId7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647" y="2857500"/>
                        <a:ext cx="2024346" cy="115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60593033-26BC-0BF7-59B4-B5763A7CC596}"/>
              </a:ext>
            </a:extLst>
          </p:cNvPr>
          <p:cNvSpPr/>
          <p:nvPr/>
        </p:nvSpPr>
        <p:spPr>
          <a:xfrm flipV="1">
            <a:off x="2454443" y="3314314"/>
            <a:ext cx="361890" cy="189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CDA99D2-C666-AFBA-D287-9FF1329A0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52165"/>
              </p:ext>
            </p:extLst>
          </p:nvPr>
        </p:nvGraphicFramePr>
        <p:xfrm>
          <a:off x="2998799" y="2809036"/>
          <a:ext cx="2516074" cy="123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666520" imgH="1313280" progId="Equation.AxMath">
                  <p:embed/>
                </p:oleObj>
              </mc:Choice>
              <mc:Fallback>
                <p:oleObj name="AxMath" r:id="rId9" imgW="2666520" imgH="13132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F469494-9844-E814-A9A7-AA4B6BB39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8799" y="2809036"/>
                        <a:ext cx="2516074" cy="1237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FD917E8-1594-C6DF-8F4E-5ECFF488D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93915"/>
              </p:ext>
            </p:extLst>
          </p:nvPr>
        </p:nvGraphicFramePr>
        <p:xfrm>
          <a:off x="640731" y="4534302"/>
          <a:ext cx="5990516" cy="9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439800" imgH="551520" progId="Equation.AxMath">
                  <p:embed/>
                </p:oleObj>
              </mc:Choice>
              <mc:Fallback>
                <p:oleObj name="AxMath" r:id="rId11" imgW="343980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731" y="4534302"/>
                        <a:ext cx="5990516" cy="9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47E407F-1800-161A-25D8-A9C591C27886}"/>
              </a:ext>
            </a:extLst>
          </p:cNvPr>
          <p:cNvSpPr txBox="1"/>
          <p:nvPr/>
        </p:nvSpPr>
        <p:spPr>
          <a:xfrm>
            <a:off x="179952" y="42376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最终结果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608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w/o correlation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801716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[w/o correlation]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不考虑变量关联性的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考虑变量关联性（两方面）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变量自身还有关联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Yj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各变量间还有关联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DC98AD4-EC1C-2EAD-59BC-31896A1B5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64471"/>
              </p:ext>
            </p:extLst>
          </p:nvPr>
        </p:nvGraphicFramePr>
        <p:xfrm>
          <a:off x="3383868" y="403018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3868" y="403018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984B97B-4CDB-32AD-1224-AF0F0055D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99767"/>
              </p:ext>
            </p:extLst>
          </p:nvPr>
        </p:nvGraphicFramePr>
        <p:xfrm>
          <a:off x="559422" y="3986378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422" y="3986378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7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correlation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06F6BF6-3E9D-CED6-C256-3F547118D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716115"/>
              </p:ext>
            </p:extLst>
          </p:nvPr>
        </p:nvGraphicFramePr>
        <p:xfrm>
          <a:off x="314885" y="1477405"/>
          <a:ext cx="3691446" cy="59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439800" imgH="551520" progId="Equation.AxMath">
                  <p:embed/>
                </p:oleObj>
              </mc:Choice>
              <mc:Fallback>
                <p:oleObj name="AxMath" r:id="rId5" imgW="3439800" imgH="55152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FD917E8-1594-C6DF-8F4E-5ECFF488D9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885" y="1477405"/>
                        <a:ext cx="3691446" cy="59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FAEB4840-141E-D487-0273-5B594E27FFA0}"/>
              </a:ext>
            </a:extLst>
          </p:cNvPr>
          <p:cNvSpPr/>
          <p:nvPr/>
        </p:nvSpPr>
        <p:spPr>
          <a:xfrm>
            <a:off x="2123728" y="2090046"/>
            <a:ext cx="264497" cy="421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2935D7D-9D1C-E939-A699-F70B313E1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29581"/>
              </p:ext>
            </p:extLst>
          </p:nvPr>
        </p:nvGraphicFramePr>
        <p:xfrm>
          <a:off x="314885" y="2572609"/>
          <a:ext cx="3693839" cy="59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441960" imgH="551520" progId="Equation.AxMath">
                  <p:embed/>
                </p:oleObj>
              </mc:Choice>
              <mc:Fallback>
                <p:oleObj name="AxMath" r:id="rId7" imgW="3441960" imgH="55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06F6BF6-3E9D-CED6-C256-3F547118D9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885" y="2572609"/>
                        <a:ext cx="3693839" cy="592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8B1DECC-D903-0289-F25A-769ED66F5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75852"/>
              </p:ext>
            </p:extLst>
          </p:nvPr>
        </p:nvGraphicFramePr>
        <p:xfrm>
          <a:off x="3785225" y="3612185"/>
          <a:ext cx="347186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799000" imgH="1332720" progId="Equation.AxMath">
                  <p:embed/>
                </p:oleObj>
              </mc:Choice>
              <mc:Fallback>
                <p:oleObj name="AxMath" r:id="rId9" imgW="2799000" imgH="133272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5225" y="3612185"/>
                        <a:ext cx="3471862" cy="165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2A02F15-278F-B2FC-F37B-E506D72AC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33231"/>
              </p:ext>
            </p:extLst>
          </p:nvPr>
        </p:nvGraphicFramePr>
        <p:xfrm>
          <a:off x="166923" y="3571190"/>
          <a:ext cx="3039447" cy="173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298240" imgH="1313280" progId="Equation.AxMath">
                  <p:embed/>
                </p:oleObj>
              </mc:Choice>
              <mc:Fallback>
                <p:oleObj name="AxMath" r:id="rId11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923" y="3571190"/>
                        <a:ext cx="3039447" cy="1734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4CC2F407-3C02-CD7B-DEAA-B90F32B1ABB6}"/>
              </a:ext>
            </a:extLst>
          </p:cNvPr>
          <p:cNvSpPr/>
          <p:nvPr/>
        </p:nvSpPr>
        <p:spPr>
          <a:xfrm>
            <a:off x="3338716" y="4331441"/>
            <a:ext cx="360040" cy="18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8F342B-3997-FF94-09ED-6D8A8F6F6B64}"/>
              </a:ext>
            </a:extLst>
          </p:cNvPr>
          <p:cNvSpPr txBox="1"/>
          <p:nvPr/>
        </p:nvSpPr>
        <p:spPr>
          <a:xfrm>
            <a:off x="4851170" y="3153604"/>
            <a:ext cx="170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403200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correlation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177" y="903753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最终方案：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2935D7D-9D1C-E939-A699-F70B313E1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43208"/>
              </p:ext>
            </p:extLst>
          </p:nvPr>
        </p:nvGraphicFramePr>
        <p:xfrm>
          <a:off x="550508" y="2000077"/>
          <a:ext cx="5941021" cy="95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441960" imgH="551520" progId="Equation.AxMath">
                  <p:embed/>
                </p:oleObj>
              </mc:Choice>
              <mc:Fallback>
                <p:oleObj name="AxMath" r:id="rId5" imgW="3441960" imgH="5515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2935D7D-9D1C-E939-A699-F70B313E1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508" y="2000077"/>
                        <a:ext cx="5941021" cy="953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B540DDB-0759-D046-3D51-794796625D52}"/>
              </a:ext>
            </a:extLst>
          </p:cNvPr>
          <p:cNvSpPr txBox="1"/>
          <p:nvPr/>
        </p:nvSpPr>
        <p:spPr>
          <a:xfrm>
            <a:off x="165702" y="1498082"/>
            <a:ext cx="505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经由我们三人的理解、再加工后呈现的公式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E7858D-CDB0-A80C-D7B9-67E155812509}"/>
              </a:ext>
            </a:extLst>
          </p:cNvPr>
          <p:cNvSpPr txBox="1"/>
          <p:nvPr/>
        </p:nvSpPr>
        <p:spPr>
          <a:xfrm>
            <a:off x="165702" y="31455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原始论文中的核心公式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EC324FC-0A2A-8F37-3C53-BB2AE32CEE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6"/>
          <a:stretch/>
        </p:blipFill>
        <p:spPr>
          <a:xfrm>
            <a:off x="37183" y="3623212"/>
            <a:ext cx="6653578" cy="953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E57DB41-273E-62F5-DDAB-3E418CC6A4A4}"/>
              </a:ext>
            </a:extLst>
          </p:cNvPr>
          <p:cNvSpPr txBox="1"/>
          <p:nvPr/>
        </p:nvSpPr>
        <p:spPr>
          <a:xfrm>
            <a:off x="5508104" y="484623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一样的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56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1960" y="49008"/>
            <a:ext cx="465327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(sum-1/2)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w/o correlation</a:t>
            </a:r>
            <a:endParaRPr lang="zh-CN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177" y="903753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DFA64BA8-7FDC-2DF7-3AED-28E934C878A8}"/>
              </a:ext>
            </a:extLst>
          </p:cNvPr>
          <p:cNvSpPr/>
          <p:nvPr/>
        </p:nvSpPr>
        <p:spPr>
          <a:xfrm>
            <a:off x="4410694" y="1247646"/>
            <a:ext cx="2636346" cy="1346419"/>
          </a:xfrm>
          <a:prstGeom prst="cloudCallout">
            <a:avLst>
              <a:gd name="adj1" fmla="val 75602"/>
              <a:gd name="adj2" fmla="val -9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不等精度测量，按标准差进行了权重分配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A2272AB2-7A1A-DF7C-F4C2-C1835035E55B}"/>
              </a:ext>
            </a:extLst>
          </p:cNvPr>
          <p:cNvSpPr/>
          <p:nvPr/>
        </p:nvSpPr>
        <p:spPr>
          <a:xfrm>
            <a:off x="2172985" y="2447726"/>
            <a:ext cx="2897610" cy="1346419"/>
          </a:xfrm>
          <a:prstGeom prst="cloudCallout">
            <a:avLst>
              <a:gd name="adj1" fmla="val 134112"/>
              <a:gd name="adj2" fmla="val 6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考虑了</a:t>
            </a:r>
            <a:r>
              <a:rPr lang="en-US" altLang="zh-CN" dirty="0"/>
              <a:t>X, Y</a:t>
            </a:r>
            <a:r>
              <a:rPr lang="zh-CN" altLang="en-US" dirty="0"/>
              <a:t>均属于不确定变量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4299F9C0-55B1-F7A4-06A8-DF98EE92C506}"/>
              </a:ext>
            </a:extLst>
          </p:cNvPr>
          <p:cNvSpPr/>
          <p:nvPr/>
        </p:nvSpPr>
        <p:spPr>
          <a:xfrm>
            <a:off x="323528" y="3901227"/>
            <a:ext cx="2897610" cy="1346419"/>
          </a:xfrm>
          <a:prstGeom prst="cloudCallout">
            <a:avLst>
              <a:gd name="adj1" fmla="val 151243"/>
              <a:gd name="adj2" fmla="val -3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考虑了各</a:t>
            </a:r>
            <a:r>
              <a:rPr lang="en-US" altLang="zh-CN" dirty="0"/>
              <a:t>X, Y</a:t>
            </a:r>
            <a:r>
              <a:rPr lang="zh-CN" altLang="en-US" dirty="0"/>
              <a:t>变量的相关性</a:t>
            </a:r>
          </a:p>
        </p:txBody>
      </p:sp>
    </p:spTree>
    <p:extLst>
      <p:ext uri="{BB962C8B-B14F-4D97-AF65-F5344CB8AC3E}">
        <p14:creationId xmlns:p14="http://schemas.microsoft.com/office/powerpoint/2010/main" val="135550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52498"/>
              </p:ext>
            </p:extLst>
          </p:nvPr>
        </p:nvGraphicFramePr>
        <p:xfrm>
          <a:off x="124115" y="946841"/>
          <a:ext cx="8213145" cy="439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矩形 2">
            <a:extLst>
              <a:ext uri="{FF2B5EF4-FFF2-40B4-BE49-F238E27FC236}">
                <a16:creationId xmlns:a16="http://schemas.microsoft.com/office/drawing/2014/main" id="{25B705D8-64EF-DA5D-559E-2BDC5B67EE9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1960" y="49008"/>
            <a:ext cx="465327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(sum-2/2)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5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570960" imgH="318960" progId="Equation.AxMath">
                    <p:embed/>
                  </p:oleObj>
                </mc:Choice>
                <mc:Fallback>
                  <p:oleObj name="AxMath" r:id="rId5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26CCC7E-439E-1177-AC83-97AB7E56A90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ABB963B-66BC-638F-286A-983AFE6DB64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3" imgW="0" imgH="360" progId="FoxitPhantomPDF.Document">
                  <p:embed/>
                </p:oleObj>
              </mc:Choice>
              <mc:Fallback>
                <p:oleObj name="PDF" r:id="rId3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5" imgW="0" imgH="360" progId="FoxitPhantomPDF.Document">
                  <p:embed/>
                </p:oleObj>
              </mc:Choice>
              <mc:Fallback>
                <p:oleObj name="PDF" r:id="rId5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149626" y="4368825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0.045) and not displayed here.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>
                <a:latin typeface="+mj-lt"/>
              </a:rPr>
            </a:br>
            <a:endParaRPr lang="zh-CN" altLang="en-US" dirty="0">
              <a:latin typeface="+mj-lt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626EDE34-82FD-BBEA-DE4D-585327EFC65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79271"/>
              </p:ext>
            </p:extLst>
          </p:nvPr>
        </p:nvGraphicFramePr>
        <p:xfrm>
          <a:off x="5106988" y="3709988"/>
          <a:ext cx="30083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973080" imgH="238680" progId="Equation.AxMath">
                  <p:embed/>
                </p:oleObj>
              </mc:Choice>
              <mc:Fallback>
                <p:oleObj name="AxMath" r:id="rId3" imgW="97308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6988" y="3709988"/>
                        <a:ext cx="3008312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5079" y="5146348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32240" y="49008"/>
            <a:ext cx="213299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再说几句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41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323528" y="1371779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疑惑：</a:t>
            </a:r>
            <a:endParaRPr lang="en-US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WLS</a:t>
            </a:r>
            <a:r>
              <a:rPr lang="zh-CN" altLang="en-US" sz="3600" dirty="0"/>
              <a:t>的</a:t>
            </a:r>
            <a:r>
              <a:rPr lang="en-US" altLang="zh-CN" sz="3600" dirty="0"/>
              <a:t>【</a:t>
            </a:r>
            <a:r>
              <a:rPr lang="zh-CN" altLang="en-US" sz="3600" dirty="0"/>
              <a:t>根据方差分配权重</a:t>
            </a:r>
            <a:r>
              <a:rPr lang="en-US" altLang="zh-CN" sz="3600" dirty="0"/>
              <a:t>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论文中没有详细阐述</a:t>
            </a:r>
            <a:endParaRPr lang="en-US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745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395536" y="1273324"/>
            <a:ext cx="7560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改进建议：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分配权重的方案</a:t>
            </a:r>
            <a:endParaRPr lang="en-US" altLang="zh-CN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标准差</a:t>
            </a:r>
            <a:r>
              <a:rPr lang="en-US" altLang="zh-CN" sz="2800" dirty="0"/>
              <a:t>/</a:t>
            </a:r>
            <a:r>
              <a:rPr lang="zh-CN" altLang="en-US" sz="2800" dirty="0"/>
              <a:t>方差 </a:t>
            </a:r>
            <a:endParaRPr lang="en-US" altLang="zh-CN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数据的可靠性 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Wingdings" panose="05000000000000000000" pitchFamily="2" charset="2"/>
              </a:rPr>
              <a:t> </a:t>
            </a:r>
            <a:r>
              <a:rPr lang="zh-CN" altLang="en-US" sz="2800" dirty="0">
                <a:sym typeface="Wingdings" panose="05000000000000000000" pitchFamily="2" charset="2"/>
              </a:rPr>
              <a:t>确定其在最终损失函数中的权重占比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Wingdings" panose="05000000000000000000" pitchFamily="2" charset="2"/>
              </a:rPr>
              <a:t>不确定度：统计误差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标准差</a:t>
            </a:r>
            <a:r>
              <a:rPr lang="en-US" altLang="zh-CN" sz="2800" dirty="0">
                <a:sym typeface="Wingdings" panose="05000000000000000000" pitchFamily="2" charset="2"/>
              </a:rPr>
              <a:t>)[A]+</a:t>
            </a:r>
            <a:r>
              <a:rPr lang="zh-CN" altLang="en-US" sz="2800" dirty="0">
                <a:sym typeface="Wingdings" panose="05000000000000000000" pitchFamily="2" charset="2"/>
              </a:rPr>
              <a:t> 仪器误差</a:t>
            </a:r>
            <a:r>
              <a:rPr lang="en-US" altLang="zh-CN" sz="2800" dirty="0">
                <a:sym typeface="Wingdings" panose="05000000000000000000" pitchFamily="2" charset="2"/>
              </a:rPr>
              <a:t>[B]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Wingdings" panose="05000000000000000000" pitchFamily="2" charset="2"/>
              </a:rPr>
              <a:t>思考：使用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不确定度</a:t>
            </a:r>
            <a:r>
              <a:rPr lang="zh-CN" altLang="en-US" sz="2800" b="1" dirty="0">
                <a:sym typeface="Wingdings" panose="05000000000000000000" pitchFamily="2" charset="2"/>
              </a:rPr>
              <a:t>来分配权重</a:t>
            </a:r>
            <a:endParaRPr lang="en-US" altLang="zh-C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749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B05295-EC6F-0E2C-AF5C-0A0A90EAB03E}"/>
              </a:ext>
            </a:extLst>
          </p:cNvPr>
          <p:cNvSpPr txBox="1"/>
          <p:nvPr/>
        </p:nvSpPr>
        <p:spPr>
          <a:xfrm>
            <a:off x="611560" y="1472505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启发：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不确定度的作用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反过来影响测量方案的选择</a:t>
            </a:r>
          </a:p>
        </p:txBody>
      </p:sp>
    </p:spTree>
    <p:extLst>
      <p:ext uri="{BB962C8B-B14F-4D97-AF65-F5344CB8AC3E}">
        <p14:creationId xmlns:p14="http://schemas.microsoft.com/office/powerpoint/2010/main" val="87998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04208461-2F38-D6BD-442E-C80DE50FE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580112" y="0"/>
            <a:ext cx="3429140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马上结束！！！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9F2BD3-5086-4A06-C6BC-343B4985183A}"/>
              </a:ext>
            </a:extLst>
          </p:cNvPr>
          <p:cNvSpPr txBox="1"/>
          <p:nvPr/>
        </p:nvSpPr>
        <p:spPr>
          <a:xfrm>
            <a:off x="107504" y="61554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小组成员分工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64E838-3924-0174-3C84-0189B52D426B}"/>
              </a:ext>
            </a:extLst>
          </p:cNvPr>
          <p:cNvSpPr txBox="1"/>
          <p:nvPr/>
        </p:nvSpPr>
        <p:spPr>
          <a:xfrm>
            <a:off x="251520" y="1417340"/>
            <a:ext cx="91450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李逸卓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论文的研读与交流思路梳理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[4, 5]</a:t>
            </a:r>
            <a:r>
              <a:rPr lang="zh-CN" altLang="en-US" sz="2400" dirty="0"/>
              <a:t>，</a:t>
            </a:r>
            <a:r>
              <a:rPr lang="en-US" altLang="zh-CN" sz="2400" dirty="0"/>
              <a:t>PPT</a:t>
            </a:r>
            <a:r>
              <a:rPr lang="zh-CN" altLang="en-US" sz="2400" dirty="0"/>
              <a:t>文稿最终修订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陆小可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论文的研读与全文翻译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[1, 3]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汤真妍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论文的研读与公式提取制作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部分</a:t>
            </a:r>
            <a:r>
              <a:rPr lang="en-US" altLang="zh-CN" sz="2400" dirty="0"/>
              <a:t>PPT</a:t>
            </a:r>
            <a:r>
              <a:rPr lang="zh-CN" altLang="en-US" sz="2400" dirty="0"/>
              <a:t>制作</a:t>
            </a:r>
            <a:r>
              <a:rPr lang="en-US" altLang="zh-CN" sz="2400" dirty="0"/>
              <a:t>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线上集体讨论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次，线下部分成员交流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次，线下集体研讨</a:t>
            </a:r>
            <a:r>
              <a:rPr lang="en-US" altLang="zh-CN" sz="2400" b="1" u="sng" dirty="0"/>
              <a:t>1</a:t>
            </a:r>
            <a:r>
              <a:rPr lang="zh-CN" altLang="en-US" sz="2400" b="1" dirty="0"/>
              <a:t>次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981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901309" y="1961323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687709" y="4729708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EBCED01B-9534-FB43-E7CE-6BE251A6C9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51F1EC76-2D40-E4AE-51ED-0898889A64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8D4D8462-E7E7-857D-6306-EEE2E40E9E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C4D9-69CD-2565-6292-A4ADBA7D5A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1629</Words>
  <Application>Microsoft Office PowerPoint</Application>
  <PresentationFormat>全屏显示(16:10)</PresentationFormat>
  <Paragraphs>354</Paragraphs>
  <Slides>36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199</cp:revision>
  <dcterms:created xsi:type="dcterms:W3CDTF">2014-05-23T18:24:00Z</dcterms:created>
  <dcterms:modified xsi:type="dcterms:W3CDTF">2023-04-11T01:42:33Z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