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85" r:id="rId4"/>
    <p:sldId id="286" r:id="rId5"/>
    <p:sldId id="30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8" r:id="rId33"/>
    <p:sldId id="292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2" r:id="rId45"/>
    <p:sldId id="303" r:id="rId46"/>
    <p:sldId id="304" r:id="rId47"/>
    <p:sldId id="299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1548-B7D7-488A-825C-BF2F5D54C871}" type="datetimeFigureOut">
              <a:rPr lang="es-AR" smtClean="0"/>
              <a:pPr/>
              <a:t>27/10/2011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5F80-DC6C-44B3-8F02-6B54F1467A2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E0C4D-E7E1-4C2D-B399-4BF216AD53AB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Datapath</a:t>
            </a:r>
            <a:r>
              <a:rPr lang="es-AR" dirty="0" smtClean="0"/>
              <a:t> DLX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 instrucciones R </a:t>
            </a:r>
            <a:r>
              <a:rPr lang="es-AR" dirty="0" err="1" smtClean="0"/>
              <a:t>type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5"/>
          </a:xfrm>
        </p:spPr>
        <p:txBody>
          <a:bodyPr/>
          <a:lstStyle/>
          <a:p>
            <a:r>
              <a:rPr lang="es-AR" dirty="0" smtClean="0"/>
              <a:t>Realizan la  operación (</a:t>
            </a:r>
            <a:r>
              <a:rPr lang="es-AR" dirty="0" err="1" smtClean="0"/>
              <a:t>op</a:t>
            </a:r>
            <a:r>
              <a:rPr lang="es-AR" dirty="0" smtClean="0"/>
              <a:t> y </a:t>
            </a:r>
            <a:r>
              <a:rPr lang="es-AR" dirty="0" err="1" smtClean="0"/>
              <a:t>funct</a:t>
            </a:r>
            <a:r>
              <a:rPr lang="es-AR" dirty="0" smtClean="0"/>
              <a:t>) sobre los valores de </a:t>
            </a:r>
            <a:r>
              <a:rPr lang="es-AR" dirty="0" err="1" smtClean="0"/>
              <a:t>rs</a:t>
            </a:r>
            <a:r>
              <a:rPr lang="es-AR" dirty="0" smtClean="0"/>
              <a:t> y </a:t>
            </a:r>
            <a:r>
              <a:rPr lang="es-AR" dirty="0" err="1" smtClean="0"/>
              <a:t>rt</a:t>
            </a:r>
            <a:r>
              <a:rPr lang="es-AR" dirty="0" smtClean="0"/>
              <a:t> y guardan el resultado en el banco de registros(</a:t>
            </a:r>
            <a:r>
              <a:rPr lang="es-AR" dirty="0" err="1" smtClean="0"/>
              <a:t>rd</a:t>
            </a:r>
            <a:r>
              <a:rPr lang="es-AR" dirty="0" smtClean="0"/>
              <a:t>)</a:t>
            </a:r>
          </a:p>
          <a:p>
            <a:r>
              <a:rPr lang="es-AR" dirty="0" smtClean="0"/>
              <a:t>El banco de registro necesita una señal de control para </a:t>
            </a:r>
            <a:r>
              <a:rPr lang="es-AR" dirty="0" err="1" smtClean="0"/>
              <a:t>write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 instrucciones R-</a:t>
            </a:r>
            <a:r>
              <a:rPr lang="es-AR" dirty="0" err="1" smtClean="0"/>
              <a:t>type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401108" cy="3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Ejecución de Operaciones load y </a:t>
            </a:r>
            <a:r>
              <a:rPr lang="es-AR" dirty="0" err="1" smtClean="0"/>
              <a:t>Store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Calcula la </a:t>
            </a:r>
            <a:r>
              <a:rPr lang="es-AR" dirty="0" err="1" smtClean="0"/>
              <a:t>direccion</a:t>
            </a:r>
            <a:r>
              <a:rPr lang="es-AR" dirty="0" smtClean="0"/>
              <a:t> de memoria sumando el base </a:t>
            </a:r>
            <a:r>
              <a:rPr lang="es-AR" dirty="0" err="1" smtClean="0"/>
              <a:t>register</a:t>
            </a:r>
            <a:r>
              <a:rPr lang="es-AR" dirty="0" smtClean="0"/>
              <a:t> (</a:t>
            </a:r>
            <a:r>
              <a:rPr lang="es-AR" dirty="0" err="1" smtClean="0"/>
              <a:t>leido</a:t>
            </a:r>
            <a:r>
              <a:rPr lang="es-AR" dirty="0" smtClean="0"/>
              <a:t> desde el banco de registros durante el </a:t>
            </a:r>
            <a:r>
              <a:rPr lang="es-AR" dirty="0" err="1" smtClean="0"/>
              <a:t>decode</a:t>
            </a:r>
            <a:r>
              <a:rPr lang="es-AR" dirty="0" smtClean="0"/>
              <a:t>) al campo del offset de la instrucción ( 16 bit </a:t>
            </a:r>
            <a:r>
              <a:rPr lang="es-AR" dirty="0" err="1" smtClean="0"/>
              <a:t>sign</a:t>
            </a:r>
            <a:r>
              <a:rPr lang="es-AR" dirty="0" smtClean="0"/>
              <a:t> extended)</a:t>
            </a:r>
          </a:p>
          <a:p>
            <a:r>
              <a:rPr lang="es-AR" dirty="0" err="1" smtClean="0"/>
              <a:t>Store</a:t>
            </a:r>
            <a:r>
              <a:rPr lang="es-AR" dirty="0" smtClean="0"/>
              <a:t> del valor (</a:t>
            </a:r>
            <a:r>
              <a:rPr lang="es-AR" dirty="0" err="1" smtClean="0"/>
              <a:t>leido</a:t>
            </a:r>
            <a:r>
              <a:rPr lang="es-AR" dirty="0" smtClean="0"/>
              <a:t> del banco de registros) en la memoria de datos</a:t>
            </a:r>
          </a:p>
          <a:p>
            <a:r>
              <a:rPr lang="es-AR" dirty="0" smtClean="0"/>
              <a:t>Load del valor, </a:t>
            </a:r>
            <a:r>
              <a:rPr lang="es-AR" dirty="0" err="1" smtClean="0"/>
              <a:t>leido</a:t>
            </a:r>
            <a:r>
              <a:rPr lang="es-AR" dirty="0" smtClean="0"/>
              <a:t> de la memoria de datos, en el banco de registros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Load y </a:t>
            </a:r>
            <a:r>
              <a:rPr lang="es-AR" dirty="0" err="1" smtClean="0"/>
              <a:t>Store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01280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Ejecutando operaciones de </a:t>
            </a:r>
            <a:r>
              <a:rPr lang="es-AR" dirty="0" err="1" smtClean="0"/>
              <a:t>Branch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Comparar los </a:t>
            </a:r>
            <a:r>
              <a:rPr lang="es-AR" dirty="0" err="1" smtClean="0"/>
              <a:t>operandos</a:t>
            </a:r>
            <a:r>
              <a:rPr lang="es-AR" dirty="0" smtClean="0"/>
              <a:t> </a:t>
            </a:r>
            <a:r>
              <a:rPr lang="es-AR" dirty="0" err="1" smtClean="0"/>
              <a:t>leidos</a:t>
            </a:r>
            <a:r>
              <a:rPr lang="es-AR" dirty="0" smtClean="0"/>
              <a:t> desde el banco de registro durante el </a:t>
            </a:r>
            <a:r>
              <a:rPr lang="es-AR" dirty="0" err="1" smtClean="0"/>
              <a:t>decode</a:t>
            </a:r>
            <a:r>
              <a:rPr lang="es-AR" dirty="0" smtClean="0"/>
              <a:t> (</a:t>
            </a:r>
            <a:r>
              <a:rPr lang="es-AR" dirty="0" err="1" smtClean="0"/>
              <a:t>zero</a:t>
            </a:r>
            <a:r>
              <a:rPr lang="es-AR" dirty="0" smtClean="0"/>
              <a:t> </a:t>
            </a:r>
            <a:r>
              <a:rPr lang="es-AR" dirty="0" err="1" smtClean="0"/>
              <a:t>alu</a:t>
            </a:r>
            <a:r>
              <a:rPr lang="es-AR" dirty="0" smtClean="0"/>
              <a:t> output)</a:t>
            </a:r>
          </a:p>
          <a:p>
            <a:r>
              <a:rPr lang="es-AR" dirty="0" smtClean="0"/>
              <a:t>Calcular el </a:t>
            </a:r>
            <a:r>
              <a:rPr lang="es-AR" dirty="0" err="1" smtClean="0"/>
              <a:t>branch</a:t>
            </a:r>
            <a:r>
              <a:rPr lang="es-AR" dirty="0" smtClean="0"/>
              <a:t> target </a:t>
            </a:r>
            <a:r>
              <a:rPr lang="es-AR" dirty="0" err="1" smtClean="0"/>
              <a:t>address</a:t>
            </a:r>
            <a:r>
              <a:rPr lang="es-AR" dirty="0" smtClean="0"/>
              <a:t>: sumar el PC actualizado a el offset extendido 16-bit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Branch</a:t>
            </a:r>
            <a:r>
              <a:rPr lang="es-AR" dirty="0" smtClean="0"/>
              <a:t> </a:t>
            </a:r>
            <a:r>
              <a:rPr lang="es-AR" dirty="0" err="1" smtClean="0"/>
              <a:t>operations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29204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Ejecutando un </a:t>
            </a:r>
            <a:r>
              <a:rPr lang="es-AR" dirty="0" err="1" smtClean="0"/>
              <a:t>Jump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/>
          <a:lstStyle/>
          <a:p>
            <a:r>
              <a:rPr lang="es-AR" dirty="0" smtClean="0"/>
              <a:t>Involucra reemplazar los 28 bits mas bajos del PC con los 26 bits mas bajos de la instrucción </a:t>
            </a:r>
            <a:r>
              <a:rPr lang="es-AR" dirty="0" err="1" smtClean="0"/>
              <a:t>shifted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r>
              <a:rPr lang="es-AR" dirty="0" smtClean="0"/>
              <a:t> por 2 bits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28934"/>
            <a:ext cx="7715304" cy="353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Porciones del </a:t>
            </a:r>
            <a:r>
              <a:rPr lang="es-AR" dirty="0" err="1" smtClean="0"/>
              <a:t>fetch</a:t>
            </a:r>
            <a:r>
              <a:rPr lang="es-AR" dirty="0" smtClean="0"/>
              <a:t>, R, y </a:t>
            </a:r>
            <a:r>
              <a:rPr lang="es-AR" dirty="0" err="1" smtClean="0"/>
              <a:t>Memory</a:t>
            </a:r>
            <a:r>
              <a:rPr lang="es-AR" dirty="0" smtClean="0"/>
              <a:t> Access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6659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58559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4" y="285728"/>
            <a:ext cx="892698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endParaRPr lang="es-A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Instrucciones</a:t>
            </a:r>
            <a:r>
              <a:rPr lang="en-US" dirty="0"/>
              <a:t> I-Type</a:t>
            </a:r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Instrucciones</a:t>
            </a:r>
            <a:r>
              <a:rPr lang="en-US" dirty="0"/>
              <a:t> R-Type</a:t>
            </a:r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Instrucciones</a:t>
            </a:r>
            <a:r>
              <a:rPr lang="en-US" dirty="0"/>
              <a:t> J-Type</a:t>
            </a:r>
          </a:p>
          <a:p>
            <a:pPr marL="341313" indent="-34131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4857784" cy="101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86190"/>
            <a:ext cx="46386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715016"/>
            <a:ext cx="4800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64" y="357166"/>
            <a:ext cx="897928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433" y="0"/>
            <a:ext cx="9173433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25" y="357166"/>
            <a:ext cx="9087150" cy="6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05113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617" y="0"/>
            <a:ext cx="921923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42852"/>
            <a:ext cx="8853095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067" y="428604"/>
            <a:ext cx="8767007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70434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81155" cy="607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33761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Conjunto de Instrucciones a implementar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R-</a:t>
            </a:r>
            <a:r>
              <a:rPr lang="es-AR" dirty="0" err="1" smtClean="0"/>
              <a:t>type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SLL, SRL, SRA, SLLV, SRLV, SRAV,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ADD, ADDU, SUB, SUBU, 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AND, OR, XOR, NOR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SLT, SLTU, JR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95" y="500042"/>
            <a:ext cx="908161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</a:t>
            </a:r>
            <a:r>
              <a:rPr lang="es-AR" dirty="0" err="1" smtClean="0"/>
              <a:t>Datapath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715404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</a:t>
            </a:r>
            <a:r>
              <a:rPr lang="es-AR" dirty="0" err="1" smtClean="0"/>
              <a:t>Hazards</a:t>
            </a:r>
            <a:r>
              <a:rPr lang="es-AR" dirty="0" smtClean="0"/>
              <a:t> y </a:t>
            </a:r>
            <a:r>
              <a:rPr lang="es-AR" dirty="0" err="1" smtClean="0"/>
              <a:t>Forwarding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1"/>
            <a:ext cx="8229600" cy="642942"/>
          </a:xfrm>
        </p:spPr>
        <p:txBody>
          <a:bodyPr/>
          <a:lstStyle/>
          <a:p>
            <a:r>
              <a:rPr lang="es-AR" dirty="0" smtClean="0"/>
              <a:t>Líneas de control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69532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problema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28115"/>
            <a:ext cx="8348691" cy="49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Forwarding</a:t>
            </a:r>
            <a:r>
              <a:rPr lang="es-AR" dirty="0" smtClean="0"/>
              <a:t> </a:t>
            </a:r>
            <a:r>
              <a:rPr lang="es-AR" dirty="0" err="1" smtClean="0"/>
              <a:t>unit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es-AR" dirty="0" err="1" smtClean="0"/>
              <a:t>Solucion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2285992"/>
            <a:ext cx="8677275" cy="418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Forwarding</a:t>
            </a:r>
            <a:r>
              <a:rPr lang="es-AR" dirty="0" smtClean="0"/>
              <a:t> </a:t>
            </a:r>
            <a:r>
              <a:rPr lang="es-AR" dirty="0" err="1" smtClean="0"/>
              <a:t>unit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5533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</a:t>
            </a:r>
            <a:r>
              <a:rPr lang="es-AR" dirty="0" err="1" smtClean="0"/>
              <a:t>Hazards</a:t>
            </a:r>
            <a:r>
              <a:rPr lang="es-AR" dirty="0" smtClean="0"/>
              <a:t> y </a:t>
            </a:r>
            <a:r>
              <a:rPr lang="es-AR" dirty="0" err="1" smtClean="0"/>
              <a:t>Stalls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57298"/>
            <a:ext cx="8991600" cy="47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stalls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929718" cy="458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de la unidad de detección de </a:t>
            </a:r>
            <a:r>
              <a:rPr lang="es-AR" dirty="0" err="1" smtClean="0"/>
              <a:t>hazards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2097"/>
            <a:ext cx="8786842" cy="519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Branch</a:t>
            </a:r>
            <a:r>
              <a:rPr lang="es-AR" dirty="0" smtClean="0"/>
              <a:t> </a:t>
            </a:r>
            <a:r>
              <a:rPr lang="es-AR" dirty="0" err="1" smtClean="0"/>
              <a:t>Hazards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643050"/>
            <a:ext cx="8162925" cy="42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Conjunto de Instrucciones a </a:t>
            </a:r>
            <a:r>
              <a:rPr lang="es-AR" dirty="0" smtClean="0"/>
              <a:t>implementar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I-</a:t>
            </a:r>
            <a:r>
              <a:rPr lang="es-AR" dirty="0" err="1" smtClean="0"/>
              <a:t>Type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LB, LH, LW, LWU, LBU, LHU, SB, SH, SW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ADDI, ADDIU, ANDI, ORI, XORI, LUI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SLTI, SLTIU, BEQ, BNE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J, JAL</a:t>
            </a:r>
          </a:p>
          <a:p>
            <a:r>
              <a:rPr lang="es-AR" dirty="0" smtClean="0"/>
              <a:t>J-</a:t>
            </a:r>
            <a:r>
              <a:rPr lang="es-AR" dirty="0" err="1" smtClean="0"/>
              <a:t>Type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JR, JALR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00115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Branch</a:t>
            </a:r>
            <a:r>
              <a:rPr lang="es-AR" dirty="0" smtClean="0"/>
              <a:t> </a:t>
            </a:r>
            <a:r>
              <a:rPr lang="es-AR" dirty="0" err="1" smtClean="0"/>
              <a:t>prediction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5591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Datapath</a:t>
            </a:r>
            <a:r>
              <a:rPr lang="es-AR" dirty="0" smtClean="0"/>
              <a:t> Final</a:t>
            </a:r>
            <a:endParaRPr lang="es-A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7438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Debugging</a:t>
            </a:r>
            <a:r>
              <a:rPr lang="es-AR" dirty="0" smtClean="0"/>
              <a:t> usando la </a:t>
            </a:r>
            <a:r>
              <a:rPr lang="es-AR" dirty="0" err="1" smtClean="0"/>
              <a:t>uart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</a:t>
            </a:r>
            <a:r>
              <a:rPr lang="es-AR" dirty="0" smtClean="0"/>
              <a:t>gregar una unidad de </a:t>
            </a:r>
            <a:r>
              <a:rPr lang="es-AR" dirty="0" err="1" smtClean="0"/>
              <a:t>debug</a:t>
            </a:r>
            <a:r>
              <a:rPr lang="es-AR" dirty="0" smtClean="0"/>
              <a:t> controlada a través de la UART implementada en el practico 6. </a:t>
            </a:r>
          </a:p>
          <a:p>
            <a:r>
              <a:rPr lang="es-AR" dirty="0" smtClean="0"/>
              <a:t>Se piden dos formas de ejecución del procesador: ejecución continua y ejecución paso a paso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continua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procesado ejecuta todas las instrucciones de la </a:t>
            </a:r>
            <a:r>
              <a:rPr lang="es-AR" dirty="0" err="1" smtClean="0"/>
              <a:t>Mem</a:t>
            </a:r>
            <a:r>
              <a:rPr lang="es-AR" dirty="0" smtClean="0"/>
              <a:t> Instrucciones, cuando llega al final envía a través de la </a:t>
            </a:r>
            <a:r>
              <a:rPr lang="es-AR" dirty="0" err="1" smtClean="0"/>
              <a:t>uart</a:t>
            </a:r>
            <a:r>
              <a:rPr lang="es-AR" dirty="0" smtClean="0"/>
              <a:t> el contenido de los 32 registros, la memoria de datos utilizada. </a:t>
            </a:r>
            <a:endParaRPr lang="es-A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paso a paso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Apretando la tecla s, el terminal le </a:t>
            </a:r>
            <a:r>
              <a:rPr lang="es-AR" dirty="0" err="1" smtClean="0"/>
              <a:t>envia</a:t>
            </a:r>
            <a:r>
              <a:rPr lang="es-AR" dirty="0" smtClean="0"/>
              <a:t> el comando al procesador para que ejecute la siguiente instrucción. El procesador ejecuta un ciclo de </a:t>
            </a:r>
            <a:r>
              <a:rPr lang="es-AR" dirty="0" err="1" smtClean="0"/>
              <a:t>clock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pantalla se imprime: </a:t>
            </a:r>
          </a:p>
          <a:p>
            <a:pPr>
              <a:buNone/>
            </a:pPr>
            <a:r>
              <a:rPr lang="es-AR" dirty="0" smtClean="0"/>
              <a:t>	PC: $PC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Registros: contenido de los registros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dirty="0" smtClean="0"/>
              <a:t> El contenido de los </a:t>
            </a:r>
            <a:r>
              <a:rPr lang="es-AR" dirty="0" err="1" smtClean="0"/>
              <a:t>latchs</a:t>
            </a:r>
            <a:r>
              <a:rPr lang="es-AR" dirty="0" smtClean="0"/>
              <a:t> que separan las etapas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Datapath</a:t>
            </a:r>
            <a:r>
              <a:rPr lang="es-AR" dirty="0" smtClean="0"/>
              <a:t> y </a:t>
            </a:r>
            <a:r>
              <a:rPr lang="es-AR" dirty="0" err="1" smtClean="0"/>
              <a:t>debug</a:t>
            </a:r>
            <a:r>
              <a:rPr lang="es-AR" dirty="0" smtClean="0"/>
              <a:t> </a:t>
            </a:r>
            <a:r>
              <a:rPr lang="es-AR" dirty="0" err="1" smtClean="0"/>
              <a:t>Unit</a:t>
            </a:r>
            <a:endParaRPr lang="es-A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76" y="1428736"/>
            <a:ext cx="90957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Bibliografia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Computer</a:t>
            </a:r>
            <a:r>
              <a:rPr lang="es-AR" dirty="0" smtClean="0"/>
              <a:t> </a:t>
            </a:r>
            <a:r>
              <a:rPr lang="es-AR" dirty="0" err="1" smtClean="0"/>
              <a:t>Organization</a:t>
            </a:r>
            <a:r>
              <a:rPr lang="es-AR" dirty="0" smtClean="0"/>
              <a:t> and </a:t>
            </a:r>
            <a:r>
              <a:rPr lang="es-AR" dirty="0" err="1" smtClean="0"/>
              <a:t>Design</a:t>
            </a:r>
            <a:r>
              <a:rPr lang="es-AR" dirty="0" smtClean="0"/>
              <a:t> 3rd </a:t>
            </a:r>
            <a:r>
              <a:rPr lang="es-AR" dirty="0" err="1" smtClean="0"/>
              <a:t>Edition</a:t>
            </a:r>
            <a:r>
              <a:rPr lang="es-AR" dirty="0" smtClean="0"/>
              <a:t>. </a:t>
            </a:r>
            <a:r>
              <a:rPr lang="es-AR" dirty="0" err="1" smtClean="0"/>
              <a:t>Chapter</a:t>
            </a:r>
            <a:r>
              <a:rPr lang="es-AR" dirty="0" smtClean="0"/>
              <a:t> 6. </a:t>
            </a:r>
            <a:r>
              <a:rPr lang="es-AR" dirty="0" err="1" smtClean="0"/>
              <a:t>Hennessy</a:t>
            </a:r>
            <a:r>
              <a:rPr lang="es-AR" dirty="0" smtClean="0"/>
              <a:t>- Patterson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Otros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La memoria de datos debe estar separada de la memoria de instrucciones. Usar los </a:t>
            </a:r>
            <a:r>
              <a:rPr lang="es-AR" dirty="0" err="1" smtClean="0"/>
              <a:t>ip-cores</a:t>
            </a:r>
            <a:r>
              <a:rPr lang="es-AR" dirty="0" smtClean="0"/>
              <a:t> de los prácticos 3 y 4.</a:t>
            </a:r>
          </a:p>
          <a:p>
            <a:r>
              <a:rPr lang="es-AR" dirty="0" smtClean="0"/>
              <a:t>Cargar en la memoria de datos el archivo .</a:t>
            </a:r>
            <a:r>
              <a:rPr lang="es-AR" dirty="0" err="1" smtClean="0"/>
              <a:t>coe</a:t>
            </a:r>
            <a:r>
              <a:rPr lang="es-AR" dirty="0" smtClean="0"/>
              <a:t> generado en el </a:t>
            </a:r>
            <a:r>
              <a:rPr lang="es-AR" dirty="0" err="1" smtClean="0"/>
              <a:t>tp</a:t>
            </a:r>
            <a:r>
              <a:rPr lang="es-AR" dirty="0" smtClean="0"/>
              <a:t> 5 (el ensamblador de instrucciones)</a:t>
            </a:r>
          </a:p>
          <a:p>
            <a:r>
              <a:rPr lang="es-AR" dirty="0" smtClean="0"/>
              <a:t>Usar la </a:t>
            </a:r>
            <a:r>
              <a:rPr lang="es-AR" dirty="0" err="1" smtClean="0"/>
              <a:t>Uart</a:t>
            </a:r>
            <a:r>
              <a:rPr lang="es-AR" dirty="0" smtClean="0"/>
              <a:t> creada en el </a:t>
            </a:r>
            <a:r>
              <a:rPr lang="es-AR" dirty="0" err="1" smtClean="0"/>
              <a:t>tp</a:t>
            </a:r>
            <a:r>
              <a:rPr lang="es-AR" dirty="0" smtClean="0"/>
              <a:t> 6 para hacer un trace de las instrucciones que se van ejecutando en cada etapa del pipeline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25603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7223D8-6D9E-4E5B-A84E-6BB52773FE7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5" name="Freeform 6"/>
          <p:cNvSpPr>
            <a:spLocks noChangeAspect="1"/>
          </p:cNvSpPr>
          <p:nvPr/>
        </p:nvSpPr>
        <p:spPr bwMode="auto">
          <a:xfrm>
            <a:off x="1066800" y="3375025"/>
            <a:ext cx="1131888" cy="1174750"/>
          </a:xfrm>
          <a:custGeom>
            <a:avLst/>
            <a:gdLst>
              <a:gd name="T0" fmla="*/ 1127125 w 713"/>
              <a:gd name="T1" fmla="*/ 1174750 h 740"/>
              <a:gd name="T2" fmla="*/ 1131888 w 713"/>
              <a:gd name="T3" fmla="*/ 0 h 740"/>
              <a:gd name="T4" fmla="*/ 0 w 713"/>
              <a:gd name="T5" fmla="*/ 0 h 740"/>
              <a:gd name="T6" fmla="*/ 0 w 713"/>
              <a:gd name="T7" fmla="*/ 1174750 h 740"/>
              <a:gd name="T8" fmla="*/ 1131888 w 713"/>
              <a:gd name="T9" fmla="*/ 1174750 h 740"/>
              <a:gd name="T10" fmla="*/ 1131888 w 713"/>
              <a:gd name="T11" fmla="*/ 1174750 h 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3"/>
              <a:gd name="T19" fmla="*/ 0 h 740"/>
              <a:gd name="T20" fmla="*/ 713 w 713"/>
              <a:gd name="T21" fmla="*/ 740 h 7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06" name="Text Box 7"/>
          <p:cNvSpPr txBox="1">
            <a:spLocks noChangeAspect="1" noChangeArrowheads="1"/>
          </p:cNvSpPr>
          <p:nvPr/>
        </p:nvSpPr>
        <p:spPr bwMode="auto">
          <a:xfrm rot="-5400000">
            <a:off x="1158876" y="3754437"/>
            <a:ext cx="1003300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Memoria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instrucciones</a:t>
            </a:r>
          </a:p>
        </p:txBody>
      </p:sp>
      <p:sp>
        <p:nvSpPr>
          <p:cNvPr id="25607" name="Text Box 8"/>
          <p:cNvSpPr txBox="1">
            <a:spLocks noChangeAspect="1" noChangeArrowheads="1"/>
          </p:cNvSpPr>
          <p:nvPr/>
        </p:nvSpPr>
        <p:spPr bwMode="auto">
          <a:xfrm>
            <a:off x="1014413" y="3614738"/>
            <a:ext cx="541337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25608" name="Text Box 9"/>
          <p:cNvSpPr txBox="1">
            <a:spLocks noChangeAspect="1" noChangeArrowheads="1"/>
          </p:cNvSpPr>
          <p:nvPr/>
        </p:nvSpPr>
        <p:spPr bwMode="auto">
          <a:xfrm>
            <a:off x="1881188" y="3838575"/>
            <a:ext cx="365125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>
                <a:solidFill>
                  <a:schemeClr val="tx1"/>
                </a:solidFill>
                <a:latin typeface="Arial" charset="0"/>
              </a:rPr>
              <a:t>DR</a:t>
            </a:r>
          </a:p>
        </p:txBody>
      </p:sp>
      <p:sp>
        <p:nvSpPr>
          <p:cNvPr id="25609" name="Freeform 21"/>
          <p:cNvSpPr>
            <a:spLocks noChangeAspect="1"/>
          </p:cNvSpPr>
          <p:nvPr/>
        </p:nvSpPr>
        <p:spPr bwMode="auto">
          <a:xfrm>
            <a:off x="3119438" y="3325813"/>
            <a:ext cx="1130300" cy="1177925"/>
          </a:xfrm>
          <a:custGeom>
            <a:avLst/>
            <a:gdLst>
              <a:gd name="T0" fmla="*/ 1127125 w 712"/>
              <a:gd name="T1" fmla="*/ 1177925 h 742"/>
              <a:gd name="T2" fmla="*/ 1130300 w 712"/>
              <a:gd name="T3" fmla="*/ 0 h 742"/>
              <a:gd name="T4" fmla="*/ 0 w 712"/>
              <a:gd name="T5" fmla="*/ 0 h 742"/>
              <a:gd name="T6" fmla="*/ 0 w 712"/>
              <a:gd name="T7" fmla="*/ 1177925 h 742"/>
              <a:gd name="T8" fmla="*/ 1130300 w 712"/>
              <a:gd name="T9" fmla="*/ 1177925 h 742"/>
              <a:gd name="T10" fmla="*/ 1130300 w 712"/>
              <a:gd name="T11" fmla="*/ 1177925 h 7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2"/>
              <a:gd name="T19" fmla="*/ 0 h 742"/>
              <a:gd name="T20" fmla="*/ 712 w 712"/>
              <a:gd name="T21" fmla="*/ 742 h 7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2" h="742">
                <a:moveTo>
                  <a:pt x="710" y="742"/>
                </a:moveTo>
                <a:lnTo>
                  <a:pt x="712" y="0"/>
                </a:lnTo>
                <a:lnTo>
                  <a:pt x="0" y="0"/>
                </a:lnTo>
                <a:lnTo>
                  <a:pt x="0" y="742"/>
                </a:lnTo>
                <a:lnTo>
                  <a:pt x="712" y="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10" name="Text Box 22"/>
          <p:cNvSpPr txBox="1">
            <a:spLocks noChangeAspect="1" noChangeArrowheads="1"/>
          </p:cNvSpPr>
          <p:nvPr/>
        </p:nvSpPr>
        <p:spPr bwMode="auto">
          <a:xfrm rot="-5400000">
            <a:off x="3325019" y="3740944"/>
            <a:ext cx="750887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Banco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registros</a:t>
            </a:r>
          </a:p>
        </p:txBody>
      </p:sp>
      <p:sp>
        <p:nvSpPr>
          <p:cNvPr id="25611" name="Text Box 23"/>
          <p:cNvSpPr txBox="1">
            <a:spLocks noChangeAspect="1" noChangeArrowheads="1"/>
          </p:cNvSpPr>
          <p:nvPr/>
        </p:nvSpPr>
        <p:spPr bwMode="auto">
          <a:xfrm>
            <a:off x="3868738" y="3543300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busA</a:t>
            </a:r>
          </a:p>
        </p:txBody>
      </p:sp>
      <p:sp>
        <p:nvSpPr>
          <p:cNvPr id="25612" name="Text Box 24"/>
          <p:cNvSpPr txBox="1">
            <a:spLocks noChangeAspect="1" noChangeArrowheads="1"/>
          </p:cNvSpPr>
          <p:nvPr/>
        </p:nvSpPr>
        <p:spPr bwMode="auto">
          <a:xfrm>
            <a:off x="3868738" y="4073525"/>
            <a:ext cx="4413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busB</a:t>
            </a:r>
          </a:p>
        </p:txBody>
      </p:sp>
      <p:sp>
        <p:nvSpPr>
          <p:cNvPr id="25613" name="Text Box 25"/>
          <p:cNvSpPr txBox="1">
            <a:spLocks noChangeAspect="1" noChangeArrowheads="1"/>
          </p:cNvSpPr>
          <p:nvPr/>
        </p:nvSpPr>
        <p:spPr bwMode="auto">
          <a:xfrm>
            <a:off x="3081338" y="3362325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RA</a:t>
            </a:r>
          </a:p>
        </p:txBody>
      </p:sp>
      <p:sp>
        <p:nvSpPr>
          <p:cNvPr id="25614" name="Text Box 26"/>
          <p:cNvSpPr txBox="1">
            <a:spLocks noChangeAspect="1" noChangeArrowheads="1"/>
          </p:cNvSpPr>
          <p:nvPr/>
        </p:nvSpPr>
        <p:spPr bwMode="auto">
          <a:xfrm>
            <a:off x="3081338" y="3671888"/>
            <a:ext cx="3397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RB</a:t>
            </a:r>
          </a:p>
        </p:txBody>
      </p:sp>
      <p:sp>
        <p:nvSpPr>
          <p:cNvPr id="25615" name="Text Box 27"/>
          <p:cNvSpPr txBox="1">
            <a:spLocks noChangeAspect="1" noChangeArrowheads="1"/>
          </p:cNvSpPr>
          <p:nvPr/>
        </p:nvSpPr>
        <p:spPr bwMode="auto">
          <a:xfrm>
            <a:off x="3084513" y="3963988"/>
            <a:ext cx="3714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RW</a:t>
            </a:r>
          </a:p>
        </p:txBody>
      </p:sp>
      <p:sp>
        <p:nvSpPr>
          <p:cNvPr id="25616" name="Text Box 28"/>
          <p:cNvSpPr txBox="1">
            <a:spLocks noChangeAspect="1" noChangeArrowheads="1"/>
          </p:cNvSpPr>
          <p:nvPr/>
        </p:nvSpPr>
        <p:spPr bwMode="auto">
          <a:xfrm>
            <a:off x="3089275" y="4222750"/>
            <a:ext cx="47307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>
                <a:solidFill>
                  <a:schemeClr val="tx1"/>
                </a:solidFill>
                <a:latin typeface="Arial" charset="0"/>
              </a:rPr>
              <a:t>busW</a:t>
            </a:r>
          </a:p>
        </p:txBody>
      </p:sp>
      <p:sp>
        <p:nvSpPr>
          <p:cNvPr id="25617" name="Freeform 31"/>
          <p:cNvSpPr>
            <a:spLocks noChangeAspect="1"/>
          </p:cNvSpPr>
          <p:nvPr/>
        </p:nvSpPr>
        <p:spPr bwMode="auto">
          <a:xfrm>
            <a:off x="5321300" y="3413125"/>
            <a:ext cx="627063" cy="1284288"/>
          </a:xfrm>
          <a:custGeom>
            <a:avLst/>
            <a:gdLst>
              <a:gd name="T0" fmla="*/ 0 w 395"/>
              <a:gd name="T1" fmla="*/ 0 h 637"/>
              <a:gd name="T2" fmla="*/ 0 w 395"/>
              <a:gd name="T3" fmla="*/ 520167 h 637"/>
              <a:gd name="T4" fmla="*/ 104775 w 395"/>
              <a:gd name="T5" fmla="*/ 639120 h 637"/>
              <a:gd name="T6" fmla="*/ 0 w 395"/>
              <a:gd name="T7" fmla="*/ 764121 h 637"/>
              <a:gd name="T8" fmla="*/ 0 w 395"/>
              <a:gd name="T9" fmla="*/ 1284288 h 637"/>
              <a:gd name="T10" fmla="*/ 627063 w 395"/>
              <a:gd name="T11" fmla="*/ 893155 h 637"/>
              <a:gd name="T12" fmla="*/ 627063 w 395"/>
              <a:gd name="T13" fmla="*/ 391133 h 637"/>
              <a:gd name="T14" fmla="*/ 0 w 395"/>
              <a:gd name="T15" fmla="*/ 0 h 637"/>
              <a:gd name="T16" fmla="*/ 0 w 395"/>
              <a:gd name="T17" fmla="*/ 0 h 6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5"/>
              <a:gd name="T28" fmla="*/ 0 h 637"/>
              <a:gd name="T29" fmla="*/ 395 w 395"/>
              <a:gd name="T30" fmla="*/ 637 h 6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18" name="Text Box 32"/>
          <p:cNvSpPr txBox="1">
            <a:spLocks noChangeAspect="1" noChangeArrowheads="1"/>
          </p:cNvSpPr>
          <p:nvPr/>
        </p:nvSpPr>
        <p:spPr bwMode="auto">
          <a:xfrm rot="-5400000">
            <a:off x="5385595" y="3983831"/>
            <a:ext cx="442912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ALU</a:t>
            </a:r>
          </a:p>
        </p:txBody>
      </p:sp>
      <p:sp>
        <p:nvSpPr>
          <p:cNvPr id="25619" name="Line 34"/>
          <p:cNvSpPr>
            <a:spLocks noChangeShapeType="1"/>
          </p:cNvSpPr>
          <p:nvPr/>
        </p:nvSpPr>
        <p:spPr bwMode="auto">
          <a:xfrm>
            <a:off x="5984875" y="3868738"/>
            <a:ext cx="357188" cy="4762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20" name="Line 35"/>
          <p:cNvSpPr>
            <a:spLocks noChangeShapeType="1"/>
          </p:cNvSpPr>
          <p:nvPr/>
        </p:nvSpPr>
        <p:spPr bwMode="auto">
          <a:xfrm flipH="1" flipV="1">
            <a:off x="6315075" y="3584575"/>
            <a:ext cx="4763" cy="260350"/>
          </a:xfrm>
          <a:prstGeom prst="line">
            <a:avLst/>
          </a:prstGeom>
          <a:noFill/>
          <a:ln w="20701" cap="rnd">
            <a:solidFill>
              <a:srgbClr val="000000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21" name="Text Box 36"/>
          <p:cNvSpPr txBox="1">
            <a:spLocks noChangeAspect="1" noChangeArrowheads="1"/>
          </p:cNvSpPr>
          <p:nvPr/>
        </p:nvSpPr>
        <p:spPr bwMode="auto">
          <a:xfrm>
            <a:off x="6261100" y="3343275"/>
            <a:ext cx="415925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 i="1">
                <a:solidFill>
                  <a:srgbClr val="339966"/>
                </a:solidFill>
                <a:latin typeface="Arial" charset="0"/>
              </a:rPr>
              <a:t>Zero</a:t>
            </a:r>
          </a:p>
        </p:txBody>
      </p:sp>
      <p:sp>
        <p:nvSpPr>
          <p:cNvPr id="25622" name="Freeform 37"/>
          <p:cNvSpPr>
            <a:spLocks noChangeAspect="1"/>
          </p:cNvSpPr>
          <p:nvPr/>
        </p:nvSpPr>
        <p:spPr bwMode="auto">
          <a:xfrm>
            <a:off x="3506788" y="5130800"/>
            <a:ext cx="377825" cy="801688"/>
          </a:xfrm>
          <a:custGeom>
            <a:avLst/>
            <a:gdLst>
              <a:gd name="T0" fmla="*/ 187325 w 238"/>
              <a:gd name="T1" fmla="*/ 801688 h 505"/>
              <a:gd name="T2" fmla="*/ 219075 w 238"/>
              <a:gd name="T3" fmla="*/ 796925 h 505"/>
              <a:gd name="T4" fmla="*/ 247650 w 238"/>
              <a:gd name="T5" fmla="*/ 781050 h 505"/>
              <a:gd name="T6" fmla="*/ 276225 w 238"/>
              <a:gd name="T7" fmla="*/ 757238 h 505"/>
              <a:gd name="T8" fmla="*/ 301625 w 238"/>
              <a:gd name="T9" fmla="*/ 723900 h 505"/>
              <a:gd name="T10" fmla="*/ 322263 w 238"/>
              <a:gd name="T11" fmla="*/ 682625 h 505"/>
              <a:gd name="T12" fmla="*/ 341313 w 238"/>
              <a:gd name="T13" fmla="*/ 638175 h 505"/>
              <a:gd name="T14" fmla="*/ 358775 w 238"/>
              <a:gd name="T15" fmla="*/ 585788 h 505"/>
              <a:gd name="T16" fmla="*/ 369888 w 238"/>
              <a:gd name="T17" fmla="*/ 528638 h 505"/>
              <a:gd name="T18" fmla="*/ 374650 w 238"/>
              <a:gd name="T19" fmla="*/ 468313 h 505"/>
              <a:gd name="T20" fmla="*/ 377825 w 238"/>
              <a:gd name="T21" fmla="*/ 403225 h 505"/>
              <a:gd name="T22" fmla="*/ 374650 w 238"/>
              <a:gd name="T23" fmla="*/ 338138 h 505"/>
              <a:gd name="T24" fmla="*/ 369888 w 238"/>
              <a:gd name="T25" fmla="*/ 276225 h 505"/>
              <a:gd name="T26" fmla="*/ 358775 w 238"/>
              <a:gd name="T27" fmla="*/ 215900 h 505"/>
              <a:gd name="T28" fmla="*/ 341313 w 238"/>
              <a:gd name="T29" fmla="*/ 166688 h 505"/>
              <a:gd name="T30" fmla="*/ 322263 w 238"/>
              <a:gd name="T31" fmla="*/ 119063 h 505"/>
              <a:gd name="T32" fmla="*/ 301625 w 238"/>
              <a:gd name="T33" fmla="*/ 77788 h 505"/>
              <a:gd name="T34" fmla="*/ 276225 w 238"/>
              <a:gd name="T35" fmla="*/ 46038 h 505"/>
              <a:gd name="T36" fmla="*/ 247650 w 238"/>
              <a:gd name="T37" fmla="*/ 20638 h 505"/>
              <a:gd name="T38" fmla="*/ 219075 w 238"/>
              <a:gd name="T39" fmla="*/ 9525 h 505"/>
              <a:gd name="T40" fmla="*/ 190500 w 238"/>
              <a:gd name="T41" fmla="*/ 0 h 505"/>
              <a:gd name="T42" fmla="*/ 158750 w 238"/>
              <a:gd name="T43" fmla="*/ 9525 h 505"/>
              <a:gd name="T44" fmla="*/ 130175 w 238"/>
              <a:gd name="T45" fmla="*/ 20638 h 505"/>
              <a:gd name="T46" fmla="*/ 101600 w 238"/>
              <a:gd name="T47" fmla="*/ 46038 h 505"/>
              <a:gd name="T48" fmla="*/ 77788 w 238"/>
              <a:gd name="T49" fmla="*/ 77788 h 505"/>
              <a:gd name="T50" fmla="*/ 57150 w 238"/>
              <a:gd name="T51" fmla="*/ 119063 h 505"/>
              <a:gd name="T52" fmla="*/ 36513 w 238"/>
              <a:gd name="T53" fmla="*/ 166688 h 505"/>
              <a:gd name="T54" fmla="*/ 23812 w 238"/>
              <a:gd name="T55" fmla="*/ 215900 h 505"/>
              <a:gd name="T56" fmla="*/ 12700 w 238"/>
              <a:gd name="T57" fmla="*/ 276225 h 505"/>
              <a:gd name="T58" fmla="*/ 4763 w 238"/>
              <a:gd name="T59" fmla="*/ 338138 h 505"/>
              <a:gd name="T60" fmla="*/ 0 w 238"/>
              <a:gd name="T61" fmla="*/ 403225 h 505"/>
              <a:gd name="T62" fmla="*/ 4763 w 238"/>
              <a:gd name="T63" fmla="*/ 468313 h 505"/>
              <a:gd name="T64" fmla="*/ 12700 w 238"/>
              <a:gd name="T65" fmla="*/ 528638 h 505"/>
              <a:gd name="T66" fmla="*/ 23812 w 238"/>
              <a:gd name="T67" fmla="*/ 585788 h 505"/>
              <a:gd name="T68" fmla="*/ 36513 w 238"/>
              <a:gd name="T69" fmla="*/ 638175 h 505"/>
              <a:gd name="T70" fmla="*/ 57150 w 238"/>
              <a:gd name="T71" fmla="*/ 682625 h 505"/>
              <a:gd name="T72" fmla="*/ 77788 w 238"/>
              <a:gd name="T73" fmla="*/ 723900 h 505"/>
              <a:gd name="T74" fmla="*/ 101600 w 238"/>
              <a:gd name="T75" fmla="*/ 757238 h 505"/>
              <a:gd name="T76" fmla="*/ 130175 w 238"/>
              <a:gd name="T77" fmla="*/ 781050 h 505"/>
              <a:gd name="T78" fmla="*/ 158750 w 238"/>
              <a:gd name="T79" fmla="*/ 796925 h 505"/>
              <a:gd name="T80" fmla="*/ 190500 w 238"/>
              <a:gd name="T81" fmla="*/ 801688 h 505"/>
              <a:gd name="T82" fmla="*/ 190500 w 238"/>
              <a:gd name="T83" fmla="*/ 801688 h 50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8"/>
              <a:gd name="T127" fmla="*/ 0 h 505"/>
              <a:gd name="T128" fmla="*/ 238 w 238"/>
              <a:gd name="T129" fmla="*/ 505 h 50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8" h="505">
                <a:moveTo>
                  <a:pt x="118" y="505"/>
                </a:moveTo>
                <a:lnTo>
                  <a:pt x="138" y="502"/>
                </a:lnTo>
                <a:lnTo>
                  <a:pt x="156" y="492"/>
                </a:lnTo>
                <a:lnTo>
                  <a:pt x="174" y="477"/>
                </a:lnTo>
                <a:lnTo>
                  <a:pt x="190" y="456"/>
                </a:lnTo>
                <a:lnTo>
                  <a:pt x="203" y="430"/>
                </a:lnTo>
                <a:lnTo>
                  <a:pt x="215" y="402"/>
                </a:lnTo>
                <a:lnTo>
                  <a:pt x="226" y="369"/>
                </a:lnTo>
                <a:lnTo>
                  <a:pt x="233" y="333"/>
                </a:lnTo>
                <a:lnTo>
                  <a:pt x="236" y="295"/>
                </a:lnTo>
                <a:lnTo>
                  <a:pt x="238" y="254"/>
                </a:lnTo>
                <a:lnTo>
                  <a:pt x="236" y="213"/>
                </a:lnTo>
                <a:lnTo>
                  <a:pt x="233" y="174"/>
                </a:lnTo>
                <a:lnTo>
                  <a:pt x="226" y="136"/>
                </a:lnTo>
                <a:lnTo>
                  <a:pt x="215" y="105"/>
                </a:lnTo>
                <a:lnTo>
                  <a:pt x="203" y="75"/>
                </a:lnTo>
                <a:lnTo>
                  <a:pt x="190" y="49"/>
                </a:lnTo>
                <a:lnTo>
                  <a:pt x="174" y="29"/>
                </a:lnTo>
                <a:lnTo>
                  <a:pt x="156" y="13"/>
                </a:lnTo>
                <a:lnTo>
                  <a:pt x="138" y="6"/>
                </a:lnTo>
                <a:lnTo>
                  <a:pt x="120" y="0"/>
                </a:lnTo>
                <a:lnTo>
                  <a:pt x="100" y="6"/>
                </a:lnTo>
                <a:lnTo>
                  <a:pt x="82" y="13"/>
                </a:lnTo>
                <a:lnTo>
                  <a:pt x="64" y="29"/>
                </a:lnTo>
                <a:lnTo>
                  <a:pt x="49" y="49"/>
                </a:lnTo>
                <a:lnTo>
                  <a:pt x="36" y="75"/>
                </a:lnTo>
                <a:lnTo>
                  <a:pt x="23" y="105"/>
                </a:lnTo>
                <a:lnTo>
                  <a:pt x="15" y="136"/>
                </a:lnTo>
                <a:lnTo>
                  <a:pt x="8" y="174"/>
                </a:lnTo>
                <a:lnTo>
                  <a:pt x="3" y="213"/>
                </a:lnTo>
                <a:lnTo>
                  <a:pt x="0" y="254"/>
                </a:lnTo>
                <a:lnTo>
                  <a:pt x="3" y="295"/>
                </a:lnTo>
                <a:lnTo>
                  <a:pt x="8" y="333"/>
                </a:lnTo>
                <a:lnTo>
                  <a:pt x="15" y="369"/>
                </a:lnTo>
                <a:lnTo>
                  <a:pt x="23" y="402"/>
                </a:lnTo>
                <a:lnTo>
                  <a:pt x="36" y="430"/>
                </a:lnTo>
                <a:lnTo>
                  <a:pt x="49" y="456"/>
                </a:lnTo>
                <a:lnTo>
                  <a:pt x="64" y="477"/>
                </a:lnTo>
                <a:lnTo>
                  <a:pt x="82" y="492"/>
                </a:lnTo>
                <a:lnTo>
                  <a:pt x="100" y="502"/>
                </a:lnTo>
                <a:lnTo>
                  <a:pt x="120" y="50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23" name="Text Box 38"/>
          <p:cNvSpPr txBox="1">
            <a:spLocks noChangeAspect="1" noChangeArrowheads="1"/>
          </p:cNvSpPr>
          <p:nvPr/>
        </p:nvSpPr>
        <p:spPr bwMode="auto">
          <a:xfrm rot="-5400000">
            <a:off x="3293269" y="5333206"/>
            <a:ext cx="820738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Extensión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de signo</a:t>
            </a:r>
          </a:p>
        </p:txBody>
      </p:sp>
      <p:sp>
        <p:nvSpPr>
          <p:cNvPr id="25624" name="Freeform 39"/>
          <p:cNvSpPr>
            <a:spLocks noChangeAspect="1"/>
          </p:cNvSpPr>
          <p:nvPr/>
        </p:nvSpPr>
        <p:spPr bwMode="auto">
          <a:xfrm>
            <a:off x="4419600" y="2868613"/>
            <a:ext cx="309563" cy="495300"/>
          </a:xfrm>
          <a:custGeom>
            <a:avLst/>
            <a:gdLst>
              <a:gd name="T0" fmla="*/ 153988 w 195"/>
              <a:gd name="T1" fmla="*/ 495300 h 312"/>
              <a:gd name="T2" fmla="*/ 179388 w 195"/>
              <a:gd name="T3" fmla="*/ 492125 h 312"/>
              <a:gd name="T4" fmla="*/ 203200 w 195"/>
              <a:gd name="T5" fmla="*/ 484188 h 312"/>
              <a:gd name="T6" fmla="*/ 228600 w 195"/>
              <a:gd name="T7" fmla="*/ 466725 h 312"/>
              <a:gd name="T8" fmla="*/ 247650 w 195"/>
              <a:gd name="T9" fmla="*/ 446088 h 312"/>
              <a:gd name="T10" fmla="*/ 265113 w 195"/>
              <a:gd name="T11" fmla="*/ 422275 h 312"/>
              <a:gd name="T12" fmla="*/ 280988 w 195"/>
              <a:gd name="T13" fmla="*/ 393700 h 312"/>
              <a:gd name="T14" fmla="*/ 293688 w 195"/>
              <a:gd name="T15" fmla="*/ 361950 h 312"/>
              <a:gd name="T16" fmla="*/ 304800 w 195"/>
              <a:gd name="T17" fmla="*/ 325437 h 312"/>
              <a:gd name="T18" fmla="*/ 309563 w 195"/>
              <a:gd name="T19" fmla="*/ 288925 h 312"/>
              <a:gd name="T20" fmla="*/ 309563 w 195"/>
              <a:gd name="T21" fmla="*/ 247650 h 312"/>
              <a:gd name="T22" fmla="*/ 309563 w 195"/>
              <a:gd name="T23" fmla="*/ 206375 h 312"/>
              <a:gd name="T24" fmla="*/ 304800 w 195"/>
              <a:gd name="T25" fmla="*/ 169862 h 312"/>
              <a:gd name="T26" fmla="*/ 293688 w 195"/>
              <a:gd name="T27" fmla="*/ 133350 h 312"/>
              <a:gd name="T28" fmla="*/ 280988 w 195"/>
              <a:gd name="T29" fmla="*/ 101600 h 312"/>
              <a:gd name="T30" fmla="*/ 265113 w 195"/>
              <a:gd name="T31" fmla="*/ 73025 h 312"/>
              <a:gd name="T32" fmla="*/ 247650 w 195"/>
              <a:gd name="T33" fmla="*/ 49212 h 312"/>
              <a:gd name="T34" fmla="*/ 228600 w 195"/>
              <a:gd name="T35" fmla="*/ 28575 h 312"/>
              <a:gd name="T36" fmla="*/ 203200 w 195"/>
              <a:gd name="T37" fmla="*/ 12700 h 312"/>
              <a:gd name="T38" fmla="*/ 179388 w 195"/>
              <a:gd name="T39" fmla="*/ 3175 h 312"/>
              <a:gd name="T40" fmla="*/ 153988 w 195"/>
              <a:gd name="T41" fmla="*/ 0 h 312"/>
              <a:gd name="T42" fmla="*/ 130175 w 195"/>
              <a:gd name="T43" fmla="*/ 3175 h 312"/>
              <a:gd name="T44" fmla="*/ 106363 w 195"/>
              <a:gd name="T45" fmla="*/ 12700 h 312"/>
              <a:gd name="T46" fmla="*/ 85725 w 195"/>
              <a:gd name="T47" fmla="*/ 28575 h 312"/>
              <a:gd name="T48" fmla="*/ 65088 w 195"/>
              <a:gd name="T49" fmla="*/ 49212 h 312"/>
              <a:gd name="T50" fmla="*/ 44450 w 195"/>
              <a:gd name="T51" fmla="*/ 73025 h 312"/>
              <a:gd name="T52" fmla="*/ 33338 w 195"/>
              <a:gd name="T53" fmla="*/ 101600 h 312"/>
              <a:gd name="T54" fmla="*/ 15875 w 195"/>
              <a:gd name="T55" fmla="*/ 133350 h 312"/>
              <a:gd name="T56" fmla="*/ 7938 w 195"/>
              <a:gd name="T57" fmla="*/ 169862 h 312"/>
              <a:gd name="T58" fmla="*/ 4763 w 195"/>
              <a:gd name="T59" fmla="*/ 206375 h 312"/>
              <a:gd name="T60" fmla="*/ 0 w 195"/>
              <a:gd name="T61" fmla="*/ 247650 h 312"/>
              <a:gd name="T62" fmla="*/ 4763 w 195"/>
              <a:gd name="T63" fmla="*/ 288925 h 312"/>
              <a:gd name="T64" fmla="*/ 7938 w 195"/>
              <a:gd name="T65" fmla="*/ 325437 h 312"/>
              <a:gd name="T66" fmla="*/ 15875 w 195"/>
              <a:gd name="T67" fmla="*/ 361950 h 312"/>
              <a:gd name="T68" fmla="*/ 33338 w 195"/>
              <a:gd name="T69" fmla="*/ 393700 h 312"/>
              <a:gd name="T70" fmla="*/ 44450 w 195"/>
              <a:gd name="T71" fmla="*/ 422275 h 312"/>
              <a:gd name="T72" fmla="*/ 65088 w 195"/>
              <a:gd name="T73" fmla="*/ 446088 h 312"/>
              <a:gd name="T74" fmla="*/ 85725 w 195"/>
              <a:gd name="T75" fmla="*/ 466725 h 312"/>
              <a:gd name="T76" fmla="*/ 106363 w 195"/>
              <a:gd name="T77" fmla="*/ 484188 h 312"/>
              <a:gd name="T78" fmla="*/ 130175 w 195"/>
              <a:gd name="T79" fmla="*/ 492125 h 312"/>
              <a:gd name="T80" fmla="*/ 153988 w 195"/>
              <a:gd name="T81" fmla="*/ 495300 h 312"/>
              <a:gd name="T82" fmla="*/ 153988 w 195"/>
              <a:gd name="T83" fmla="*/ 495300 h 31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5"/>
              <a:gd name="T127" fmla="*/ 0 h 312"/>
              <a:gd name="T128" fmla="*/ 195 w 195"/>
              <a:gd name="T129" fmla="*/ 312 h 31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5" h="312">
                <a:moveTo>
                  <a:pt x="97" y="312"/>
                </a:moveTo>
                <a:lnTo>
                  <a:pt x="113" y="310"/>
                </a:lnTo>
                <a:lnTo>
                  <a:pt x="128" y="305"/>
                </a:lnTo>
                <a:lnTo>
                  <a:pt x="144" y="294"/>
                </a:lnTo>
                <a:lnTo>
                  <a:pt x="156" y="281"/>
                </a:lnTo>
                <a:lnTo>
                  <a:pt x="167" y="266"/>
                </a:lnTo>
                <a:lnTo>
                  <a:pt x="177" y="248"/>
                </a:lnTo>
                <a:lnTo>
                  <a:pt x="185" y="228"/>
                </a:lnTo>
                <a:lnTo>
                  <a:pt x="192" y="205"/>
                </a:lnTo>
                <a:lnTo>
                  <a:pt x="195" y="182"/>
                </a:lnTo>
                <a:lnTo>
                  <a:pt x="195" y="156"/>
                </a:lnTo>
                <a:lnTo>
                  <a:pt x="195" y="130"/>
                </a:lnTo>
                <a:lnTo>
                  <a:pt x="192" y="107"/>
                </a:lnTo>
                <a:lnTo>
                  <a:pt x="185" y="84"/>
                </a:lnTo>
                <a:lnTo>
                  <a:pt x="177" y="64"/>
                </a:lnTo>
                <a:lnTo>
                  <a:pt x="167" y="46"/>
                </a:lnTo>
                <a:lnTo>
                  <a:pt x="156" y="31"/>
                </a:lnTo>
                <a:lnTo>
                  <a:pt x="144" y="18"/>
                </a:lnTo>
                <a:lnTo>
                  <a:pt x="128" y="8"/>
                </a:lnTo>
                <a:lnTo>
                  <a:pt x="113" y="2"/>
                </a:lnTo>
                <a:lnTo>
                  <a:pt x="97" y="0"/>
                </a:lnTo>
                <a:lnTo>
                  <a:pt x="82" y="2"/>
                </a:lnTo>
                <a:lnTo>
                  <a:pt x="67" y="8"/>
                </a:lnTo>
                <a:lnTo>
                  <a:pt x="54" y="18"/>
                </a:lnTo>
                <a:lnTo>
                  <a:pt x="41" y="31"/>
                </a:lnTo>
                <a:lnTo>
                  <a:pt x="28" y="46"/>
                </a:lnTo>
                <a:lnTo>
                  <a:pt x="21" y="64"/>
                </a:lnTo>
                <a:lnTo>
                  <a:pt x="10" y="84"/>
                </a:lnTo>
                <a:lnTo>
                  <a:pt x="5" y="107"/>
                </a:lnTo>
                <a:lnTo>
                  <a:pt x="3" y="130"/>
                </a:lnTo>
                <a:lnTo>
                  <a:pt x="0" y="156"/>
                </a:lnTo>
                <a:lnTo>
                  <a:pt x="3" y="182"/>
                </a:lnTo>
                <a:lnTo>
                  <a:pt x="5" y="205"/>
                </a:lnTo>
                <a:lnTo>
                  <a:pt x="10" y="228"/>
                </a:lnTo>
                <a:lnTo>
                  <a:pt x="21" y="248"/>
                </a:lnTo>
                <a:lnTo>
                  <a:pt x="28" y="266"/>
                </a:lnTo>
                <a:lnTo>
                  <a:pt x="41" y="281"/>
                </a:lnTo>
                <a:lnTo>
                  <a:pt x="54" y="294"/>
                </a:lnTo>
                <a:lnTo>
                  <a:pt x="67" y="305"/>
                </a:lnTo>
                <a:lnTo>
                  <a:pt x="82" y="310"/>
                </a:lnTo>
                <a:lnTo>
                  <a:pt x="97" y="31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25" name="Text Box 40"/>
          <p:cNvSpPr txBox="1">
            <a:spLocks noChangeAspect="1" noChangeArrowheads="1"/>
          </p:cNvSpPr>
          <p:nvPr/>
        </p:nvSpPr>
        <p:spPr bwMode="auto">
          <a:xfrm rot="-5400000">
            <a:off x="4381501" y="2990850"/>
            <a:ext cx="4000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&lt;&lt;2</a:t>
            </a:r>
          </a:p>
        </p:txBody>
      </p:sp>
      <p:sp>
        <p:nvSpPr>
          <p:cNvPr id="25626" name="Freeform 41"/>
          <p:cNvSpPr>
            <a:spLocks noChangeAspect="1"/>
          </p:cNvSpPr>
          <p:nvPr/>
        </p:nvSpPr>
        <p:spPr bwMode="auto">
          <a:xfrm>
            <a:off x="249238" y="3325813"/>
            <a:ext cx="192087" cy="762000"/>
          </a:xfrm>
          <a:custGeom>
            <a:avLst/>
            <a:gdLst>
              <a:gd name="T0" fmla="*/ 187325 w 121"/>
              <a:gd name="T1" fmla="*/ 755135 h 333"/>
              <a:gd name="T2" fmla="*/ 192087 w 121"/>
              <a:gd name="T3" fmla="*/ 0 h 333"/>
              <a:gd name="T4" fmla="*/ 0 w 121"/>
              <a:gd name="T5" fmla="*/ 0 h 333"/>
              <a:gd name="T6" fmla="*/ 0 w 121"/>
              <a:gd name="T7" fmla="*/ 762000 h 333"/>
              <a:gd name="T8" fmla="*/ 192087 w 121"/>
              <a:gd name="T9" fmla="*/ 762000 h 333"/>
              <a:gd name="T10" fmla="*/ 192087 w 121"/>
              <a:gd name="T11" fmla="*/ 762000 h 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"/>
              <a:gd name="T19" fmla="*/ 0 h 333"/>
              <a:gd name="T20" fmla="*/ 121 w 121"/>
              <a:gd name="T21" fmla="*/ 333 h 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" h="333">
                <a:moveTo>
                  <a:pt x="118" y="330"/>
                </a:moveTo>
                <a:lnTo>
                  <a:pt x="121" y="0"/>
                </a:lnTo>
                <a:lnTo>
                  <a:pt x="0" y="0"/>
                </a:lnTo>
                <a:lnTo>
                  <a:pt x="0" y="333"/>
                </a:lnTo>
                <a:lnTo>
                  <a:pt x="121" y="333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27" name="Text Box 42"/>
          <p:cNvSpPr txBox="1">
            <a:spLocks noChangeAspect="1" noChangeArrowheads="1"/>
          </p:cNvSpPr>
          <p:nvPr/>
        </p:nvSpPr>
        <p:spPr bwMode="auto">
          <a:xfrm rot="-5400000">
            <a:off x="173832" y="3483769"/>
            <a:ext cx="357187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PC</a:t>
            </a:r>
          </a:p>
        </p:txBody>
      </p:sp>
      <p:sp>
        <p:nvSpPr>
          <p:cNvPr id="25628" name="Freeform 52"/>
          <p:cNvSpPr>
            <a:spLocks/>
          </p:cNvSpPr>
          <p:nvPr/>
        </p:nvSpPr>
        <p:spPr bwMode="auto">
          <a:xfrm>
            <a:off x="4868863" y="4148138"/>
            <a:ext cx="198437" cy="661987"/>
          </a:xfrm>
          <a:custGeom>
            <a:avLst/>
            <a:gdLst>
              <a:gd name="T0" fmla="*/ 0 w 125"/>
              <a:gd name="T1" fmla="*/ 93662 h 417"/>
              <a:gd name="T2" fmla="*/ 4762 w 125"/>
              <a:gd name="T3" fmla="*/ 80962 h 417"/>
              <a:gd name="T4" fmla="*/ 9525 w 125"/>
              <a:gd name="T5" fmla="*/ 66675 h 417"/>
              <a:gd name="T6" fmla="*/ 14287 w 125"/>
              <a:gd name="T7" fmla="*/ 52387 h 417"/>
              <a:gd name="T8" fmla="*/ 23812 w 125"/>
              <a:gd name="T9" fmla="*/ 38100 h 417"/>
              <a:gd name="T10" fmla="*/ 33337 w 125"/>
              <a:gd name="T11" fmla="*/ 28575 h 417"/>
              <a:gd name="T12" fmla="*/ 42862 w 125"/>
              <a:gd name="T13" fmla="*/ 19050 h 417"/>
              <a:gd name="T14" fmla="*/ 57150 w 125"/>
              <a:gd name="T15" fmla="*/ 9525 h 417"/>
              <a:gd name="T16" fmla="*/ 71437 w 125"/>
              <a:gd name="T17" fmla="*/ 4762 h 417"/>
              <a:gd name="T18" fmla="*/ 85725 w 125"/>
              <a:gd name="T19" fmla="*/ 0 h 417"/>
              <a:gd name="T20" fmla="*/ 100012 w 125"/>
              <a:gd name="T21" fmla="*/ 0 h 417"/>
              <a:gd name="T22" fmla="*/ 117475 w 125"/>
              <a:gd name="T23" fmla="*/ 0 h 417"/>
              <a:gd name="T24" fmla="*/ 131762 w 125"/>
              <a:gd name="T25" fmla="*/ 4762 h 417"/>
              <a:gd name="T26" fmla="*/ 146050 w 125"/>
              <a:gd name="T27" fmla="*/ 9525 h 417"/>
              <a:gd name="T28" fmla="*/ 160337 w 125"/>
              <a:gd name="T29" fmla="*/ 19050 h 417"/>
              <a:gd name="T30" fmla="*/ 169862 w 125"/>
              <a:gd name="T31" fmla="*/ 28575 h 417"/>
              <a:gd name="T32" fmla="*/ 179387 w 125"/>
              <a:gd name="T33" fmla="*/ 38100 h 417"/>
              <a:gd name="T34" fmla="*/ 188912 w 125"/>
              <a:gd name="T35" fmla="*/ 52387 h 417"/>
              <a:gd name="T36" fmla="*/ 193675 w 125"/>
              <a:gd name="T37" fmla="*/ 66675 h 417"/>
              <a:gd name="T38" fmla="*/ 198437 w 125"/>
              <a:gd name="T39" fmla="*/ 80962 h 417"/>
              <a:gd name="T40" fmla="*/ 198437 w 125"/>
              <a:gd name="T41" fmla="*/ 98425 h 417"/>
              <a:gd name="T42" fmla="*/ 198437 w 125"/>
              <a:gd name="T43" fmla="*/ 563562 h 417"/>
              <a:gd name="T44" fmla="*/ 198437 w 125"/>
              <a:gd name="T45" fmla="*/ 582612 h 417"/>
              <a:gd name="T46" fmla="*/ 193675 w 125"/>
              <a:gd name="T47" fmla="*/ 595312 h 417"/>
              <a:gd name="T48" fmla="*/ 188912 w 125"/>
              <a:gd name="T49" fmla="*/ 609600 h 417"/>
              <a:gd name="T50" fmla="*/ 179387 w 125"/>
              <a:gd name="T51" fmla="*/ 623887 h 417"/>
              <a:gd name="T52" fmla="*/ 169862 w 125"/>
              <a:gd name="T53" fmla="*/ 633412 h 417"/>
              <a:gd name="T54" fmla="*/ 160337 w 125"/>
              <a:gd name="T55" fmla="*/ 642937 h 417"/>
              <a:gd name="T56" fmla="*/ 146050 w 125"/>
              <a:gd name="T57" fmla="*/ 652462 h 417"/>
              <a:gd name="T58" fmla="*/ 131762 w 125"/>
              <a:gd name="T59" fmla="*/ 657225 h 417"/>
              <a:gd name="T60" fmla="*/ 117475 w 125"/>
              <a:gd name="T61" fmla="*/ 661987 h 417"/>
              <a:gd name="T62" fmla="*/ 100012 w 125"/>
              <a:gd name="T63" fmla="*/ 661987 h 417"/>
              <a:gd name="T64" fmla="*/ 85725 w 125"/>
              <a:gd name="T65" fmla="*/ 661987 h 417"/>
              <a:gd name="T66" fmla="*/ 71437 w 125"/>
              <a:gd name="T67" fmla="*/ 657225 h 417"/>
              <a:gd name="T68" fmla="*/ 57150 w 125"/>
              <a:gd name="T69" fmla="*/ 652462 h 417"/>
              <a:gd name="T70" fmla="*/ 42862 w 125"/>
              <a:gd name="T71" fmla="*/ 642937 h 417"/>
              <a:gd name="T72" fmla="*/ 33337 w 125"/>
              <a:gd name="T73" fmla="*/ 633412 h 417"/>
              <a:gd name="T74" fmla="*/ 23812 w 125"/>
              <a:gd name="T75" fmla="*/ 623887 h 417"/>
              <a:gd name="T76" fmla="*/ 14287 w 125"/>
              <a:gd name="T77" fmla="*/ 609600 h 417"/>
              <a:gd name="T78" fmla="*/ 9525 w 125"/>
              <a:gd name="T79" fmla="*/ 595312 h 417"/>
              <a:gd name="T80" fmla="*/ 4762 w 125"/>
              <a:gd name="T81" fmla="*/ 582612 h 417"/>
              <a:gd name="T82" fmla="*/ 4762 w 125"/>
              <a:gd name="T83" fmla="*/ 563562 h 417"/>
              <a:gd name="T84" fmla="*/ 4762 w 125"/>
              <a:gd name="T85" fmla="*/ 98425 h 417"/>
              <a:gd name="T86" fmla="*/ 4762 w 125"/>
              <a:gd name="T87" fmla="*/ 98425 h 4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5"/>
              <a:gd name="T133" fmla="*/ 0 h 417"/>
              <a:gd name="T134" fmla="*/ 125 w 125"/>
              <a:gd name="T135" fmla="*/ 417 h 4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5" h="417">
                <a:moveTo>
                  <a:pt x="0" y="59"/>
                </a:moveTo>
                <a:lnTo>
                  <a:pt x="3" y="51"/>
                </a:lnTo>
                <a:lnTo>
                  <a:pt x="6" y="42"/>
                </a:lnTo>
                <a:lnTo>
                  <a:pt x="9" y="33"/>
                </a:lnTo>
                <a:lnTo>
                  <a:pt x="15" y="24"/>
                </a:lnTo>
                <a:lnTo>
                  <a:pt x="21" y="18"/>
                </a:lnTo>
                <a:lnTo>
                  <a:pt x="27" y="12"/>
                </a:lnTo>
                <a:lnTo>
                  <a:pt x="36" y="6"/>
                </a:lnTo>
                <a:lnTo>
                  <a:pt x="45" y="3"/>
                </a:lnTo>
                <a:lnTo>
                  <a:pt x="54" y="0"/>
                </a:lnTo>
                <a:lnTo>
                  <a:pt x="63" y="0"/>
                </a:lnTo>
                <a:lnTo>
                  <a:pt x="74" y="0"/>
                </a:lnTo>
                <a:lnTo>
                  <a:pt x="83" y="3"/>
                </a:lnTo>
                <a:lnTo>
                  <a:pt x="92" y="6"/>
                </a:lnTo>
                <a:lnTo>
                  <a:pt x="101" y="12"/>
                </a:lnTo>
                <a:lnTo>
                  <a:pt x="107" y="18"/>
                </a:lnTo>
                <a:lnTo>
                  <a:pt x="113" y="24"/>
                </a:lnTo>
                <a:lnTo>
                  <a:pt x="119" y="33"/>
                </a:lnTo>
                <a:lnTo>
                  <a:pt x="122" y="42"/>
                </a:lnTo>
                <a:lnTo>
                  <a:pt x="125" y="51"/>
                </a:lnTo>
                <a:lnTo>
                  <a:pt x="125" y="62"/>
                </a:lnTo>
                <a:lnTo>
                  <a:pt x="125" y="355"/>
                </a:lnTo>
                <a:lnTo>
                  <a:pt x="125" y="367"/>
                </a:lnTo>
                <a:lnTo>
                  <a:pt x="122" y="375"/>
                </a:lnTo>
                <a:lnTo>
                  <a:pt x="119" y="384"/>
                </a:lnTo>
                <a:lnTo>
                  <a:pt x="113" y="393"/>
                </a:lnTo>
                <a:lnTo>
                  <a:pt x="107" y="399"/>
                </a:lnTo>
                <a:lnTo>
                  <a:pt x="101" y="405"/>
                </a:lnTo>
                <a:lnTo>
                  <a:pt x="92" y="411"/>
                </a:lnTo>
                <a:lnTo>
                  <a:pt x="83" y="414"/>
                </a:lnTo>
                <a:lnTo>
                  <a:pt x="74" y="417"/>
                </a:lnTo>
                <a:lnTo>
                  <a:pt x="63" y="417"/>
                </a:lnTo>
                <a:lnTo>
                  <a:pt x="54" y="417"/>
                </a:lnTo>
                <a:lnTo>
                  <a:pt x="45" y="414"/>
                </a:lnTo>
                <a:lnTo>
                  <a:pt x="36" y="411"/>
                </a:lnTo>
                <a:lnTo>
                  <a:pt x="27" y="405"/>
                </a:lnTo>
                <a:lnTo>
                  <a:pt x="21" y="399"/>
                </a:lnTo>
                <a:lnTo>
                  <a:pt x="15" y="393"/>
                </a:lnTo>
                <a:lnTo>
                  <a:pt x="9" y="384"/>
                </a:lnTo>
                <a:lnTo>
                  <a:pt x="6" y="375"/>
                </a:lnTo>
                <a:lnTo>
                  <a:pt x="3" y="367"/>
                </a:lnTo>
                <a:lnTo>
                  <a:pt x="3" y="355"/>
                </a:lnTo>
                <a:lnTo>
                  <a:pt x="3" y="6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4953000" y="41767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0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30" name="Rectangle 54"/>
          <p:cNvSpPr>
            <a:spLocks noChangeArrowheads="1"/>
          </p:cNvSpPr>
          <p:nvPr/>
        </p:nvSpPr>
        <p:spPr bwMode="auto">
          <a:xfrm>
            <a:off x="4953000" y="46466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1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31" name="Text Box 56"/>
          <p:cNvSpPr txBox="1">
            <a:spLocks noChangeAspect="1" noChangeArrowheads="1"/>
          </p:cNvSpPr>
          <p:nvPr/>
        </p:nvSpPr>
        <p:spPr bwMode="auto">
          <a:xfrm rot="-5400000">
            <a:off x="4751388" y="4349750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sp>
        <p:nvSpPr>
          <p:cNvPr id="25632" name="Line 70"/>
          <p:cNvSpPr>
            <a:spLocks noChangeShapeType="1"/>
          </p:cNvSpPr>
          <p:nvPr/>
        </p:nvSpPr>
        <p:spPr bwMode="auto">
          <a:xfrm>
            <a:off x="2198688" y="3962400"/>
            <a:ext cx="433387" cy="635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33" name="Line 71"/>
          <p:cNvSpPr>
            <a:spLocks noChangeAspect="1" noChangeShapeType="1"/>
          </p:cNvSpPr>
          <p:nvPr/>
        </p:nvSpPr>
        <p:spPr bwMode="auto">
          <a:xfrm flipH="1">
            <a:off x="2628900" y="4087813"/>
            <a:ext cx="490538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 type="triangle" w="sm" len="sm"/>
            <a:tailEnd type="oval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25634" name="Line 72"/>
          <p:cNvSpPr>
            <a:spLocks noChangeAspect="1" noChangeShapeType="1"/>
          </p:cNvSpPr>
          <p:nvPr/>
        </p:nvSpPr>
        <p:spPr bwMode="auto">
          <a:xfrm flipH="1">
            <a:off x="2628900" y="3494088"/>
            <a:ext cx="490538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25635" name="Line 73"/>
          <p:cNvSpPr>
            <a:spLocks noChangeAspect="1" noChangeShapeType="1"/>
          </p:cNvSpPr>
          <p:nvPr/>
        </p:nvSpPr>
        <p:spPr bwMode="auto">
          <a:xfrm flipH="1">
            <a:off x="2628900" y="3792538"/>
            <a:ext cx="490538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 type="triangle" w="sm" len="sm"/>
            <a:tailEnd type="oval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25636" name="Line 80"/>
          <p:cNvSpPr>
            <a:spLocks noChangeShapeType="1"/>
          </p:cNvSpPr>
          <p:nvPr/>
        </p:nvSpPr>
        <p:spPr bwMode="auto">
          <a:xfrm>
            <a:off x="2628900" y="5535613"/>
            <a:ext cx="876300" cy="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37" name="Line 85"/>
          <p:cNvSpPr>
            <a:spLocks noChangeShapeType="1"/>
          </p:cNvSpPr>
          <p:nvPr/>
        </p:nvSpPr>
        <p:spPr bwMode="auto">
          <a:xfrm>
            <a:off x="2628900" y="3494088"/>
            <a:ext cx="0" cy="20415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38" name="Line 94"/>
          <p:cNvSpPr>
            <a:spLocks noChangeShapeType="1"/>
          </p:cNvSpPr>
          <p:nvPr/>
        </p:nvSpPr>
        <p:spPr bwMode="auto">
          <a:xfrm>
            <a:off x="685800" y="3173413"/>
            <a:ext cx="254000" cy="4762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39" name="Line 106"/>
          <p:cNvSpPr>
            <a:spLocks noChangeShapeType="1"/>
          </p:cNvSpPr>
          <p:nvPr/>
        </p:nvSpPr>
        <p:spPr bwMode="auto">
          <a:xfrm flipH="1">
            <a:off x="2743200" y="4316413"/>
            <a:ext cx="381000" cy="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0" name="Line 109"/>
          <p:cNvSpPr>
            <a:spLocks noChangeShapeType="1"/>
          </p:cNvSpPr>
          <p:nvPr/>
        </p:nvSpPr>
        <p:spPr bwMode="auto">
          <a:xfrm>
            <a:off x="5075238" y="4402138"/>
            <a:ext cx="244475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1" name="Line 111"/>
          <p:cNvSpPr>
            <a:spLocks noChangeShapeType="1"/>
          </p:cNvSpPr>
          <p:nvPr/>
        </p:nvSpPr>
        <p:spPr bwMode="auto">
          <a:xfrm>
            <a:off x="5943600" y="4011613"/>
            <a:ext cx="712788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2" name="Line 115"/>
          <p:cNvSpPr>
            <a:spLocks noChangeShapeType="1"/>
          </p:cNvSpPr>
          <p:nvPr/>
        </p:nvSpPr>
        <p:spPr bwMode="auto">
          <a:xfrm>
            <a:off x="76200" y="3706813"/>
            <a:ext cx="173038" cy="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3" name="Line 117"/>
          <p:cNvSpPr>
            <a:spLocks noChangeShapeType="1"/>
          </p:cNvSpPr>
          <p:nvPr/>
        </p:nvSpPr>
        <p:spPr bwMode="auto">
          <a:xfrm flipV="1">
            <a:off x="457200" y="3706813"/>
            <a:ext cx="609600" cy="1587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4" name="Line 120"/>
          <p:cNvSpPr>
            <a:spLocks noChangeShapeType="1"/>
          </p:cNvSpPr>
          <p:nvPr/>
        </p:nvSpPr>
        <p:spPr bwMode="auto">
          <a:xfrm>
            <a:off x="1295400" y="2868613"/>
            <a:ext cx="2895600" cy="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5" name="Line 129"/>
          <p:cNvSpPr>
            <a:spLocks noChangeShapeType="1"/>
          </p:cNvSpPr>
          <p:nvPr/>
        </p:nvSpPr>
        <p:spPr bwMode="auto">
          <a:xfrm>
            <a:off x="2743200" y="4316413"/>
            <a:ext cx="0" cy="16764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oval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46" name="Freeform 151"/>
          <p:cNvSpPr>
            <a:spLocks noChangeAspect="1"/>
          </p:cNvSpPr>
          <p:nvPr/>
        </p:nvSpPr>
        <p:spPr bwMode="auto">
          <a:xfrm>
            <a:off x="914400" y="2335213"/>
            <a:ext cx="373063" cy="1057275"/>
          </a:xfrm>
          <a:custGeom>
            <a:avLst/>
            <a:gdLst>
              <a:gd name="T0" fmla="*/ 0 w 395"/>
              <a:gd name="T1" fmla="*/ 0 h 637"/>
              <a:gd name="T2" fmla="*/ 0 w 395"/>
              <a:gd name="T3" fmla="*/ 428221 h 637"/>
              <a:gd name="T4" fmla="*/ 62335 w 395"/>
              <a:gd name="T5" fmla="*/ 526148 h 637"/>
              <a:gd name="T6" fmla="*/ 0 w 395"/>
              <a:gd name="T7" fmla="*/ 629054 h 637"/>
              <a:gd name="T8" fmla="*/ 0 w 395"/>
              <a:gd name="T9" fmla="*/ 1057275 h 637"/>
              <a:gd name="T10" fmla="*/ 373063 w 395"/>
              <a:gd name="T11" fmla="*/ 735279 h 637"/>
              <a:gd name="T12" fmla="*/ 373063 w 395"/>
              <a:gd name="T13" fmla="*/ 321996 h 637"/>
              <a:gd name="T14" fmla="*/ 0 w 395"/>
              <a:gd name="T15" fmla="*/ 0 h 637"/>
              <a:gd name="T16" fmla="*/ 0 w 395"/>
              <a:gd name="T17" fmla="*/ 0 h 6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5"/>
              <a:gd name="T28" fmla="*/ 0 h 637"/>
              <a:gd name="T29" fmla="*/ 395 w 395"/>
              <a:gd name="T30" fmla="*/ 637 h 6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47" name="Text Box 152"/>
          <p:cNvSpPr txBox="1">
            <a:spLocks noChangeAspect="1" noChangeArrowheads="1"/>
          </p:cNvSpPr>
          <p:nvPr/>
        </p:nvSpPr>
        <p:spPr bwMode="auto">
          <a:xfrm rot="-5400000">
            <a:off x="746126" y="2733675"/>
            <a:ext cx="7302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Sumador</a:t>
            </a:r>
          </a:p>
        </p:txBody>
      </p:sp>
      <p:sp>
        <p:nvSpPr>
          <p:cNvPr id="25648" name="Line 156"/>
          <p:cNvSpPr>
            <a:spLocks noChangeShapeType="1"/>
          </p:cNvSpPr>
          <p:nvPr/>
        </p:nvSpPr>
        <p:spPr bwMode="auto">
          <a:xfrm flipV="1">
            <a:off x="533400" y="2563813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49" name="Line 157"/>
          <p:cNvSpPr>
            <a:spLocks noChangeShapeType="1"/>
          </p:cNvSpPr>
          <p:nvPr/>
        </p:nvSpPr>
        <p:spPr bwMode="auto">
          <a:xfrm>
            <a:off x="533400" y="2563813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0" name="Freeform 158"/>
          <p:cNvSpPr>
            <a:spLocks/>
          </p:cNvSpPr>
          <p:nvPr/>
        </p:nvSpPr>
        <p:spPr bwMode="auto">
          <a:xfrm>
            <a:off x="1820863" y="1849438"/>
            <a:ext cx="198437" cy="661987"/>
          </a:xfrm>
          <a:custGeom>
            <a:avLst/>
            <a:gdLst>
              <a:gd name="T0" fmla="*/ 0 w 125"/>
              <a:gd name="T1" fmla="*/ 93662 h 417"/>
              <a:gd name="T2" fmla="*/ 4762 w 125"/>
              <a:gd name="T3" fmla="*/ 80962 h 417"/>
              <a:gd name="T4" fmla="*/ 9525 w 125"/>
              <a:gd name="T5" fmla="*/ 66675 h 417"/>
              <a:gd name="T6" fmla="*/ 14287 w 125"/>
              <a:gd name="T7" fmla="*/ 52387 h 417"/>
              <a:gd name="T8" fmla="*/ 23812 w 125"/>
              <a:gd name="T9" fmla="*/ 38100 h 417"/>
              <a:gd name="T10" fmla="*/ 33337 w 125"/>
              <a:gd name="T11" fmla="*/ 28575 h 417"/>
              <a:gd name="T12" fmla="*/ 42862 w 125"/>
              <a:gd name="T13" fmla="*/ 19050 h 417"/>
              <a:gd name="T14" fmla="*/ 57150 w 125"/>
              <a:gd name="T15" fmla="*/ 9525 h 417"/>
              <a:gd name="T16" fmla="*/ 71437 w 125"/>
              <a:gd name="T17" fmla="*/ 4762 h 417"/>
              <a:gd name="T18" fmla="*/ 85725 w 125"/>
              <a:gd name="T19" fmla="*/ 0 h 417"/>
              <a:gd name="T20" fmla="*/ 100012 w 125"/>
              <a:gd name="T21" fmla="*/ 0 h 417"/>
              <a:gd name="T22" fmla="*/ 117475 w 125"/>
              <a:gd name="T23" fmla="*/ 0 h 417"/>
              <a:gd name="T24" fmla="*/ 131762 w 125"/>
              <a:gd name="T25" fmla="*/ 4762 h 417"/>
              <a:gd name="T26" fmla="*/ 146050 w 125"/>
              <a:gd name="T27" fmla="*/ 9525 h 417"/>
              <a:gd name="T28" fmla="*/ 160337 w 125"/>
              <a:gd name="T29" fmla="*/ 19050 h 417"/>
              <a:gd name="T30" fmla="*/ 169862 w 125"/>
              <a:gd name="T31" fmla="*/ 28575 h 417"/>
              <a:gd name="T32" fmla="*/ 179387 w 125"/>
              <a:gd name="T33" fmla="*/ 38100 h 417"/>
              <a:gd name="T34" fmla="*/ 188912 w 125"/>
              <a:gd name="T35" fmla="*/ 52387 h 417"/>
              <a:gd name="T36" fmla="*/ 193675 w 125"/>
              <a:gd name="T37" fmla="*/ 66675 h 417"/>
              <a:gd name="T38" fmla="*/ 198437 w 125"/>
              <a:gd name="T39" fmla="*/ 80962 h 417"/>
              <a:gd name="T40" fmla="*/ 198437 w 125"/>
              <a:gd name="T41" fmla="*/ 98425 h 417"/>
              <a:gd name="T42" fmla="*/ 198437 w 125"/>
              <a:gd name="T43" fmla="*/ 563562 h 417"/>
              <a:gd name="T44" fmla="*/ 198437 w 125"/>
              <a:gd name="T45" fmla="*/ 582612 h 417"/>
              <a:gd name="T46" fmla="*/ 193675 w 125"/>
              <a:gd name="T47" fmla="*/ 595312 h 417"/>
              <a:gd name="T48" fmla="*/ 188912 w 125"/>
              <a:gd name="T49" fmla="*/ 609600 h 417"/>
              <a:gd name="T50" fmla="*/ 179387 w 125"/>
              <a:gd name="T51" fmla="*/ 623887 h 417"/>
              <a:gd name="T52" fmla="*/ 169862 w 125"/>
              <a:gd name="T53" fmla="*/ 633412 h 417"/>
              <a:gd name="T54" fmla="*/ 160337 w 125"/>
              <a:gd name="T55" fmla="*/ 642937 h 417"/>
              <a:gd name="T56" fmla="*/ 146050 w 125"/>
              <a:gd name="T57" fmla="*/ 652462 h 417"/>
              <a:gd name="T58" fmla="*/ 131762 w 125"/>
              <a:gd name="T59" fmla="*/ 657225 h 417"/>
              <a:gd name="T60" fmla="*/ 117475 w 125"/>
              <a:gd name="T61" fmla="*/ 661987 h 417"/>
              <a:gd name="T62" fmla="*/ 100012 w 125"/>
              <a:gd name="T63" fmla="*/ 661987 h 417"/>
              <a:gd name="T64" fmla="*/ 85725 w 125"/>
              <a:gd name="T65" fmla="*/ 661987 h 417"/>
              <a:gd name="T66" fmla="*/ 71437 w 125"/>
              <a:gd name="T67" fmla="*/ 657225 h 417"/>
              <a:gd name="T68" fmla="*/ 57150 w 125"/>
              <a:gd name="T69" fmla="*/ 652462 h 417"/>
              <a:gd name="T70" fmla="*/ 42862 w 125"/>
              <a:gd name="T71" fmla="*/ 642937 h 417"/>
              <a:gd name="T72" fmla="*/ 33337 w 125"/>
              <a:gd name="T73" fmla="*/ 633412 h 417"/>
              <a:gd name="T74" fmla="*/ 23812 w 125"/>
              <a:gd name="T75" fmla="*/ 623887 h 417"/>
              <a:gd name="T76" fmla="*/ 14287 w 125"/>
              <a:gd name="T77" fmla="*/ 609600 h 417"/>
              <a:gd name="T78" fmla="*/ 9525 w 125"/>
              <a:gd name="T79" fmla="*/ 595312 h 417"/>
              <a:gd name="T80" fmla="*/ 4762 w 125"/>
              <a:gd name="T81" fmla="*/ 582612 h 417"/>
              <a:gd name="T82" fmla="*/ 4762 w 125"/>
              <a:gd name="T83" fmla="*/ 563562 h 417"/>
              <a:gd name="T84" fmla="*/ 4762 w 125"/>
              <a:gd name="T85" fmla="*/ 98425 h 417"/>
              <a:gd name="T86" fmla="*/ 4762 w 125"/>
              <a:gd name="T87" fmla="*/ 98425 h 4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5"/>
              <a:gd name="T133" fmla="*/ 0 h 417"/>
              <a:gd name="T134" fmla="*/ 125 w 125"/>
              <a:gd name="T135" fmla="*/ 417 h 4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5" h="417">
                <a:moveTo>
                  <a:pt x="0" y="59"/>
                </a:moveTo>
                <a:lnTo>
                  <a:pt x="3" y="51"/>
                </a:lnTo>
                <a:lnTo>
                  <a:pt x="6" y="42"/>
                </a:lnTo>
                <a:lnTo>
                  <a:pt x="9" y="33"/>
                </a:lnTo>
                <a:lnTo>
                  <a:pt x="15" y="24"/>
                </a:lnTo>
                <a:lnTo>
                  <a:pt x="21" y="18"/>
                </a:lnTo>
                <a:lnTo>
                  <a:pt x="27" y="12"/>
                </a:lnTo>
                <a:lnTo>
                  <a:pt x="36" y="6"/>
                </a:lnTo>
                <a:lnTo>
                  <a:pt x="45" y="3"/>
                </a:lnTo>
                <a:lnTo>
                  <a:pt x="54" y="0"/>
                </a:lnTo>
                <a:lnTo>
                  <a:pt x="63" y="0"/>
                </a:lnTo>
                <a:lnTo>
                  <a:pt x="74" y="0"/>
                </a:lnTo>
                <a:lnTo>
                  <a:pt x="83" y="3"/>
                </a:lnTo>
                <a:lnTo>
                  <a:pt x="92" y="6"/>
                </a:lnTo>
                <a:lnTo>
                  <a:pt x="101" y="12"/>
                </a:lnTo>
                <a:lnTo>
                  <a:pt x="107" y="18"/>
                </a:lnTo>
                <a:lnTo>
                  <a:pt x="113" y="24"/>
                </a:lnTo>
                <a:lnTo>
                  <a:pt x="119" y="33"/>
                </a:lnTo>
                <a:lnTo>
                  <a:pt x="122" y="42"/>
                </a:lnTo>
                <a:lnTo>
                  <a:pt x="125" y="51"/>
                </a:lnTo>
                <a:lnTo>
                  <a:pt x="125" y="62"/>
                </a:lnTo>
                <a:lnTo>
                  <a:pt x="125" y="355"/>
                </a:lnTo>
                <a:lnTo>
                  <a:pt x="125" y="367"/>
                </a:lnTo>
                <a:lnTo>
                  <a:pt x="122" y="375"/>
                </a:lnTo>
                <a:lnTo>
                  <a:pt x="119" y="384"/>
                </a:lnTo>
                <a:lnTo>
                  <a:pt x="113" y="393"/>
                </a:lnTo>
                <a:lnTo>
                  <a:pt x="107" y="399"/>
                </a:lnTo>
                <a:lnTo>
                  <a:pt x="101" y="405"/>
                </a:lnTo>
                <a:lnTo>
                  <a:pt x="92" y="411"/>
                </a:lnTo>
                <a:lnTo>
                  <a:pt x="83" y="414"/>
                </a:lnTo>
                <a:lnTo>
                  <a:pt x="74" y="417"/>
                </a:lnTo>
                <a:lnTo>
                  <a:pt x="63" y="417"/>
                </a:lnTo>
                <a:lnTo>
                  <a:pt x="54" y="417"/>
                </a:lnTo>
                <a:lnTo>
                  <a:pt x="45" y="414"/>
                </a:lnTo>
                <a:lnTo>
                  <a:pt x="36" y="411"/>
                </a:lnTo>
                <a:lnTo>
                  <a:pt x="27" y="405"/>
                </a:lnTo>
                <a:lnTo>
                  <a:pt x="21" y="399"/>
                </a:lnTo>
                <a:lnTo>
                  <a:pt x="15" y="393"/>
                </a:lnTo>
                <a:lnTo>
                  <a:pt x="9" y="384"/>
                </a:lnTo>
                <a:lnTo>
                  <a:pt x="6" y="375"/>
                </a:lnTo>
                <a:lnTo>
                  <a:pt x="3" y="367"/>
                </a:lnTo>
                <a:lnTo>
                  <a:pt x="3" y="355"/>
                </a:lnTo>
                <a:lnTo>
                  <a:pt x="3" y="6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51" name="Rectangle 159"/>
          <p:cNvSpPr>
            <a:spLocks noChangeArrowheads="1"/>
          </p:cNvSpPr>
          <p:nvPr/>
        </p:nvSpPr>
        <p:spPr bwMode="auto">
          <a:xfrm>
            <a:off x="1905000" y="18780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0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52" name="Rectangle 160"/>
          <p:cNvSpPr>
            <a:spLocks noChangeArrowheads="1"/>
          </p:cNvSpPr>
          <p:nvPr/>
        </p:nvSpPr>
        <p:spPr bwMode="auto">
          <a:xfrm>
            <a:off x="1905000" y="23479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1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53" name="Text Box 161"/>
          <p:cNvSpPr txBox="1">
            <a:spLocks noChangeAspect="1" noChangeArrowheads="1"/>
          </p:cNvSpPr>
          <p:nvPr/>
        </p:nvSpPr>
        <p:spPr bwMode="auto">
          <a:xfrm rot="-5400000">
            <a:off x="1703388" y="2051050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sp>
        <p:nvSpPr>
          <p:cNvPr id="25654" name="Line 165"/>
          <p:cNvSpPr>
            <a:spLocks noChangeShapeType="1"/>
          </p:cNvSpPr>
          <p:nvPr/>
        </p:nvSpPr>
        <p:spPr bwMode="auto">
          <a:xfrm flipV="1">
            <a:off x="1447800" y="1954213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5" name="Line 166"/>
          <p:cNvSpPr>
            <a:spLocks noChangeShapeType="1"/>
          </p:cNvSpPr>
          <p:nvPr/>
        </p:nvSpPr>
        <p:spPr bwMode="auto">
          <a:xfrm>
            <a:off x="1447800" y="1954213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6" name="Line 167"/>
          <p:cNvSpPr>
            <a:spLocks noChangeShapeType="1"/>
          </p:cNvSpPr>
          <p:nvPr/>
        </p:nvSpPr>
        <p:spPr bwMode="auto">
          <a:xfrm>
            <a:off x="1981200" y="2182813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7" name="Line 168"/>
          <p:cNvSpPr>
            <a:spLocks noChangeShapeType="1"/>
          </p:cNvSpPr>
          <p:nvPr/>
        </p:nvSpPr>
        <p:spPr bwMode="auto">
          <a:xfrm flipV="1">
            <a:off x="2286000" y="1649413"/>
            <a:ext cx="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8" name="Line 169"/>
          <p:cNvSpPr>
            <a:spLocks noChangeShapeType="1"/>
          </p:cNvSpPr>
          <p:nvPr/>
        </p:nvSpPr>
        <p:spPr bwMode="auto">
          <a:xfrm flipH="1">
            <a:off x="76200" y="1649413"/>
            <a:ext cx="2209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59" name="Line 172"/>
          <p:cNvSpPr>
            <a:spLocks noChangeShapeType="1"/>
          </p:cNvSpPr>
          <p:nvPr/>
        </p:nvSpPr>
        <p:spPr bwMode="auto">
          <a:xfrm>
            <a:off x="76200" y="1649413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60" name="Freeform 176"/>
          <p:cNvSpPr>
            <a:spLocks noChangeAspect="1"/>
          </p:cNvSpPr>
          <p:nvPr/>
        </p:nvSpPr>
        <p:spPr bwMode="auto">
          <a:xfrm>
            <a:off x="5021263" y="2290763"/>
            <a:ext cx="627062" cy="876300"/>
          </a:xfrm>
          <a:custGeom>
            <a:avLst/>
            <a:gdLst>
              <a:gd name="T0" fmla="*/ 0 w 395"/>
              <a:gd name="T1" fmla="*/ 0 h 637"/>
              <a:gd name="T2" fmla="*/ 0 w 395"/>
              <a:gd name="T3" fmla="*/ 354922 h 637"/>
              <a:gd name="T4" fmla="*/ 104775 w 395"/>
              <a:gd name="T5" fmla="*/ 436087 h 637"/>
              <a:gd name="T6" fmla="*/ 0 w 395"/>
              <a:gd name="T7" fmla="*/ 521378 h 637"/>
              <a:gd name="T8" fmla="*/ 0 w 395"/>
              <a:gd name="T9" fmla="*/ 876300 h 637"/>
              <a:gd name="T10" fmla="*/ 627062 w 395"/>
              <a:gd name="T11" fmla="*/ 609420 h 637"/>
              <a:gd name="T12" fmla="*/ 627062 w 395"/>
              <a:gd name="T13" fmla="*/ 266879 h 637"/>
              <a:gd name="T14" fmla="*/ 0 w 395"/>
              <a:gd name="T15" fmla="*/ 0 h 637"/>
              <a:gd name="T16" fmla="*/ 0 w 395"/>
              <a:gd name="T17" fmla="*/ 0 h 6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5"/>
              <a:gd name="T28" fmla="*/ 0 h 637"/>
              <a:gd name="T29" fmla="*/ 395 w 395"/>
              <a:gd name="T30" fmla="*/ 637 h 6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5" h="637">
                <a:moveTo>
                  <a:pt x="0" y="0"/>
                </a:moveTo>
                <a:lnTo>
                  <a:pt x="0" y="258"/>
                </a:lnTo>
                <a:lnTo>
                  <a:pt x="66" y="317"/>
                </a:lnTo>
                <a:lnTo>
                  <a:pt x="0" y="379"/>
                </a:lnTo>
                <a:lnTo>
                  <a:pt x="0" y="637"/>
                </a:lnTo>
                <a:lnTo>
                  <a:pt x="395" y="443"/>
                </a:lnTo>
                <a:lnTo>
                  <a:pt x="395" y="194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61" name="Text Box 177"/>
          <p:cNvSpPr txBox="1">
            <a:spLocks noChangeAspect="1" noChangeArrowheads="1"/>
          </p:cNvSpPr>
          <p:nvPr/>
        </p:nvSpPr>
        <p:spPr bwMode="auto">
          <a:xfrm rot="-5400000">
            <a:off x="4937126" y="2609850"/>
            <a:ext cx="7302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Sumador</a:t>
            </a:r>
          </a:p>
        </p:txBody>
      </p:sp>
      <p:sp>
        <p:nvSpPr>
          <p:cNvPr id="25662" name="Line 178"/>
          <p:cNvSpPr>
            <a:spLocks noChangeShapeType="1"/>
          </p:cNvSpPr>
          <p:nvPr/>
        </p:nvSpPr>
        <p:spPr bwMode="auto">
          <a:xfrm flipV="1">
            <a:off x="4724400" y="3092450"/>
            <a:ext cx="295275" cy="4763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5663" name="Line 180"/>
          <p:cNvSpPr>
            <a:spLocks noChangeShapeType="1"/>
          </p:cNvSpPr>
          <p:nvPr/>
        </p:nvSpPr>
        <p:spPr bwMode="auto">
          <a:xfrm>
            <a:off x="3886200" y="5535613"/>
            <a:ext cx="685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64" name="Line 182"/>
          <p:cNvSpPr>
            <a:spLocks noChangeShapeType="1"/>
          </p:cNvSpPr>
          <p:nvPr/>
        </p:nvSpPr>
        <p:spPr bwMode="auto">
          <a:xfrm flipV="1">
            <a:off x="4572000" y="3325813"/>
            <a:ext cx="0" cy="2209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65" name="Line 183"/>
          <p:cNvSpPr>
            <a:spLocks noChangeShapeType="1"/>
          </p:cNvSpPr>
          <p:nvPr/>
        </p:nvSpPr>
        <p:spPr bwMode="auto">
          <a:xfrm>
            <a:off x="4572000" y="4697413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66" name="Line 184"/>
          <p:cNvSpPr>
            <a:spLocks noChangeShapeType="1"/>
          </p:cNvSpPr>
          <p:nvPr/>
        </p:nvSpPr>
        <p:spPr bwMode="auto">
          <a:xfrm>
            <a:off x="4267200" y="4240213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67" name="Line 185"/>
          <p:cNvSpPr>
            <a:spLocks noChangeShapeType="1"/>
          </p:cNvSpPr>
          <p:nvPr/>
        </p:nvSpPr>
        <p:spPr bwMode="auto">
          <a:xfrm>
            <a:off x="4267200" y="3630613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68" name="Line 186"/>
          <p:cNvSpPr>
            <a:spLocks noChangeShapeType="1"/>
          </p:cNvSpPr>
          <p:nvPr/>
        </p:nvSpPr>
        <p:spPr bwMode="auto">
          <a:xfrm flipV="1">
            <a:off x="4191000" y="2411413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69" name="Line 187"/>
          <p:cNvSpPr>
            <a:spLocks noChangeShapeType="1"/>
          </p:cNvSpPr>
          <p:nvPr/>
        </p:nvSpPr>
        <p:spPr bwMode="auto">
          <a:xfrm>
            <a:off x="4191000" y="2411413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70" name="Freeform 188"/>
          <p:cNvSpPr>
            <a:spLocks noChangeAspect="1"/>
          </p:cNvSpPr>
          <p:nvPr/>
        </p:nvSpPr>
        <p:spPr bwMode="auto">
          <a:xfrm>
            <a:off x="6629400" y="3630613"/>
            <a:ext cx="1131888" cy="1174750"/>
          </a:xfrm>
          <a:custGeom>
            <a:avLst/>
            <a:gdLst>
              <a:gd name="T0" fmla="*/ 1127125 w 713"/>
              <a:gd name="T1" fmla="*/ 1174750 h 740"/>
              <a:gd name="T2" fmla="*/ 1131888 w 713"/>
              <a:gd name="T3" fmla="*/ 0 h 740"/>
              <a:gd name="T4" fmla="*/ 0 w 713"/>
              <a:gd name="T5" fmla="*/ 0 h 740"/>
              <a:gd name="T6" fmla="*/ 0 w 713"/>
              <a:gd name="T7" fmla="*/ 1174750 h 740"/>
              <a:gd name="T8" fmla="*/ 1131888 w 713"/>
              <a:gd name="T9" fmla="*/ 1174750 h 740"/>
              <a:gd name="T10" fmla="*/ 1131888 w 713"/>
              <a:gd name="T11" fmla="*/ 1174750 h 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3"/>
              <a:gd name="T19" fmla="*/ 0 h 740"/>
              <a:gd name="T20" fmla="*/ 713 w 713"/>
              <a:gd name="T21" fmla="*/ 740 h 7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3" h="740">
                <a:moveTo>
                  <a:pt x="710" y="740"/>
                </a:moveTo>
                <a:lnTo>
                  <a:pt x="713" y="0"/>
                </a:lnTo>
                <a:lnTo>
                  <a:pt x="0" y="0"/>
                </a:lnTo>
                <a:lnTo>
                  <a:pt x="0" y="740"/>
                </a:lnTo>
                <a:lnTo>
                  <a:pt x="713" y="740"/>
                </a:lnTo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1" name="Text Box 189"/>
          <p:cNvSpPr txBox="1">
            <a:spLocks noChangeAspect="1" noChangeArrowheads="1"/>
          </p:cNvSpPr>
          <p:nvPr/>
        </p:nvSpPr>
        <p:spPr bwMode="auto">
          <a:xfrm rot="-5400000">
            <a:off x="6872288" y="4011613"/>
            <a:ext cx="701675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Memoria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datos</a:t>
            </a:r>
          </a:p>
        </p:txBody>
      </p:sp>
      <p:sp>
        <p:nvSpPr>
          <p:cNvPr id="25672" name="Text Box 190"/>
          <p:cNvSpPr txBox="1">
            <a:spLocks noChangeAspect="1" noChangeArrowheads="1"/>
          </p:cNvSpPr>
          <p:nvPr/>
        </p:nvSpPr>
        <p:spPr bwMode="auto">
          <a:xfrm>
            <a:off x="6577013" y="3870325"/>
            <a:ext cx="541337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25673" name="Text Box 191"/>
          <p:cNvSpPr txBox="1">
            <a:spLocks noChangeAspect="1" noChangeArrowheads="1"/>
          </p:cNvSpPr>
          <p:nvPr/>
        </p:nvSpPr>
        <p:spPr bwMode="auto">
          <a:xfrm>
            <a:off x="7391400" y="3859213"/>
            <a:ext cx="365125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>
                <a:solidFill>
                  <a:schemeClr val="tx1"/>
                </a:solidFill>
                <a:latin typeface="Arial" charset="0"/>
              </a:rPr>
              <a:t>DR</a:t>
            </a:r>
          </a:p>
        </p:txBody>
      </p:sp>
      <p:sp>
        <p:nvSpPr>
          <p:cNvPr id="25674" name="Text Box 192"/>
          <p:cNvSpPr txBox="1">
            <a:spLocks noChangeAspect="1" noChangeArrowheads="1"/>
          </p:cNvSpPr>
          <p:nvPr/>
        </p:nvSpPr>
        <p:spPr bwMode="auto">
          <a:xfrm>
            <a:off x="6615113" y="4457700"/>
            <a:ext cx="39370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>
                <a:solidFill>
                  <a:schemeClr val="tx1"/>
                </a:solidFill>
                <a:latin typeface="Arial" charset="0"/>
              </a:rPr>
              <a:t>DW</a:t>
            </a:r>
          </a:p>
        </p:txBody>
      </p:sp>
      <p:sp>
        <p:nvSpPr>
          <p:cNvPr id="25675" name="Freeform 193"/>
          <p:cNvSpPr>
            <a:spLocks/>
          </p:cNvSpPr>
          <p:nvPr/>
        </p:nvSpPr>
        <p:spPr bwMode="auto">
          <a:xfrm>
            <a:off x="8313738" y="3919538"/>
            <a:ext cx="198437" cy="661987"/>
          </a:xfrm>
          <a:custGeom>
            <a:avLst/>
            <a:gdLst>
              <a:gd name="T0" fmla="*/ 0 w 125"/>
              <a:gd name="T1" fmla="*/ 93662 h 417"/>
              <a:gd name="T2" fmla="*/ 4762 w 125"/>
              <a:gd name="T3" fmla="*/ 80962 h 417"/>
              <a:gd name="T4" fmla="*/ 9525 w 125"/>
              <a:gd name="T5" fmla="*/ 66675 h 417"/>
              <a:gd name="T6" fmla="*/ 14287 w 125"/>
              <a:gd name="T7" fmla="*/ 52387 h 417"/>
              <a:gd name="T8" fmla="*/ 23812 w 125"/>
              <a:gd name="T9" fmla="*/ 38100 h 417"/>
              <a:gd name="T10" fmla="*/ 33337 w 125"/>
              <a:gd name="T11" fmla="*/ 28575 h 417"/>
              <a:gd name="T12" fmla="*/ 42862 w 125"/>
              <a:gd name="T13" fmla="*/ 19050 h 417"/>
              <a:gd name="T14" fmla="*/ 57150 w 125"/>
              <a:gd name="T15" fmla="*/ 9525 h 417"/>
              <a:gd name="T16" fmla="*/ 71437 w 125"/>
              <a:gd name="T17" fmla="*/ 4762 h 417"/>
              <a:gd name="T18" fmla="*/ 85725 w 125"/>
              <a:gd name="T19" fmla="*/ 0 h 417"/>
              <a:gd name="T20" fmla="*/ 100012 w 125"/>
              <a:gd name="T21" fmla="*/ 0 h 417"/>
              <a:gd name="T22" fmla="*/ 117475 w 125"/>
              <a:gd name="T23" fmla="*/ 0 h 417"/>
              <a:gd name="T24" fmla="*/ 131762 w 125"/>
              <a:gd name="T25" fmla="*/ 4762 h 417"/>
              <a:gd name="T26" fmla="*/ 146050 w 125"/>
              <a:gd name="T27" fmla="*/ 9525 h 417"/>
              <a:gd name="T28" fmla="*/ 160337 w 125"/>
              <a:gd name="T29" fmla="*/ 19050 h 417"/>
              <a:gd name="T30" fmla="*/ 169862 w 125"/>
              <a:gd name="T31" fmla="*/ 28575 h 417"/>
              <a:gd name="T32" fmla="*/ 179387 w 125"/>
              <a:gd name="T33" fmla="*/ 38100 h 417"/>
              <a:gd name="T34" fmla="*/ 188912 w 125"/>
              <a:gd name="T35" fmla="*/ 52387 h 417"/>
              <a:gd name="T36" fmla="*/ 193675 w 125"/>
              <a:gd name="T37" fmla="*/ 66675 h 417"/>
              <a:gd name="T38" fmla="*/ 198437 w 125"/>
              <a:gd name="T39" fmla="*/ 80962 h 417"/>
              <a:gd name="T40" fmla="*/ 198437 w 125"/>
              <a:gd name="T41" fmla="*/ 98425 h 417"/>
              <a:gd name="T42" fmla="*/ 198437 w 125"/>
              <a:gd name="T43" fmla="*/ 563562 h 417"/>
              <a:gd name="T44" fmla="*/ 198437 w 125"/>
              <a:gd name="T45" fmla="*/ 582612 h 417"/>
              <a:gd name="T46" fmla="*/ 193675 w 125"/>
              <a:gd name="T47" fmla="*/ 595312 h 417"/>
              <a:gd name="T48" fmla="*/ 188912 w 125"/>
              <a:gd name="T49" fmla="*/ 609600 h 417"/>
              <a:gd name="T50" fmla="*/ 179387 w 125"/>
              <a:gd name="T51" fmla="*/ 623887 h 417"/>
              <a:gd name="T52" fmla="*/ 169862 w 125"/>
              <a:gd name="T53" fmla="*/ 633412 h 417"/>
              <a:gd name="T54" fmla="*/ 160337 w 125"/>
              <a:gd name="T55" fmla="*/ 642937 h 417"/>
              <a:gd name="T56" fmla="*/ 146050 w 125"/>
              <a:gd name="T57" fmla="*/ 652462 h 417"/>
              <a:gd name="T58" fmla="*/ 131762 w 125"/>
              <a:gd name="T59" fmla="*/ 657225 h 417"/>
              <a:gd name="T60" fmla="*/ 117475 w 125"/>
              <a:gd name="T61" fmla="*/ 661987 h 417"/>
              <a:gd name="T62" fmla="*/ 100012 w 125"/>
              <a:gd name="T63" fmla="*/ 661987 h 417"/>
              <a:gd name="T64" fmla="*/ 85725 w 125"/>
              <a:gd name="T65" fmla="*/ 661987 h 417"/>
              <a:gd name="T66" fmla="*/ 71437 w 125"/>
              <a:gd name="T67" fmla="*/ 657225 h 417"/>
              <a:gd name="T68" fmla="*/ 57150 w 125"/>
              <a:gd name="T69" fmla="*/ 652462 h 417"/>
              <a:gd name="T70" fmla="*/ 42862 w 125"/>
              <a:gd name="T71" fmla="*/ 642937 h 417"/>
              <a:gd name="T72" fmla="*/ 33337 w 125"/>
              <a:gd name="T73" fmla="*/ 633412 h 417"/>
              <a:gd name="T74" fmla="*/ 23812 w 125"/>
              <a:gd name="T75" fmla="*/ 623887 h 417"/>
              <a:gd name="T76" fmla="*/ 14287 w 125"/>
              <a:gd name="T77" fmla="*/ 609600 h 417"/>
              <a:gd name="T78" fmla="*/ 9525 w 125"/>
              <a:gd name="T79" fmla="*/ 595312 h 417"/>
              <a:gd name="T80" fmla="*/ 4762 w 125"/>
              <a:gd name="T81" fmla="*/ 582612 h 417"/>
              <a:gd name="T82" fmla="*/ 4762 w 125"/>
              <a:gd name="T83" fmla="*/ 563562 h 417"/>
              <a:gd name="T84" fmla="*/ 4762 w 125"/>
              <a:gd name="T85" fmla="*/ 98425 h 417"/>
              <a:gd name="T86" fmla="*/ 4762 w 125"/>
              <a:gd name="T87" fmla="*/ 98425 h 4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5"/>
              <a:gd name="T133" fmla="*/ 0 h 417"/>
              <a:gd name="T134" fmla="*/ 125 w 125"/>
              <a:gd name="T135" fmla="*/ 417 h 4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5" h="417">
                <a:moveTo>
                  <a:pt x="0" y="59"/>
                </a:moveTo>
                <a:lnTo>
                  <a:pt x="3" y="51"/>
                </a:lnTo>
                <a:lnTo>
                  <a:pt x="6" y="42"/>
                </a:lnTo>
                <a:lnTo>
                  <a:pt x="9" y="33"/>
                </a:lnTo>
                <a:lnTo>
                  <a:pt x="15" y="24"/>
                </a:lnTo>
                <a:lnTo>
                  <a:pt x="21" y="18"/>
                </a:lnTo>
                <a:lnTo>
                  <a:pt x="27" y="12"/>
                </a:lnTo>
                <a:lnTo>
                  <a:pt x="36" y="6"/>
                </a:lnTo>
                <a:lnTo>
                  <a:pt x="45" y="3"/>
                </a:lnTo>
                <a:lnTo>
                  <a:pt x="54" y="0"/>
                </a:lnTo>
                <a:lnTo>
                  <a:pt x="63" y="0"/>
                </a:lnTo>
                <a:lnTo>
                  <a:pt x="74" y="0"/>
                </a:lnTo>
                <a:lnTo>
                  <a:pt x="83" y="3"/>
                </a:lnTo>
                <a:lnTo>
                  <a:pt x="92" y="6"/>
                </a:lnTo>
                <a:lnTo>
                  <a:pt x="101" y="12"/>
                </a:lnTo>
                <a:lnTo>
                  <a:pt x="107" y="18"/>
                </a:lnTo>
                <a:lnTo>
                  <a:pt x="113" y="24"/>
                </a:lnTo>
                <a:lnTo>
                  <a:pt x="119" y="33"/>
                </a:lnTo>
                <a:lnTo>
                  <a:pt x="122" y="42"/>
                </a:lnTo>
                <a:lnTo>
                  <a:pt x="125" y="51"/>
                </a:lnTo>
                <a:lnTo>
                  <a:pt x="125" y="62"/>
                </a:lnTo>
                <a:lnTo>
                  <a:pt x="125" y="355"/>
                </a:lnTo>
                <a:lnTo>
                  <a:pt x="125" y="367"/>
                </a:lnTo>
                <a:lnTo>
                  <a:pt x="122" y="375"/>
                </a:lnTo>
                <a:lnTo>
                  <a:pt x="119" y="384"/>
                </a:lnTo>
                <a:lnTo>
                  <a:pt x="113" y="393"/>
                </a:lnTo>
                <a:lnTo>
                  <a:pt x="107" y="399"/>
                </a:lnTo>
                <a:lnTo>
                  <a:pt x="101" y="405"/>
                </a:lnTo>
                <a:lnTo>
                  <a:pt x="92" y="411"/>
                </a:lnTo>
                <a:lnTo>
                  <a:pt x="83" y="414"/>
                </a:lnTo>
                <a:lnTo>
                  <a:pt x="74" y="417"/>
                </a:lnTo>
                <a:lnTo>
                  <a:pt x="63" y="417"/>
                </a:lnTo>
                <a:lnTo>
                  <a:pt x="54" y="417"/>
                </a:lnTo>
                <a:lnTo>
                  <a:pt x="45" y="414"/>
                </a:lnTo>
                <a:lnTo>
                  <a:pt x="36" y="411"/>
                </a:lnTo>
                <a:lnTo>
                  <a:pt x="27" y="405"/>
                </a:lnTo>
                <a:lnTo>
                  <a:pt x="21" y="399"/>
                </a:lnTo>
                <a:lnTo>
                  <a:pt x="15" y="393"/>
                </a:lnTo>
                <a:lnTo>
                  <a:pt x="9" y="384"/>
                </a:lnTo>
                <a:lnTo>
                  <a:pt x="6" y="375"/>
                </a:lnTo>
                <a:lnTo>
                  <a:pt x="3" y="367"/>
                </a:lnTo>
                <a:lnTo>
                  <a:pt x="3" y="355"/>
                </a:lnTo>
                <a:lnTo>
                  <a:pt x="3" y="6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76" name="Rectangle 194"/>
          <p:cNvSpPr>
            <a:spLocks noChangeArrowheads="1"/>
          </p:cNvSpPr>
          <p:nvPr/>
        </p:nvSpPr>
        <p:spPr bwMode="auto">
          <a:xfrm>
            <a:off x="8397875" y="39481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0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77" name="Rectangle 195"/>
          <p:cNvSpPr>
            <a:spLocks noChangeArrowheads="1"/>
          </p:cNvSpPr>
          <p:nvPr/>
        </p:nvSpPr>
        <p:spPr bwMode="auto">
          <a:xfrm>
            <a:off x="8397875" y="4418013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800">
                <a:solidFill>
                  <a:srgbClr val="000000"/>
                </a:solidFill>
                <a:latin typeface="Arial" charset="0"/>
              </a:rPr>
              <a:t>1</a:t>
            </a:r>
            <a:endParaRPr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78" name="Text Box 196"/>
          <p:cNvSpPr txBox="1">
            <a:spLocks noChangeAspect="1" noChangeArrowheads="1"/>
          </p:cNvSpPr>
          <p:nvPr/>
        </p:nvSpPr>
        <p:spPr bwMode="auto">
          <a:xfrm rot="-5400000">
            <a:off x="8196263" y="4121150"/>
            <a:ext cx="463550" cy="2444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000" b="1" i="1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sp>
        <p:nvSpPr>
          <p:cNvPr id="25679" name="Line 197"/>
          <p:cNvSpPr>
            <a:spLocks noChangeShapeType="1"/>
          </p:cNvSpPr>
          <p:nvPr/>
        </p:nvSpPr>
        <p:spPr bwMode="auto">
          <a:xfrm>
            <a:off x="4343400" y="4240213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0" name="Line 198"/>
          <p:cNvSpPr>
            <a:spLocks noChangeShapeType="1"/>
          </p:cNvSpPr>
          <p:nvPr/>
        </p:nvSpPr>
        <p:spPr bwMode="auto">
          <a:xfrm>
            <a:off x="4343400" y="4849813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1" name="Line 201"/>
          <p:cNvSpPr>
            <a:spLocks noChangeShapeType="1"/>
          </p:cNvSpPr>
          <p:nvPr/>
        </p:nvSpPr>
        <p:spPr bwMode="auto">
          <a:xfrm flipV="1">
            <a:off x="6248400" y="4545013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2" name="Line 202"/>
          <p:cNvSpPr>
            <a:spLocks noChangeShapeType="1"/>
          </p:cNvSpPr>
          <p:nvPr/>
        </p:nvSpPr>
        <p:spPr bwMode="auto">
          <a:xfrm>
            <a:off x="6248400" y="4545013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3" name="Line 203"/>
          <p:cNvSpPr>
            <a:spLocks noChangeShapeType="1"/>
          </p:cNvSpPr>
          <p:nvPr/>
        </p:nvSpPr>
        <p:spPr bwMode="auto">
          <a:xfrm>
            <a:off x="6019800" y="4011613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4" name="Line 205"/>
          <p:cNvSpPr>
            <a:spLocks noChangeShapeType="1"/>
          </p:cNvSpPr>
          <p:nvPr/>
        </p:nvSpPr>
        <p:spPr bwMode="auto">
          <a:xfrm>
            <a:off x="6019800" y="5078413"/>
            <a:ext cx="213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5" name="Line 206"/>
          <p:cNvSpPr>
            <a:spLocks noChangeShapeType="1"/>
          </p:cNvSpPr>
          <p:nvPr/>
        </p:nvSpPr>
        <p:spPr bwMode="auto">
          <a:xfrm flipV="1">
            <a:off x="8153400" y="4468813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6" name="Line 207"/>
          <p:cNvSpPr>
            <a:spLocks noChangeShapeType="1"/>
          </p:cNvSpPr>
          <p:nvPr/>
        </p:nvSpPr>
        <p:spPr bwMode="auto">
          <a:xfrm>
            <a:off x="8153400" y="4468813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7" name="Line 208"/>
          <p:cNvSpPr>
            <a:spLocks noChangeShapeType="1"/>
          </p:cNvSpPr>
          <p:nvPr/>
        </p:nvSpPr>
        <p:spPr bwMode="auto">
          <a:xfrm>
            <a:off x="7772400" y="4011613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8" name="Line 209"/>
          <p:cNvSpPr>
            <a:spLocks noChangeShapeType="1"/>
          </p:cNvSpPr>
          <p:nvPr/>
        </p:nvSpPr>
        <p:spPr bwMode="auto">
          <a:xfrm>
            <a:off x="8534400" y="4240213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89" name="Line 210"/>
          <p:cNvSpPr>
            <a:spLocks noChangeShapeType="1"/>
          </p:cNvSpPr>
          <p:nvPr/>
        </p:nvSpPr>
        <p:spPr bwMode="auto">
          <a:xfrm>
            <a:off x="8686800" y="4240213"/>
            <a:ext cx="0" cy="1752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0" name="Line 211"/>
          <p:cNvSpPr>
            <a:spLocks noChangeShapeType="1"/>
          </p:cNvSpPr>
          <p:nvPr/>
        </p:nvSpPr>
        <p:spPr bwMode="auto">
          <a:xfrm flipH="1">
            <a:off x="2743200" y="5992813"/>
            <a:ext cx="594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1" name="Line 213"/>
          <p:cNvSpPr>
            <a:spLocks noChangeShapeType="1"/>
          </p:cNvSpPr>
          <p:nvPr/>
        </p:nvSpPr>
        <p:spPr bwMode="auto">
          <a:xfrm>
            <a:off x="5638800" y="2716213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92" name="Line 214"/>
          <p:cNvSpPr>
            <a:spLocks noChangeShapeType="1"/>
          </p:cNvSpPr>
          <p:nvPr/>
        </p:nvSpPr>
        <p:spPr bwMode="auto">
          <a:xfrm flipV="1">
            <a:off x="6629400" y="2259013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93" name="Line 215"/>
          <p:cNvSpPr>
            <a:spLocks noChangeShapeType="1"/>
          </p:cNvSpPr>
          <p:nvPr/>
        </p:nvSpPr>
        <p:spPr bwMode="auto">
          <a:xfrm flipH="1">
            <a:off x="2667000" y="2259013"/>
            <a:ext cx="396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s-AR"/>
          </a:p>
        </p:txBody>
      </p:sp>
      <p:sp>
        <p:nvSpPr>
          <p:cNvPr id="25694" name="Line 216"/>
          <p:cNvSpPr>
            <a:spLocks noChangeShapeType="1"/>
          </p:cNvSpPr>
          <p:nvPr/>
        </p:nvSpPr>
        <p:spPr bwMode="auto">
          <a:xfrm>
            <a:off x="2667000" y="2259013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5" name="Line 217"/>
          <p:cNvSpPr>
            <a:spLocks noChangeShapeType="1"/>
          </p:cNvSpPr>
          <p:nvPr/>
        </p:nvSpPr>
        <p:spPr bwMode="auto">
          <a:xfrm flipH="1">
            <a:off x="1676400" y="2640013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6" name="Line 218"/>
          <p:cNvSpPr>
            <a:spLocks noChangeShapeType="1"/>
          </p:cNvSpPr>
          <p:nvPr/>
        </p:nvSpPr>
        <p:spPr bwMode="auto">
          <a:xfrm flipV="1">
            <a:off x="1676400" y="2411413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7" name="Line 219"/>
          <p:cNvSpPr>
            <a:spLocks noChangeShapeType="1"/>
          </p:cNvSpPr>
          <p:nvPr/>
        </p:nvSpPr>
        <p:spPr bwMode="auto">
          <a:xfrm>
            <a:off x="1676400" y="2411413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698" name="Text Box 220"/>
          <p:cNvSpPr txBox="1">
            <a:spLocks noChangeAspect="1" noChangeArrowheads="1"/>
          </p:cNvSpPr>
          <p:nvPr/>
        </p:nvSpPr>
        <p:spPr bwMode="auto">
          <a:xfrm>
            <a:off x="609600" y="2944813"/>
            <a:ext cx="311150" cy="228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900" i="1">
                <a:solidFill>
                  <a:schemeClr val="tx1"/>
                </a:solidFill>
                <a:latin typeface="Arial" charset="0"/>
              </a:rPr>
              <a:t>+4</a:t>
            </a:r>
          </a:p>
        </p:txBody>
      </p:sp>
      <p:sp>
        <p:nvSpPr>
          <p:cNvPr id="25699" name="Line 223"/>
          <p:cNvSpPr>
            <a:spLocks noChangeShapeType="1"/>
          </p:cNvSpPr>
          <p:nvPr/>
        </p:nvSpPr>
        <p:spPr bwMode="auto">
          <a:xfrm>
            <a:off x="2590800" y="1420813"/>
            <a:ext cx="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700" name="Text Box 226"/>
          <p:cNvSpPr txBox="1">
            <a:spLocks noChangeArrowheads="1"/>
          </p:cNvSpPr>
          <p:nvPr/>
        </p:nvSpPr>
        <p:spPr bwMode="auto">
          <a:xfrm>
            <a:off x="-47625" y="1268413"/>
            <a:ext cx="24288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400" dirty="0" err="1"/>
              <a:t>IF:Búsqueda</a:t>
            </a:r>
            <a:r>
              <a:rPr lang="es-ES_tradnl" sz="1400" dirty="0"/>
              <a:t> de instrucción</a:t>
            </a:r>
          </a:p>
        </p:txBody>
      </p:sp>
      <p:sp>
        <p:nvSpPr>
          <p:cNvPr id="25701" name="Text Box 227"/>
          <p:cNvSpPr txBox="1">
            <a:spLocks noChangeArrowheads="1"/>
          </p:cNvSpPr>
          <p:nvPr/>
        </p:nvSpPr>
        <p:spPr bwMode="auto">
          <a:xfrm>
            <a:off x="2449513" y="1268413"/>
            <a:ext cx="1820862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ID: Decodificación/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Lectura de Reg</a:t>
            </a:r>
          </a:p>
        </p:txBody>
      </p:sp>
      <p:sp>
        <p:nvSpPr>
          <p:cNvPr id="25702" name="Text Box 228"/>
          <p:cNvSpPr txBox="1">
            <a:spLocks noChangeArrowheads="1"/>
          </p:cNvSpPr>
          <p:nvPr/>
        </p:nvSpPr>
        <p:spPr bwMode="auto">
          <a:xfrm>
            <a:off x="4548188" y="1268413"/>
            <a:ext cx="1411287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EX: Ejecución/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Calculo de Dir</a:t>
            </a:r>
          </a:p>
        </p:txBody>
      </p:sp>
      <p:sp>
        <p:nvSpPr>
          <p:cNvPr id="25703" name="Text Box 229"/>
          <p:cNvSpPr txBox="1">
            <a:spLocks noChangeArrowheads="1"/>
          </p:cNvSpPr>
          <p:nvPr/>
        </p:nvSpPr>
        <p:spPr bwMode="auto">
          <a:xfrm>
            <a:off x="6327775" y="1268413"/>
            <a:ext cx="144938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MEM: Acceso 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Memoria</a:t>
            </a:r>
          </a:p>
        </p:txBody>
      </p:sp>
      <p:sp>
        <p:nvSpPr>
          <p:cNvPr id="25704" name="Text Box 230"/>
          <p:cNvSpPr txBox="1">
            <a:spLocks noChangeArrowheads="1"/>
          </p:cNvSpPr>
          <p:nvPr/>
        </p:nvSpPr>
        <p:spPr bwMode="auto">
          <a:xfrm>
            <a:off x="8007350" y="1268413"/>
            <a:ext cx="116046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WB Escribe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sz="1400"/>
              <a:t>Reg</a:t>
            </a:r>
          </a:p>
        </p:txBody>
      </p:sp>
      <p:grpSp>
        <p:nvGrpSpPr>
          <p:cNvPr id="2" name="Group 234"/>
          <p:cNvGrpSpPr>
            <a:grpSpLocks/>
          </p:cNvGrpSpPr>
          <p:nvPr/>
        </p:nvGrpSpPr>
        <p:grpSpPr bwMode="auto">
          <a:xfrm>
            <a:off x="2444750" y="1447800"/>
            <a:ext cx="5562600" cy="5029200"/>
            <a:chOff x="1606" y="912"/>
            <a:chExt cx="3504" cy="3168"/>
          </a:xfrm>
        </p:grpSpPr>
        <p:sp>
          <p:nvSpPr>
            <p:cNvPr id="25708" name="Line 235"/>
            <p:cNvSpPr>
              <a:spLocks noChangeShapeType="1"/>
            </p:cNvSpPr>
            <p:nvPr/>
          </p:nvSpPr>
          <p:spPr bwMode="auto">
            <a:xfrm>
              <a:off x="1606" y="912"/>
              <a:ext cx="0" cy="31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25709" name="Line 236"/>
            <p:cNvSpPr>
              <a:spLocks noChangeShapeType="1"/>
            </p:cNvSpPr>
            <p:nvPr/>
          </p:nvSpPr>
          <p:spPr bwMode="auto">
            <a:xfrm>
              <a:off x="2806" y="912"/>
              <a:ext cx="0" cy="31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25710" name="Line 237"/>
            <p:cNvSpPr>
              <a:spLocks noChangeShapeType="1"/>
            </p:cNvSpPr>
            <p:nvPr/>
          </p:nvSpPr>
          <p:spPr bwMode="auto">
            <a:xfrm>
              <a:off x="3958" y="912"/>
              <a:ext cx="0" cy="31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  <p:sp>
          <p:nvSpPr>
            <p:cNvPr id="25711" name="Line 238"/>
            <p:cNvSpPr>
              <a:spLocks noChangeShapeType="1"/>
            </p:cNvSpPr>
            <p:nvPr/>
          </p:nvSpPr>
          <p:spPr bwMode="auto">
            <a:xfrm>
              <a:off x="5110" y="912"/>
              <a:ext cx="0" cy="31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AR"/>
            </a:p>
          </p:txBody>
        </p:sp>
      </p:grpSp>
      <p:sp>
        <p:nvSpPr>
          <p:cNvPr id="109" name="108 CuadroTexto"/>
          <p:cNvSpPr txBox="1"/>
          <p:nvPr/>
        </p:nvSpPr>
        <p:spPr>
          <a:xfrm>
            <a:off x="642910" y="500042"/>
            <a:ext cx="36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Datapath</a:t>
            </a:r>
            <a:r>
              <a:rPr lang="es-AR" dirty="0" smtClean="0"/>
              <a:t> simple para una instrucción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Fetching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Buscar instrucciones involucra:</a:t>
            </a:r>
          </a:p>
          <a:p>
            <a:r>
              <a:rPr lang="es-AR" dirty="0" smtClean="0"/>
              <a:t>Leer la instrucción desde la </a:t>
            </a:r>
            <a:r>
              <a:rPr lang="es-AR" dirty="0" err="1" smtClean="0"/>
              <a:t>Instruction</a:t>
            </a:r>
            <a:r>
              <a:rPr lang="es-AR" dirty="0" smtClean="0"/>
              <a:t> </a:t>
            </a:r>
            <a:r>
              <a:rPr lang="es-AR" dirty="0" err="1" smtClean="0"/>
              <a:t>Memory</a:t>
            </a:r>
            <a:endParaRPr lang="es-AR" dirty="0" smtClean="0"/>
          </a:p>
          <a:p>
            <a:r>
              <a:rPr lang="es-AR" dirty="0" smtClean="0"/>
              <a:t>Actualizar el PC para guardar la </a:t>
            </a:r>
            <a:r>
              <a:rPr lang="es-AR" dirty="0" err="1" smtClean="0"/>
              <a:t>direccion</a:t>
            </a:r>
            <a:r>
              <a:rPr lang="es-AR" dirty="0" smtClean="0"/>
              <a:t> de la siguiente instrucción.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Fetching</a:t>
            </a:r>
            <a:r>
              <a:rPr lang="es-AR" dirty="0" smtClean="0"/>
              <a:t> cont.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71678"/>
            <a:ext cx="454834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Decodificación de Instrucciones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r>
              <a:rPr lang="es-AR" dirty="0" smtClean="0"/>
              <a:t>Involucra enviar el </a:t>
            </a:r>
            <a:r>
              <a:rPr lang="es-AR" dirty="0" err="1" smtClean="0"/>
              <a:t>opcode</a:t>
            </a:r>
            <a:r>
              <a:rPr lang="es-AR" dirty="0" smtClean="0"/>
              <a:t> de la instrucción y  los bits de </a:t>
            </a:r>
            <a:r>
              <a:rPr lang="es-AR" dirty="0" err="1" smtClean="0"/>
              <a:t>funcion</a:t>
            </a:r>
            <a:r>
              <a:rPr lang="es-AR" dirty="0" smtClean="0"/>
              <a:t> a la unidad de control</a:t>
            </a:r>
          </a:p>
          <a:p>
            <a:r>
              <a:rPr lang="es-AR" dirty="0" smtClean="0"/>
              <a:t>Leer los 2 valores del banco de registros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22570"/>
            <a:ext cx="4786346" cy="363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574</Words>
  <PresentationFormat>Presentación en pantalla (4:3)</PresentationFormat>
  <Paragraphs>125</Paragraphs>
  <Slides>47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Datapath DLX</vt:lpstr>
      <vt:lpstr>Formato de las instrucciones</vt:lpstr>
      <vt:lpstr>Conjunto de Instrucciones a implementar</vt:lpstr>
      <vt:lpstr>Conjunto de Instrucciones a implementar 2</vt:lpstr>
      <vt:lpstr>Otros requerimientos</vt:lpstr>
      <vt:lpstr>Diapositiva 6</vt:lpstr>
      <vt:lpstr>Fetching</vt:lpstr>
      <vt:lpstr>Fetching cont.</vt:lpstr>
      <vt:lpstr>Decodificación de Instrucciones</vt:lpstr>
      <vt:lpstr>Ejecución de instrucciones R type</vt:lpstr>
      <vt:lpstr>Ejecución de instrucciones R-type</vt:lpstr>
      <vt:lpstr>Ejecución de Operaciones load y Store</vt:lpstr>
      <vt:lpstr>Load y Store</vt:lpstr>
      <vt:lpstr>Ejecutando operaciones de Branch</vt:lpstr>
      <vt:lpstr>Branch operations</vt:lpstr>
      <vt:lpstr>Ejecutando un Jump </vt:lpstr>
      <vt:lpstr>Porciones del fetch, R, y Memory Access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Pipeline Datapath</vt:lpstr>
      <vt:lpstr>Data Hazards y Forwarding</vt:lpstr>
      <vt:lpstr>El problema</vt:lpstr>
      <vt:lpstr>Forwarding unit</vt:lpstr>
      <vt:lpstr>Forwarding unit</vt:lpstr>
      <vt:lpstr>Data Hazards y Stalls</vt:lpstr>
      <vt:lpstr>stalls</vt:lpstr>
      <vt:lpstr>Arquitectura de la unidad de detección de hazards</vt:lpstr>
      <vt:lpstr>Branch Hazards</vt:lpstr>
      <vt:lpstr>Diapositiva 40</vt:lpstr>
      <vt:lpstr>Branch prediction</vt:lpstr>
      <vt:lpstr>Datapath Final</vt:lpstr>
      <vt:lpstr>Debugging usando la uart</vt:lpstr>
      <vt:lpstr>Ejecución continua</vt:lpstr>
      <vt:lpstr>Ejecución paso a paso</vt:lpstr>
      <vt:lpstr>Datapath y debug Unit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Datapath DLX</dc:title>
  <dc:creator>dana</dc:creator>
  <cp:lastModifiedBy>dana</cp:lastModifiedBy>
  <cp:revision>47</cp:revision>
  <dcterms:created xsi:type="dcterms:W3CDTF">2011-09-08T21:46:59Z</dcterms:created>
  <dcterms:modified xsi:type="dcterms:W3CDTF">2011-10-27T22:41:26Z</dcterms:modified>
</cp:coreProperties>
</file>