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8" r:id="rId3"/>
    <p:sldId id="259" r:id="rId4"/>
    <p:sldId id="260" r:id="rId5"/>
    <p:sldId id="261" r:id="rId6"/>
    <p:sldId id="262" r:id="rId7"/>
    <p:sldId id="353" r:id="rId8"/>
    <p:sldId id="359" r:id="rId9"/>
    <p:sldId id="263" r:id="rId10"/>
    <p:sldId id="264" r:id="rId11"/>
    <p:sldId id="265" r:id="rId12"/>
    <p:sldId id="355" r:id="rId13"/>
    <p:sldId id="354" r:id="rId14"/>
    <p:sldId id="356" r:id="rId15"/>
    <p:sldId id="357" r:id="rId16"/>
    <p:sldId id="358" r:id="rId17"/>
    <p:sldId id="360" r:id="rId18"/>
    <p:sldId id="363" r:id="rId19"/>
    <p:sldId id="266" r:id="rId20"/>
    <p:sldId id="364" r:id="rId21"/>
    <p:sldId id="267" r:id="rId22"/>
    <p:sldId id="272" r:id="rId23"/>
    <p:sldId id="301" r:id="rId24"/>
    <p:sldId id="361" r:id="rId25"/>
    <p:sldId id="268" r:id="rId26"/>
    <p:sldId id="269" r:id="rId27"/>
    <p:sldId id="302" r:id="rId28"/>
    <p:sldId id="271" r:id="rId29"/>
    <p:sldId id="277" r:id="rId30"/>
    <p:sldId id="273" r:id="rId31"/>
    <p:sldId id="274" r:id="rId32"/>
    <p:sldId id="275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3" r:id="rId57"/>
    <p:sldId id="366" r:id="rId58"/>
    <p:sldId id="365" r:id="rId59"/>
    <p:sldId id="367" r:id="rId60"/>
    <p:sldId id="368" r:id="rId61"/>
    <p:sldId id="369" r:id="rId62"/>
    <p:sldId id="37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33" autoAdjust="0"/>
  </p:normalViewPr>
  <p:slideViewPr>
    <p:cSldViewPr>
      <p:cViewPr varScale="1">
        <p:scale>
          <a:sx n="69" d="100"/>
          <a:sy n="69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2745E-77AE-4F76-B69B-67FCBF04A0A8}" type="datetimeFigureOut">
              <a:rPr lang="es-AR" smtClean="0"/>
              <a:pPr/>
              <a:t>14/08/2012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61860-3F36-4C98-8207-0B94EC8A483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641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Netlist</a:t>
            </a:r>
            <a:r>
              <a:rPr lang="en-US" dirty="0" smtClean="0"/>
              <a:t>: </a:t>
            </a:r>
            <a:r>
              <a:rPr lang="en-US" dirty="0" err="1" smtClean="0"/>
              <a:t>descripción</a:t>
            </a:r>
            <a:r>
              <a:rPr lang="en-US" dirty="0" smtClean="0"/>
              <a:t> del </a:t>
            </a:r>
            <a:r>
              <a:rPr lang="en-US" dirty="0" err="1" smtClean="0"/>
              <a:t>circuito</a:t>
            </a:r>
            <a:r>
              <a:rPr lang="en-US" dirty="0" smtClean="0"/>
              <a:t> en </a:t>
            </a:r>
            <a:r>
              <a:rPr lang="en-US" dirty="0" err="1" smtClean="0"/>
              <a:t>terminos</a:t>
            </a:r>
            <a:r>
              <a:rPr lang="en-US" dirty="0" smtClean="0"/>
              <a:t> de </a:t>
            </a:r>
            <a:r>
              <a:rPr lang="en-US" dirty="0" err="1" smtClean="0"/>
              <a:t>compuertas</a:t>
            </a:r>
            <a:r>
              <a:rPr lang="en-US" dirty="0" smtClean="0"/>
              <a:t> y </a:t>
            </a:r>
            <a:r>
              <a:rPr lang="en-US" dirty="0" err="1" smtClean="0"/>
              <a:t>conexiones</a:t>
            </a:r>
            <a:r>
              <a:rPr lang="en-US" dirty="0" smtClean="0"/>
              <a:t> entre </a:t>
            </a:r>
            <a:r>
              <a:rPr lang="en-US" dirty="0" err="1" smtClean="0"/>
              <a:t>ellas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61860-3F36-4C98-8207-0B94EC8A4839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015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61860-3F36-4C98-8207-0B94EC8A4839}" type="slidenum">
              <a:rPr lang="es-AR" smtClean="0"/>
              <a:pPr/>
              <a:t>25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61860-3F36-4C98-8207-0B94EC8A4839}" type="slidenum">
              <a:rPr lang="es-AR" smtClean="0"/>
              <a:pPr/>
              <a:t>32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8/14/2012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8/14/2012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8/14/2012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8/14/2012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‹Nº›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15616" y="980728"/>
            <a:ext cx="7772400" cy="1829761"/>
          </a:xfrm>
        </p:spPr>
        <p:txBody>
          <a:bodyPr>
            <a:normAutofit/>
          </a:bodyPr>
          <a:lstStyle/>
          <a:p>
            <a:r>
              <a:rPr lang="es-AR" sz="5400" dirty="0" err="1" smtClean="0"/>
              <a:t>Introduccion</a:t>
            </a:r>
            <a:r>
              <a:rPr lang="es-AR" sz="5400" dirty="0" smtClean="0"/>
              <a:t> a </a:t>
            </a:r>
            <a:r>
              <a:rPr lang="es-AR" sz="5400" dirty="0" err="1" smtClean="0"/>
              <a:t>Verilog</a:t>
            </a:r>
            <a:endParaRPr lang="es-AR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RTL significa </a:t>
            </a:r>
            <a:r>
              <a:rPr lang="es-AR" dirty="0" err="1" smtClean="0"/>
              <a:t>register</a:t>
            </a:r>
            <a:r>
              <a:rPr lang="es-AR" dirty="0" smtClean="0"/>
              <a:t> transfer </a:t>
            </a:r>
            <a:r>
              <a:rPr lang="es-AR" dirty="0" err="1" smtClean="0"/>
              <a:t>level</a:t>
            </a:r>
            <a:r>
              <a:rPr lang="es-AR" dirty="0" smtClean="0"/>
              <a:t>. Esto significa que el HDL describe como los datos son transformados y pasan de un registro a otro.</a:t>
            </a:r>
          </a:p>
          <a:p>
            <a:r>
              <a:rPr lang="es-AR" dirty="0" smtClean="0"/>
              <a:t>Ejemplo</a:t>
            </a:r>
            <a:r>
              <a:rPr lang="es-AR" dirty="0" smtClean="0"/>
              <a:t>:</a:t>
            </a:r>
            <a:endParaRPr lang="es-AR" dirty="0" smtClean="0"/>
          </a:p>
          <a:p>
            <a:pPr>
              <a:buNone/>
            </a:pPr>
            <a:endParaRPr lang="es-A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A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AOI (</a:t>
            </a:r>
            <a:r>
              <a:rPr lang="es-A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A, B, C, D, </a:t>
            </a:r>
            <a:r>
              <a:rPr lang="es-AR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 F); </a:t>
            </a:r>
          </a:p>
          <a:p>
            <a:pPr>
              <a:buNone/>
            </a:pP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dirty="0" smtClean="0">
                <a:latin typeface="Courier New" pitchFamily="49" charset="0"/>
                <a:cs typeface="Courier New" pitchFamily="49" charset="0"/>
              </a:rPr>
              <a:t>F = ~((A &amp; B) | (C &amp; D)); </a:t>
            </a:r>
          </a:p>
          <a:p>
            <a:pPr>
              <a:buNone/>
            </a:pPr>
            <a:r>
              <a:rPr lang="es-AR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s-AR" sz="20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 de RTL</a:t>
            </a:r>
            <a:endParaRPr lang="es-AR" dirty="0"/>
          </a:p>
        </p:txBody>
      </p:sp>
      <p:pic>
        <p:nvPicPr>
          <p:cNvPr id="3074" name="Picture 2" descr="http://www.doulos.com/knowhow/verilog_designers_guide/a_simple_design/aoi_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4643446"/>
            <a:ext cx="3095625" cy="1647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Las sentencias terminan con punto y coma ‘;’ (Como en C!)</a:t>
            </a:r>
          </a:p>
          <a:p>
            <a:r>
              <a:rPr lang="es-AR" dirty="0" smtClean="0"/>
              <a:t>Los </a:t>
            </a:r>
            <a:r>
              <a:rPr lang="es-AR" dirty="0" smtClean="0"/>
              <a:t>comentarios </a:t>
            </a:r>
            <a:r>
              <a:rPr lang="es-AR" dirty="0" smtClean="0"/>
              <a:t>son como en C/C++</a:t>
            </a:r>
          </a:p>
          <a:p>
            <a:pPr marL="109728" indent="0">
              <a:buNone/>
            </a:pPr>
            <a:r>
              <a:rPr lang="es-AR" sz="2600" i="1" dirty="0" smtClean="0">
                <a:solidFill>
                  <a:srgbClr val="0070C0"/>
                </a:solidFill>
              </a:rPr>
              <a:t> </a:t>
            </a:r>
            <a:r>
              <a:rPr lang="es-AR" sz="26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//Esto es un comentario</a:t>
            </a:r>
          </a:p>
          <a:p>
            <a:pPr marL="109728" indent="0">
              <a:buNone/>
            </a:pPr>
            <a:r>
              <a:rPr lang="es-AR" sz="26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Esto también </a:t>
            </a:r>
            <a:r>
              <a:rPr lang="es-AR" sz="2600" i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s-AR" dirty="0" smtClean="0"/>
              <a:t>Los espacios en blanco, </a:t>
            </a:r>
            <a:r>
              <a:rPr lang="es-AR" dirty="0" err="1" smtClean="0"/>
              <a:t>tabs</a:t>
            </a:r>
            <a:r>
              <a:rPr lang="es-AR" dirty="0" smtClean="0"/>
              <a:t> y fines de línea se ignoran</a:t>
            </a:r>
          </a:p>
          <a:p>
            <a:r>
              <a:rPr lang="es-AR" dirty="0" smtClean="0"/>
              <a:t>Los </a:t>
            </a:r>
            <a:r>
              <a:rPr lang="es-AR" dirty="0" err="1" smtClean="0"/>
              <a:t>keywords</a:t>
            </a:r>
            <a:r>
              <a:rPr lang="es-AR" dirty="0"/>
              <a:t> </a:t>
            </a:r>
            <a:r>
              <a:rPr lang="es-A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 smtClean="0"/>
              <a:t>y </a:t>
            </a:r>
            <a:r>
              <a:rPr lang="es-A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 smtClean="0"/>
              <a:t>engloban sentencias de un mismo bloque</a:t>
            </a:r>
            <a:endParaRPr lang="es-AR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Verilog</a:t>
            </a:r>
            <a:r>
              <a:rPr lang="es-AR" dirty="0" smtClean="0"/>
              <a:t> como lenguaje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15624"/>
          </a:xfrm>
        </p:spPr>
        <p:txBody>
          <a:bodyPr>
            <a:normAutofit/>
          </a:bodyPr>
          <a:lstStyle/>
          <a:p>
            <a:r>
              <a:rPr lang="es-AR" sz="2400" dirty="0" smtClean="0"/>
              <a:t>Los números  por defecto son enteros de 32 bits  (base 10)</a:t>
            </a:r>
          </a:p>
          <a:p>
            <a:r>
              <a:rPr lang="es-AR" sz="2400" dirty="0" smtClean="0"/>
              <a:t>Pueden especificarse otras bases y </a:t>
            </a:r>
            <a:r>
              <a:rPr lang="es-AR" sz="2400" dirty="0" err="1" smtClean="0"/>
              <a:t>longitues</a:t>
            </a:r>
            <a:r>
              <a:rPr lang="es-AR" sz="2400" dirty="0" smtClean="0"/>
              <a:t>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Verilog</a:t>
            </a:r>
            <a:r>
              <a:rPr lang="es-AR" dirty="0" smtClean="0"/>
              <a:t> como lenguaje</a:t>
            </a:r>
            <a:endParaRPr lang="es-A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2564904"/>
            <a:ext cx="2956188" cy="56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636912"/>
            <a:ext cx="5688632" cy="36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504" y="3501008"/>
            <a:ext cx="2953891" cy="163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07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Todo identificador puede tener sólo letras, números, signo pesos ($) y guión bajo ( _ ). Sólo pueden comenzar con letras o guión bajo. </a:t>
            </a:r>
            <a:r>
              <a:rPr lang="es-AR" dirty="0" err="1" smtClean="0"/>
              <a:t>Ej</a:t>
            </a:r>
            <a:r>
              <a:rPr lang="es-AR" dirty="0" smtClean="0"/>
              <a:t>:</a:t>
            </a:r>
          </a:p>
          <a:p>
            <a:r>
              <a:rPr lang="es-A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id_correcto</a:t>
            </a:r>
            <a:endParaRPr lang="es-AR" sz="2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i_d_correcto_tambien</a:t>
            </a:r>
            <a:endParaRPr lang="es-AR" sz="2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2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s-A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id_correcto</a:t>
            </a:r>
            <a:endParaRPr lang="es-AR" sz="2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22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id$pesos_correcto</a:t>
            </a:r>
            <a:endParaRPr lang="es-AR" sz="22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3id_erroneo</a:t>
            </a:r>
          </a:p>
          <a:p>
            <a:r>
              <a:rPr lang="es-AR" sz="2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s-AR" sz="2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id_malo_tambien</a:t>
            </a:r>
            <a:endParaRPr lang="es-AR" sz="2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AR" dirty="0" smtClean="0"/>
          </a:p>
          <a:p>
            <a:r>
              <a:rPr lang="es-AR" dirty="0" smtClean="0"/>
              <a:t>También es case </a:t>
            </a:r>
            <a:r>
              <a:rPr lang="es-AR" dirty="0" err="1" smtClean="0"/>
              <a:t>sensitive</a:t>
            </a:r>
            <a:r>
              <a:rPr lang="es-AR" dirty="0" smtClean="0"/>
              <a:t>:</a:t>
            </a:r>
          </a:p>
          <a:p>
            <a:r>
              <a:rPr lang="es-AR" sz="2200" b="1" dirty="0" smtClean="0">
                <a:latin typeface="Courier New" pitchFamily="49" charset="0"/>
                <a:cs typeface="Courier New" pitchFamily="49" charset="0"/>
              </a:rPr>
              <a:t>Data ≠</a:t>
            </a:r>
            <a:r>
              <a:rPr lang="es-AR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200" b="1" dirty="0" smtClean="0">
                <a:latin typeface="Courier New" pitchFamily="49" charset="0"/>
                <a:cs typeface="Courier New" pitchFamily="49" charset="0"/>
              </a:rPr>
              <a:t>data</a:t>
            </a:r>
            <a:endParaRPr lang="es-AR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Verilog</a:t>
            </a:r>
            <a:r>
              <a:rPr lang="es-AR" dirty="0" smtClean="0"/>
              <a:t> como lenguaje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07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Según el flujo de diseño, todo hardware se especifica primero como una «caja negra» que define sus entradas y salidas. En </a:t>
            </a:r>
            <a:r>
              <a:rPr lang="es-AR" dirty="0" err="1" smtClean="0"/>
              <a:t>verilog</a:t>
            </a:r>
            <a:r>
              <a:rPr lang="es-AR" dirty="0" smtClean="0"/>
              <a:t> esta caja negra se denomina </a:t>
            </a:r>
            <a:r>
              <a:rPr lang="es-A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es-AR" dirty="0" smtClean="0"/>
              <a:t> (módulo).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de caja negra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3491880" y="3645024"/>
            <a:ext cx="2088232" cy="1584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CAJA NEGRA</a:t>
            </a:r>
          </a:p>
          <a:p>
            <a:pPr algn="ctr"/>
            <a:r>
              <a:rPr lang="en-US" dirty="0" smtClean="0"/>
              <a:t>(module)</a:t>
            </a:r>
            <a:endParaRPr lang="en-US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5580112" y="400506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5580112" y="443711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267744" y="3994867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267744" y="4426915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11 Flecha derecha"/>
          <p:cNvSpPr/>
          <p:nvPr/>
        </p:nvSpPr>
        <p:spPr>
          <a:xfrm>
            <a:off x="5606752" y="4725144"/>
            <a:ext cx="11974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Flecha derecha"/>
          <p:cNvSpPr/>
          <p:nvPr/>
        </p:nvSpPr>
        <p:spPr>
          <a:xfrm>
            <a:off x="2252553" y="4725799"/>
            <a:ext cx="1197496" cy="3600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CuadroTexto"/>
          <p:cNvSpPr txBox="1"/>
          <p:nvPr/>
        </p:nvSpPr>
        <p:spPr>
          <a:xfrm>
            <a:off x="1043608" y="425244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Entradas</a:t>
            </a:r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824999" y="430696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Salidas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 smtClean="0"/>
              <a:t>Tiene un nombre, puertos de I/O y parámetros de configuración (la interfaz externa);</a:t>
            </a:r>
          </a:p>
          <a:p>
            <a:r>
              <a:rPr lang="es-AR" sz="2400" dirty="0" smtClean="0"/>
              <a:t>Declaración de Constantes y variables;</a:t>
            </a:r>
          </a:p>
          <a:p>
            <a:r>
              <a:rPr lang="es-AR" sz="2400" dirty="0" smtClean="0"/>
              <a:t>Sentencias y/o procesos concurrentes (funcionalidad);</a:t>
            </a:r>
            <a:endParaRPr lang="es-AR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módulo (module)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27929"/>
            <a:ext cx="5328592" cy="308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78086"/>
            <a:ext cx="15716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Abrir llave"/>
          <p:cNvSpPr/>
          <p:nvPr/>
        </p:nvSpPr>
        <p:spPr>
          <a:xfrm>
            <a:off x="2915816" y="3501008"/>
            <a:ext cx="504056" cy="24482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dirty="0" smtClean="0"/>
              <a:t>Las conexiones externas pueden ser puertos de entrada, de salida o bidireccionales</a:t>
            </a:r>
          </a:p>
          <a:p>
            <a:r>
              <a:rPr lang="es-AR" sz="2000" dirty="0" smtClean="0"/>
              <a:t>El tipo de puerto determina la dirección de los datos:</a:t>
            </a:r>
          </a:p>
          <a:p>
            <a:pPr lvl="1"/>
            <a:r>
              <a:rPr lang="es-AR" sz="1800" dirty="0" smtClean="0"/>
              <a:t>A través de los puertos de entrada entran datos y señales, es decir, se leen (no se pueden escribir). Se especifican como </a:t>
            </a:r>
            <a:r>
              <a:rPr lang="es-AR" sz="1800" b="1" dirty="0" smtClean="0"/>
              <a:t>input</a:t>
            </a:r>
          </a:p>
          <a:p>
            <a:pPr lvl="1"/>
            <a:r>
              <a:rPr lang="es-AR" sz="1800" dirty="0" smtClean="0"/>
              <a:t>A través de los puertos de salida se </a:t>
            </a:r>
            <a:r>
              <a:rPr lang="es-AR" sz="1800" dirty="0" err="1" smtClean="0"/>
              <a:t>envian</a:t>
            </a:r>
            <a:r>
              <a:rPr lang="es-AR" sz="1800" dirty="0" smtClean="0"/>
              <a:t> datos y señales, es decir, se escriben (pueden leerse!). Se especifican como </a:t>
            </a:r>
            <a:r>
              <a:rPr lang="es-AR" sz="1800" b="1" dirty="0" smtClean="0"/>
              <a:t>output</a:t>
            </a:r>
          </a:p>
          <a:p>
            <a:pPr lvl="1"/>
            <a:r>
              <a:rPr lang="es-AR" sz="1800" dirty="0"/>
              <a:t>A través de los puertos </a:t>
            </a:r>
            <a:r>
              <a:rPr lang="es-AR" sz="1800" dirty="0" smtClean="0"/>
              <a:t>bidireccionales </a:t>
            </a:r>
            <a:r>
              <a:rPr lang="es-AR" sz="1800" dirty="0"/>
              <a:t>se </a:t>
            </a:r>
            <a:r>
              <a:rPr lang="es-AR" sz="1800" dirty="0" err="1"/>
              <a:t>envian</a:t>
            </a:r>
            <a:r>
              <a:rPr lang="es-AR" sz="1800" dirty="0"/>
              <a:t> </a:t>
            </a:r>
            <a:r>
              <a:rPr lang="es-AR" sz="1800" dirty="0" smtClean="0"/>
              <a:t>y reciben datos </a:t>
            </a:r>
            <a:r>
              <a:rPr lang="es-AR" sz="1800" dirty="0"/>
              <a:t>y </a:t>
            </a:r>
            <a:r>
              <a:rPr lang="es-AR" sz="1800" dirty="0" smtClean="0"/>
              <a:t>señales. </a:t>
            </a:r>
            <a:r>
              <a:rPr lang="es-AR" sz="1800" dirty="0"/>
              <a:t>Se especifican como </a:t>
            </a:r>
            <a:r>
              <a:rPr lang="es-AR" sz="1800" b="1" dirty="0" err="1" smtClean="0"/>
              <a:t>inout</a:t>
            </a:r>
            <a:endParaRPr lang="es-AR" sz="1800" b="1" dirty="0"/>
          </a:p>
          <a:p>
            <a:pPr lvl="1"/>
            <a:endParaRPr lang="es-AR" sz="1800" b="1" dirty="0" smtClean="0"/>
          </a:p>
          <a:p>
            <a:pPr lvl="1"/>
            <a:endParaRPr lang="es-AR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módulo (interfaz)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3777940" y="4581128"/>
            <a:ext cx="2088232" cy="15841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5866172" y="494116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5866172" y="537321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2553804" y="4930971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553804" y="5363019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11 Flecha derecha"/>
          <p:cNvSpPr/>
          <p:nvPr/>
        </p:nvSpPr>
        <p:spPr>
          <a:xfrm>
            <a:off x="5892812" y="5661248"/>
            <a:ext cx="119749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CuadroTexto"/>
          <p:cNvSpPr txBox="1"/>
          <p:nvPr/>
        </p:nvSpPr>
        <p:spPr>
          <a:xfrm>
            <a:off x="1331093" y="493097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Entradas</a:t>
            </a:r>
            <a:endParaRPr lang="en-U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7111059" y="524306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Salidas</a:t>
            </a:r>
            <a:endParaRPr lang="en-US" dirty="0"/>
          </a:p>
        </p:txBody>
      </p:sp>
      <p:sp>
        <p:nvSpPr>
          <p:cNvPr id="4" name="3 Flecha izquierda y derecha"/>
          <p:cNvSpPr/>
          <p:nvPr/>
        </p:nvSpPr>
        <p:spPr>
          <a:xfrm>
            <a:off x="2521578" y="5612401"/>
            <a:ext cx="1216152" cy="48463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17 CuadroTexto"/>
          <p:cNvSpPr txBox="1"/>
          <p:nvPr/>
        </p:nvSpPr>
        <p:spPr>
          <a:xfrm>
            <a:off x="1115616" y="5677785"/>
            <a:ext cx="140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Bidireccional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1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módulo (interfaz)</a:t>
            </a:r>
            <a:endParaRPr lang="es-A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943100"/>
            <a:ext cx="69913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6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000" dirty="0"/>
              <a:t>Luego de completar la declaración de puertos, parámetros, constantes </a:t>
            </a:r>
            <a:r>
              <a:rPr lang="es-AR" sz="2000" dirty="0" smtClean="0"/>
              <a:t>y variables</a:t>
            </a:r>
            <a:r>
              <a:rPr lang="es-AR" sz="2000" dirty="0"/>
              <a:t>, el paso que sigue es describir la funcionalidad del módulo. </a:t>
            </a:r>
            <a:r>
              <a:rPr lang="es-AR" sz="2000" dirty="0" smtClean="0"/>
              <a:t>Esto </a:t>
            </a:r>
            <a:r>
              <a:rPr lang="en-US" sz="2000" dirty="0" smtClean="0"/>
              <a:t>se </a:t>
            </a:r>
            <a:r>
              <a:rPr lang="en-US" sz="2000" dirty="0" err="1"/>
              <a:t>realiza</a:t>
            </a:r>
            <a:r>
              <a:rPr lang="en-US" sz="2000" dirty="0"/>
              <a:t> </a:t>
            </a:r>
            <a:r>
              <a:rPr lang="en-US" sz="2000" dirty="0" err="1"/>
              <a:t>mediante</a:t>
            </a:r>
            <a:r>
              <a:rPr lang="en-US" sz="2000" dirty="0"/>
              <a:t> </a:t>
            </a:r>
            <a:r>
              <a:rPr lang="en-US" sz="2000" dirty="0" err="1"/>
              <a:t>sentencias</a:t>
            </a:r>
            <a:r>
              <a:rPr lang="en-US" sz="2000" dirty="0"/>
              <a:t> </a:t>
            </a:r>
            <a:r>
              <a:rPr lang="en-US" sz="2000" dirty="0" err="1"/>
              <a:t>concurrentes</a:t>
            </a:r>
            <a:r>
              <a:rPr lang="en-US" sz="2000" dirty="0" smtClean="0"/>
              <a:t>. </a:t>
            </a:r>
            <a:endParaRPr lang="es-AR" sz="1800" b="1" dirty="0" smtClean="0"/>
          </a:p>
          <a:p>
            <a:pPr lvl="1"/>
            <a:endParaRPr lang="es-AR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El </a:t>
            </a:r>
            <a:r>
              <a:rPr lang="es-AR" dirty="0"/>
              <a:t>módulo (sentencias concurrentes)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36912"/>
            <a:ext cx="67627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9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33687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Para crear señales internas que </a:t>
            </a:r>
            <a:r>
              <a:rPr lang="es-AR" dirty="0" smtClean="0"/>
              <a:t>modelan conexiones </a:t>
            </a:r>
            <a:r>
              <a:rPr lang="es-AR" dirty="0" smtClean="0"/>
              <a:t>eléctricas se usan los </a:t>
            </a:r>
            <a:r>
              <a:rPr lang="es-AR" dirty="0" err="1" smtClean="0"/>
              <a:t>wires</a:t>
            </a:r>
            <a:r>
              <a:rPr lang="es-AR" dirty="0" smtClean="0"/>
              <a:t>.</a:t>
            </a:r>
          </a:p>
          <a:p>
            <a:r>
              <a:rPr lang="es-AR" dirty="0" smtClean="0"/>
              <a:t>Los puertos de I/O son </a:t>
            </a:r>
            <a:r>
              <a:rPr lang="es-AR" dirty="0" err="1" smtClean="0"/>
              <a:t>wires</a:t>
            </a:r>
            <a:r>
              <a:rPr lang="es-AR" dirty="0" smtClean="0"/>
              <a:t> por defecto.</a:t>
            </a:r>
            <a:endParaRPr lang="es-AR" dirty="0" smtClean="0"/>
          </a:p>
          <a:p>
            <a:r>
              <a:rPr lang="es-AR" dirty="0" smtClean="0"/>
              <a:t>Se usa el </a:t>
            </a:r>
            <a:r>
              <a:rPr lang="es-AR" dirty="0" err="1" smtClean="0"/>
              <a:t>keyword</a:t>
            </a:r>
            <a:r>
              <a:rPr lang="es-AR" dirty="0" smtClean="0"/>
              <a:t> </a:t>
            </a:r>
            <a:r>
              <a:rPr lang="es-A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wire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 smtClean="0"/>
              <a:t>para declararlos: </a:t>
            </a:r>
          </a:p>
          <a:p>
            <a:pPr>
              <a:buNone/>
            </a:pPr>
            <a:r>
              <a:rPr lang="es-AR" dirty="0" smtClean="0"/>
              <a:t>		</a:t>
            </a:r>
            <a:r>
              <a:rPr lang="es-A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wire</a:t>
            </a:r>
            <a:r>
              <a:rPr lang="es-A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AB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s-A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dirty="0"/>
              <a:t>Se usa el </a:t>
            </a:r>
            <a:r>
              <a:rPr lang="es-AR" dirty="0" err="1"/>
              <a:t>keyword</a:t>
            </a:r>
            <a:r>
              <a:rPr lang="es-AR" dirty="0"/>
              <a:t> </a:t>
            </a:r>
            <a:r>
              <a:rPr lang="es-A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dirty="0" smtClean="0">
                <a:solidFill>
                  <a:srgbClr val="0070C0"/>
                </a:solidFill>
              </a:rPr>
              <a:t> </a:t>
            </a:r>
            <a:r>
              <a:rPr lang="es-AR" dirty="0"/>
              <a:t>para </a:t>
            </a:r>
            <a:r>
              <a:rPr lang="es-AR" dirty="0" smtClean="0"/>
              <a:t>asignarle un valor: </a:t>
            </a:r>
            <a:endParaRPr lang="es-AR" dirty="0"/>
          </a:p>
          <a:p>
            <a:pPr>
              <a:buNone/>
            </a:pPr>
            <a:r>
              <a:rPr lang="es-AR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s-A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AB = A &amp; B;</a:t>
            </a:r>
            <a:endParaRPr lang="es-A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s-AR" dirty="0" smtClean="0"/>
              <a:t>Se </a:t>
            </a:r>
            <a:r>
              <a:rPr lang="es-AR" dirty="0" smtClean="0"/>
              <a:t>puede declarar un </a:t>
            </a:r>
            <a:r>
              <a:rPr lang="es-AR" dirty="0" err="1" smtClean="0"/>
              <a:t>wire</a:t>
            </a:r>
            <a:r>
              <a:rPr lang="es-AR" dirty="0" smtClean="0"/>
              <a:t> y asignarlo en la misma línea:</a:t>
            </a:r>
          </a:p>
          <a:p>
            <a:pPr>
              <a:buNone/>
            </a:pPr>
            <a:r>
              <a:rPr lang="es-AR" dirty="0" smtClean="0"/>
              <a:t>		</a:t>
            </a:r>
            <a:r>
              <a:rPr lang="es-A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wire</a:t>
            </a:r>
            <a:r>
              <a:rPr lang="es-A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AB = A &amp; B;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Conexiones (</a:t>
            </a:r>
            <a:r>
              <a:rPr lang="es-AR" dirty="0" err="1" smtClean="0"/>
              <a:t>Wires</a:t>
            </a:r>
            <a:r>
              <a:rPr lang="es-AR" dirty="0" smtClean="0"/>
              <a:t>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err="1" smtClean="0"/>
              <a:t>Verilog</a:t>
            </a:r>
            <a:r>
              <a:rPr lang="es-AR" dirty="0" smtClean="0"/>
              <a:t> es </a:t>
            </a:r>
            <a:r>
              <a:rPr lang="es-AR" dirty="0" smtClean="0"/>
              <a:t>un lenguaje de descripción de hardware (HDL en ingles: Hardware </a:t>
            </a:r>
            <a:r>
              <a:rPr lang="es-AR" dirty="0" err="1" smtClean="0"/>
              <a:t>Description</a:t>
            </a:r>
            <a:r>
              <a:rPr lang="es-AR" dirty="0" smtClean="0"/>
              <a:t> </a:t>
            </a:r>
            <a:r>
              <a:rPr lang="es-AR" dirty="0" err="1" smtClean="0"/>
              <a:t>Languaje</a:t>
            </a:r>
            <a:r>
              <a:rPr lang="es-AR" dirty="0" smtClean="0"/>
              <a:t>). Permite la </a:t>
            </a:r>
            <a:r>
              <a:rPr lang="es-AR" dirty="0" smtClean="0"/>
              <a:t>descripción y </a:t>
            </a:r>
            <a:r>
              <a:rPr lang="es-AR" dirty="0" smtClean="0"/>
              <a:t>el modelado </a:t>
            </a:r>
            <a:r>
              <a:rPr lang="es-AR" dirty="0" smtClean="0"/>
              <a:t>de hardware digital a nivel </a:t>
            </a:r>
            <a:r>
              <a:rPr lang="es-AR" dirty="0" smtClean="0"/>
              <a:t>funcional basado </a:t>
            </a:r>
            <a:r>
              <a:rPr lang="es-AR" dirty="0" smtClean="0"/>
              <a:t>en </a:t>
            </a:r>
            <a:r>
              <a:rPr lang="es-AR" dirty="0" smtClean="0"/>
              <a:t>texto, similar a un lenguaje de programación.</a:t>
            </a:r>
          </a:p>
          <a:p>
            <a:r>
              <a:rPr lang="es-AR" dirty="0" smtClean="0"/>
              <a:t>El lenguaje nació originariamente para </a:t>
            </a:r>
            <a:r>
              <a:rPr lang="es-AR" i="1" dirty="0" smtClean="0"/>
              <a:t>simular</a:t>
            </a:r>
            <a:r>
              <a:rPr lang="es-AR" dirty="0" smtClean="0"/>
              <a:t> circuitos y con el tiempo evolucionó para </a:t>
            </a:r>
            <a:r>
              <a:rPr lang="es-AR" i="1" dirty="0" smtClean="0"/>
              <a:t>sintetizar</a:t>
            </a:r>
            <a:r>
              <a:rPr lang="es-AR" dirty="0" smtClean="0"/>
              <a:t> circuitos.</a:t>
            </a:r>
            <a:endParaRPr lang="es-AR" dirty="0" smtClean="0"/>
          </a:p>
          <a:p>
            <a:r>
              <a:rPr lang="es-AR" dirty="0" err="1" smtClean="0"/>
              <a:t>Verilog</a:t>
            </a:r>
            <a:r>
              <a:rPr lang="es-AR" dirty="0" smtClean="0"/>
              <a:t> </a:t>
            </a:r>
            <a:r>
              <a:rPr lang="es-AR" dirty="0" smtClean="0"/>
              <a:t>posee </a:t>
            </a:r>
            <a:r>
              <a:rPr lang="es-AR" dirty="0" smtClean="0"/>
              <a:t>una </a:t>
            </a:r>
            <a:r>
              <a:rPr lang="es-AR" dirty="0" smtClean="0"/>
              <a:t>sintaxis similar a </a:t>
            </a:r>
            <a:r>
              <a:rPr lang="es-AR" dirty="0" smtClean="0"/>
              <a:t>C, pero su semántica es diferente.</a:t>
            </a:r>
            <a:endParaRPr lang="es-AR" dirty="0" smtClean="0"/>
          </a:p>
          <a:p>
            <a:r>
              <a:rPr lang="es-AR" dirty="0" err="1" smtClean="0"/>
              <a:t>Verilog</a:t>
            </a:r>
            <a:r>
              <a:rPr lang="es-AR" dirty="0" smtClean="0"/>
              <a:t> es adoptado como un lenguaje HDL estándar de </a:t>
            </a:r>
            <a:r>
              <a:rPr lang="es-AR" dirty="0" smtClean="0"/>
              <a:t>IEEE: </a:t>
            </a:r>
            <a:r>
              <a:rPr lang="es-AR" dirty="0" err="1" smtClean="0"/>
              <a:t>Std</a:t>
            </a:r>
            <a:r>
              <a:rPr lang="es-AR" dirty="0" smtClean="0"/>
              <a:t> IEEE 1364-1995/2001/2005</a:t>
            </a:r>
          </a:p>
          <a:p>
            <a:r>
              <a:rPr lang="es-AR" dirty="0" smtClean="0"/>
              <a:t>Actualmente en proceso de integración junto a </a:t>
            </a:r>
            <a:r>
              <a:rPr lang="es-AR" dirty="0" err="1" smtClean="0"/>
              <a:t>SystemVerilog</a:t>
            </a:r>
            <a:r>
              <a:rPr lang="es-AR" dirty="0" smtClean="0"/>
              <a:t> en un único estándar (IEEE 62530-2011)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es </a:t>
            </a:r>
            <a:r>
              <a:rPr lang="es-AR" dirty="0" err="1" smtClean="0"/>
              <a:t>Verilog</a:t>
            </a:r>
            <a:r>
              <a:rPr lang="es-AR" dirty="0" smtClean="0"/>
              <a:t>?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233687"/>
          </a:xfrm>
        </p:spPr>
        <p:txBody>
          <a:bodyPr>
            <a:normAutofit/>
          </a:bodyPr>
          <a:lstStyle/>
          <a:p>
            <a:r>
              <a:rPr lang="es-AR" sz="1800" dirty="0" smtClean="0"/>
              <a:t>Todo </a:t>
            </a:r>
            <a:r>
              <a:rPr lang="es-AR" sz="1800" dirty="0" err="1" smtClean="0"/>
              <a:t>wire</a:t>
            </a:r>
            <a:r>
              <a:rPr lang="es-AR" sz="1800" dirty="0" smtClean="0"/>
              <a:t> debe declararse previamente a su uso (lectura o asignación).</a:t>
            </a:r>
          </a:p>
          <a:p>
            <a:r>
              <a:rPr lang="es-AR" sz="1800" dirty="0" smtClean="0"/>
              <a:t>Hay </a:t>
            </a:r>
            <a:r>
              <a:rPr lang="es-AR" sz="1800" dirty="0" err="1" smtClean="0"/>
              <a:t>wires</a:t>
            </a:r>
            <a:r>
              <a:rPr lang="es-AR" sz="1800" dirty="0" smtClean="0"/>
              <a:t> externos (puertos) e internos al módulo:</a:t>
            </a:r>
            <a:endParaRPr lang="es-AR" sz="18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Conexiones (</a:t>
            </a:r>
            <a:r>
              <a:rPr lang="es-AR" dirty="0" err="1" smtClean="0"/>
              <a:t>Wires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58237"/>
            <a:ext cx="6624736" cy="3935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28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s-AR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Verilog</a:t>
            </a:r>
            <a:r>
              <a:rPr lang="es-AR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r>
              <a:rPr lang="es-AR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AR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AND-OR-INVERT </a:t>
            </a:r>
            <a:r>
              <a:rPr lang="es-AR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gate</a:t>
            </a:r>
            <a:r>
              <a:rPr lang="es-AR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AOI (</a:t>
            </a:r>
            <a:r>
              <a:rPr lang="es-A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A, B, C, D, </a:t>
            </a:r>
            <a:r>
              <a:rPr lang="es-A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F); </a:t>
            </a:r>
          </a:p>
          <a:p>
            <a:pPr>
              <a:buNone/>
            </a:pP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wire</a:t>
            </a:r>
            <a:r>
              <a:rPr lang="es-A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F; </a:t>
            </a:r>
          </a:p>
          <a:p>
            <a:pPr>
              <a:buNone/>
            </a:pP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wire</a:t>
            </a:r>
            <a:r>
              <a:rPr lang="es-A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AB, CD, O; </a:t>
            </a:r>
          </a:p>
          <a:p>
            <a:pPr>
              <a:buNone/>
            </a:pP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AB = A &amp; B; </a:t>
            </a:r>
          </a:p>
          <a:p>
            <a:pPr>
              <a:buNone/>
            </a:pP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CD = C &amp; D; </a:t>
            </a:r>
          </a:p>
          <a:p>
            <a:pPr>
              <a:buNone/>
            </a:pP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O = AB | CD; </a:t>
            </a:r>
          </a:p>
          <a:p>
            <a:pPr>
              <a:buNone/>
            </a:pP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F = ~O; </a:t>
            </a:r>
          </a:p>
          <a:p>
            <a:pPr>
              <a:buNone/>
            </a:pPr>
            <a:r>
              <a:rPr lang="es-AR" sz="2400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s-AR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s-AR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s-AR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of </a:t>
            </a:r>
            <a:r>
              <a:rPr lang="es-AR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Verilog</a:t>
            </a:r>
            <a:r>
              <a:rPr lang="es-AR" sz="2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code</a:t>
            </a:r>
            <a:endParaRPr lang="es-AR" sz="2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</a:t>
            </a:r>
            <a:r>
              <a:rPr lang="es-AR" dirty="0" err="1" smtClean="0"/>
              <a:t>wires</a:t>
            </a:r>
            <a:endParaRPr lang="es-AR" dirty="0"/>
          </a:p>
        </p:txBody>
      </p:sp>
      <p:pic>
        <p:nvPicPr>
          <p:cNvPr id="4" name="Picture 2" descr="http://www.doulos.com/knowhow/verilog_designers_guide/wires/aoi_2b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5550" y="2587248"/>
            <a:ext cx="3095625" cy="1590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Las variables se llaman registros. Los registros a su vez pueden poseer distintos tipos de datos: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, real, time</a:t>
            </a:r>
            <a:r>
              <a:rPr lang="es-AR" dirty="0" smtClean="0"/>
              <a:t> y </a:t>
            </a:r>
            <a:r>
              <a:rPr lang="es-AR" dirty="0" smtClean="0"/>
              <a:t>otras.</a:t>
            </a:r>
          </a:p>
          <a:p>
            <a:r>
              <a:rPr lang="es-AR" dirty="0" smtClean="0"/>
              <a:t>Las </a:t>
            </a:r>
            <a:r>
              <a:rPr lang="es-AR" dirty="0" smtClean="0"/>
              <a:t>variables se utilizan para almacenar valores, lo que no siempre implica la síntesis de memoria en la implementación de </a:t>
            </a:r>
            <a:r>
              <a:rPr lang="es-AR" dirty="0" smtClean="0"/>
              <a:t>hardware</a:t>
            </a:r>
          </a:p>
          <a:p>
            <a:r>
              <a:rPr lang="es-AR" dirty="0" smtClean="0"/>
              <a:t>Ejemplo:</a:t>
            </a:r>
            <a:endParaRPr lang="es-AR" dirty="0" smtClean="0"/>
          </a:p>
          <a:p>
            <a:pPr>
              <a:buNone/>
            </a:pP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unRegistro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; //1-bit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reg</a:t>
            </a:r>
            <a:endParaRPr lang="es-A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Variables en </a:t>
            </a:r>
            <a:r>
              <a:rPr lang="es-AR" dirty="0" err="1" smtClean="0"/>
              <a:t>Verilog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err="1" smtClean="0"/>
              <a:t>Integers</a:t>
            </a:r>
            <a:r>
              <a:rPr lang="es-AR" dirty="0" smtClean="0"/>
              <a:t>: 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a;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32 bit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integaer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change_history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[1:1000]; // an array of 1000 times</a:t>
            </a:r>
          </a:p>
          <a:p>
            <a:r>
              <a:rPr lang="en-US" dirty="0" err="1" smtClean="0"/>
              <a:t>Numeros</a:t>
            </a:r>
            <a:r>
              <a:rPr lang="en-US" dirty="0" smtClean="0"/>
              <a:t> </a:t>
            </a:r>
            <a:r>
              <a:rPr lang="en-US" dirty="0" err="1" smtClean="0"/>
              <a:t>reales</a:t>
            </a:r>
            <a:r>
              <a:rPr lang="en-US" dirty="0" smtClean="0"/>
              <a:t>:</a:t>
            </a:r>
          </a:p>
          <a:p>
            <a:pPr marL="109728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real_num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 // real number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nitial</a:t>
            </a:r>
          </a:p>
          <a:p>
            <a:pPr marL="109728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09728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real_num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1.2;</a:t>
            </a:r>
          </a:p>
          <a:p>
            <a:pPr marL="109728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real_num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1.2E12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real_num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1.30e-2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09728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real_num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600" dirty="0" smtClean="0">
                <a:latin typeface="Courier New" pitchFamily="49" charset="0"/>
                <a:cs typeface="Courier New" pitchFamily="49" charset="0"/>
              </a:rPr>
              <a:t>236.123_763_e-12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26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109728" indent="0">
              <a:buNone/>
            </a:pP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pt-BR" sz="2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Otros Tipos </a:t>
            </a:r>
            <a:r>
              <a:rPr lang="es-AR" dirty="0" smtClean="0"/>
              <a:t>de datos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2019680"/>
          </a:xfrm>
        </p:spPr>
        <p:txBody>
          <a:bodyPr>
            <a:normAutofit fontScale="92500"/>
          </a:bodyPr>
          <a:lstStyle/>
          <a:p>
            <a:r>
              <a:rPr lang="es-AR" sz="2800" dirty="0" smtClean="0"/>
              <a:t>Los puertos tienen vista una vista </a:t>
            </a:r>
            <a:r>
              <a:rPr lang="es-AR" sz="2800" i="1" dirty="0" smtClean="0"/>
              <a:t>interna</a:t>
            </a:r>
            <a:r>
              <a:rPr lang="es-AR" sz="2800" dirty="0" smtClean="0"/>
              <a:t> al módulo y </a:t>
            </a:r>
            <a:r>
              <a:rPr lang="es-AR" sz="2800" i="1" dirty="0" smtClean="0"/>
              <a:t>externa</a:t>
            </a:r>
            <a:r>
              <a:rPr lang="es-AR" sz="2800" dirty="0" smtClean="0"/>
              <a:t> al módulo, con reglas asociadas a cada vista:</a:t>
            </a:r>
          </a:p>
          <a:p>
            <a:pPr lvl="2"/>
            <a:r>
              <a:rPr lang="es-AR" sz="1600" b="1" dirty="0" smtClean="0"/>
              <a:t>Input: internamente de tipo </a:t>
            </a:r>
            <a:r>
              <a:rPr lang="es-AR" sz="1600" b="1" dirty="0" err="1" smtClean="0"/>
              <a:t>wire</a:t>
            </a:r>
            <a:r>
              <a:rPr lang="es-AR" sz="1600" b="1" dirty="0" smtClean="0"/>
              <a:t>, externamente pueden ser tipo a </a:t>
            </a:r>
            <a:r>
              <a:rPr lang="es-AR" sz="1600" b="1" dirty="0" err="1" smtClean="0"/>
              <a:t>wire</a:t>
            </a:r>
            <a:r>
              <a:rPr lang="es-AR" sz="1600" b="1" dirty="0" smtClean="0"/>
              <a:t> o </a:t>
            </a:r>
            <a:r>
              <a:rPr lang="es-AR" sz="1600" b="1" dirty="0" err="1" smtClean="0"/>
              <a:t>reg</a:t>
            </a:r>
            <a:endParaRPr lang="es-AR" sz="1600" b="1" dirty="0" smtClean="0"/>
          </a:p>
          <a:p>
            <a:pPr lvl="2"/>
            <a:r>
              <a:rPr lang="es-AR" sz="1600" b="1" dirty="0" smtClean="0"/>
              <a:t>Output: internamente tipo </a:t>
            </a:r>
            <a:r>
              <a:rPr lang="es-AR" sz="1600" b="1" dirty="0" err="1" smtClean="0"/>
              <a:t>wire</a:t>
            </a:r>
            <a:r>
              <a:rPr lang="es-AR" sz="1600" b="1" dirty="0" smtClean="0"/>
              <a:t> o </a:t>
            </a:r>
            <a:r>
              <a:rPr lang="es-AR" sz="1600" b="1" dirty="0" err="1" smtClean="0"/>
              <a:t>reg</a:t>
            </a:r>
            <a:r>
              <a:rPr lang="es-AR" sz="1600" b="1" dirty="0" smtClean="0"/>
              <a:t>, externamente tipo </a:t>
            </a:r>
            <a:r>
              <a:rPr lang="es-AR" sz="1600" b="1" dirty="0" err="1" smtClean="0"/>
              <a:t>wire</a:t>
            </a:r>
            <a:endParaRPr lang="es-AR" sz="1600" b="1" dirty="0" smtClean="0"/>
          </a:p>
          <a:p>
            <a:pPr lvl="2"/>
            <a:r>
              <a:rPr lang="es-AR" sz="1600" b="1" dirty="0" err="1" smtClean="0"/>
              <a:t>Inout</a:t>
            </a:r>
            <a:r>
              <a:rPr lang="es-AR" sz="1600" b="1" dirty="0" smtClean="0"/>
              <a:t>: tipo  </a:t>
            </a:r>
            <a:r>
              <a:rPr lang="es-AR" sz="1600" b="1" dirty="0" err="1" smtClean="0"/>
              <a:t>wire</a:t>
            </a:r>
            <a:r>
              <a:rPr lang="es-AR" sz="1600" b="1" dirty="0" smtClean="0"/>
              <a:t> tanto interna como externamente</a:t>
            </a:r>
            <a:endParaRPr lang="es-AR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Reglas de conexión de puertos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50006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33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8978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Un modulo puede hacer referencia a otro modulo.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Jerarquia</a:t>
            </a:r>
            <a:r>
              <a:rPr lang="es-AR" dirty="0" smtClean="0"/>
              <a:t> de diseño</a:t>
            </a:r>
            <a:endParaRPr lang="es-AR" dirty="0"/>
          </a:p>
        </p:txBody>
      </p:sp>
      <p:pic>
        <p:nvPicPr>
          <p:cNvPr id="26626" name="Picture 2" descr="http://www.doulos.com/knowhow/verilog_designers_guide/a_design_hierarchy/mux2_inv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2060848"/>
            <a:ext cx="7142090" cy="3952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18864" y="372303"/>
            <a:ext cx="8229600" cy="579300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AR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Verilog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code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2-input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multiplexer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s-A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INV (input A, output F); </a:t>
            </a:r>
          </a:p>
          <a:p>
            <a:pPr>
              <a:buNone/>
            </a:pPr>
            <a:r>
              <a:rPr lang="es-A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F = ~A; </a:t>
            </a:r>
          </a:p>
          <a:p>
            <a:pPr>
              <a:buNone/>
            </a:pPr>
            <a:r>
              <a:rPr lang="es-A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endParaRPr lang="es-AR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s-AR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A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es-A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AOI (input A, B, C, D, output F); </a:t>
            </a:r>
          </a:p>
          <a:p>
            <a:pPr>
              <a:buNone/>
            </a:pPr>
            <a:r>
              <a:rPr lang="es-AR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A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es-AR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F = ~((A &amp; B) | (C &amp; D)); </a:t>
            </a:r>
          </a:p>
          <a:p>
            <a:pPr>
              <a:buNone/>
            </a:pPr>
            <a:r>
              <a:rPr lang="es-A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s-A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endParaRPr lang="es-AR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AR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module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MUX2 (input SEL, A, B, output F); </a:t>
            </a:r>
          </a:p>
          <a:p>
            <a:pPr>
              <a:buNone/>
            </a:pPr>
            <a:r>
              <a:rPr lang="es-AR" dirty="0" smtClean="0">
                <a:latin typeface="Courier New" pitchFamily="49" charset="0"/>
                <a:cs typeface="Courier New" pitchFamily="49" charset="0"/>
              </a:rPr>
              <a:t>	INV G1 (SEL, SELB); </a:t>
            </a:r>
          </a:p>
          <a:p>
            <a:pPr>
              <a:buNone/>
            </a:pPr>
            <a:r>
              <a:rPr lang="es-AR" dirty="0" smtClean="0">
                <a:latin typeface="Courier New" pitchFamily="49" charset="0"/>
                <a:cs typeface="Courier New" pitchFamily="49" charset="0"/>
              </a:rPr>
              <a:t>	AOI G2 (SELB, A, SEL, B, FB); </a:t>
            </a:r>
          </a:p>
          <a:p>
            <a:pPr>
              <a:buNone/>
            </a:pPr>
            <a:r>
              <a:rPr lang="es-AR" dirty="0" smtClean="0">
                <a:latin typeface="Courier New" pitchFamily="49" charset="0"/>
                <a:cs typeface="Courier New" pitchFamily="49" charset="0"/>
              </a:rPr>
              <a:t>	INV G3 (.A(FB), .F(F)); //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Named</a:t>
            </a:r>
            <a:r>
              <a:rPr lang="es-AR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dirty="0" err="1" smtClean="0">
                <a:latin typeface="Courier New" pitchFamily="49" charset="0"/>
                <a:cs typeface="Courier New" pitchFamily="49" charset="0"/>
              </a:rPr>
              <a:t>mapping</a:t>
            </a:r>
            <a:endParaRPr lang="es-AR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AR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endmodule</a:t>
            </a:r>
            <a:endParaRPr lang="es-AR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Los </a:t>
            </a:r>
            <a:r>
              <a:rPr lang="es-AR" dirty="0" err="1" smtClean="0"/>
              <a:t>parametros</a:t>
            </a:r>
            <a:r>
              <a:rPr lang="es-AR" dirty="0" smtClean="0"/>
              <a:t> son constantes.</a:t>
            </a:r>
          </a:p>
          <a:p>
            <a:pPr>
              <a:buNone/>
            </a:pPr>
            <a:endParaRPr lang="es-AR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s-AR" sz="2400" b="1" dirty="0" err="1" smtClean="0"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err="1" smtClean="0">
                <a:latin typeface="Courier New" pitchFamily="49" charset="0"/>
                <a:cs typeface="Courier New" pitchFamily="49" charset="0"/>
              </a:rPr>
              <a:t>msb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= 7; </a:t>
            </a:r>
          </a:p>
          <a:p>
            <a:pPr>
              <a:buNone/>
            </a:pPr>
            <a:r>
              <a:rPr lang="es-AR" sz="2400" b="1" dirty="0" err="1" smtClean="0"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e = 25, f = 9;</a:t>
            </a:r>
          </a:p>
          <a:p>
            <a:pPr>
              <a:buNone/>
            </a:pPr>
            <a:r>
              <a:rPr lang="es-AR" sz="2400" b="1" dirty="0" err="1" smtClean="0"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err="1" smtClean="0">
                <a:latin typeface="Courier New" pitchFamily="49" charset="0"/>
                <a:cs typeface="Courier New" pitchFamily="49" charset="0"/>
              </a:rPr>
              <a:t>average_delay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= (r + f) / 2;</a:t>
            </a:r>
          </a:p>
          <a:p>
            <a:pPr>
              <a:buNone/>
            </a:pPr>
            <a:r>
              <a:rPr lang="es-AR" sz="2400" b="1" dirty="0" err="1" smtClean="0"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400" dirty="0" err="1" smtClean="0">
                <a:latin typeface="Courier New" pitchFamily="49" charset="0"/>
                <a:cs typeface="Courier New" pitchFamily="49" charset="0"/>
              </a:rPr>
              <a:t>byte_size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= 8, </a:t>
            </a:r>
            <a:r>
              <a:rPr lang="es-AR" sz="2400" dirty="0" err="1" smtClean="0">
                <a:latin typeface="Courier New" pitchFamily="49" charset="0"/>
                <a:cs typeface="Courier New" pitchFamily="49" charset="0"/>
              </a:rPr>
              <a:t>byte_mask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sz="2400" dirty="0" err="1" smtClean="0">
                <a:latin typeface="Courier New" pitchFamily="49" charset="0"/>
                <a:cs typeface="Courier New" pitchFamily="49" charset="0"/>
              </a:rPr>
              <a:t>byte_size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- 1;</a:t>
            </a:r>
          </a:p>
          <a:p>
            <a:pPr>
              <a:buNone/>
            </a:pPr>
            <a:r>
              <a:rPr lang="es-AR" sz="2400" b="1" dirty="0" err="1" smtClean="0"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s-AR" sz="2400" dirty="0" smtClean="0">
                <a:latin typeface="Courier New" pitchFamily="49" charset="0"/>
                <a:cs typeface="Courier New" pitchFamily="49" charset="0"/>
              </a:rPr>
              <a:t> r = 5.7; </a:t>
            </a:r>
            <a:endParaRPr lang="es-A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Parametros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El 0 y 1 </a:t>
            </a:r>
            <a:r>
              <a:rPr lang="es-AR" dirty="0" err="1" smtClean="0"/>
              <a:t>logico</a:t>
            </a:r>
            <a:r>
              <a:rPr lang="es-AR" dirty="0" smtClean="0"/>
              <a:t> no son suficientes para representar todos los estados de un sistema digital. </a:t>
            </a:r>
            <a:r>
              <a:rPr lang="es-AR" dirty="0" err="1" smtClean="0"/>
              <a:t>Verilog</a:t>
            </a:r>
            <a:r>
              <a:rPr lang="es-AR" dirty="0" smtClean="0"/>
              <a:t> tiene una </a:t>
            </a:r>
            <a:r>
              <a:rPr lang="es-AR" dirty="0" err="1" smtClean="0"/>
              <a:t>logica</a:t>
            </a:r>
            <a:r>
              <a:rPr lang="es-AR" dirty="0" smtClean="0"/>
              <a:t> de 4 estados que permite que los </a:t>
            </a:r>
            <a:r>
              <a:rPr lang="es-AR" dirty="0" err="1" smtClean="0"/>
              <a:t>reg</a:t>
            </a:r>
            <a:r>
              <a:rPr lang="es-AR" dirty="0" smtClean="0"/>
              <a:t> y los </a:t>
            </a:r>
            <a:r>
              <a:rPr lang="es-AR" dirty="0" err="1" smtClean="0"/>
              <a:t>wires</a:t>
            </a:r>
            <a:r>
              <a:rPr lang="es-AR" dirty="0" smtClean="0"/>
              <a:t> sean:</a:t>
            </a:r>
          </a:p>
          <a:p>
            <a:r>
              <a:rPr lang="es-AR" dirty="0" smtClean="0"/>
              <a:t>x: desconocido</a:t>
            </a:r>
          </a:p>
          <a:p>
            <a:r>
              <a:rPr lang="es-AR" dirty="0" smtClean="0"/>
              <a:t>0: false o nivel cero</a:t>
            </a:r>
          </a:p>
          <a:p>
            <a:r>
              <a:rPr lang="es-AR" dirty="0" smtClean="0"/>
              <a:t>1: true o nivel 1</a:t>
            </a:r>
          </a:p>
          <a:p>
            <a:r>
              <a:rPr lang="es-AR" dirty="0" smtClean="0"/>
              <a:t>z: alta impedancia 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Logica</a:t>
            </a:r>
            <a:r>
              <a:rPr lang="es-AR" dirty="0" smtClean="0"/>
              <a:t> de 4 estados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</a:t>
            </a:r>
            <a:r>
              <a:rPr lang="es-AR" dirty="0" err="1" smtClean="0"/>
              <a:t>logica</a:t>
            </a:r>
            <a:r>
              <a:rPr lang="es-AR" dirty="0" smtClean="0"/>
              <a:t> 4 estados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640" y="1453480"/>
            <a:ext cx="71437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Descripción de diseños y prototipos.</a:t>
            </a:r>
          </a:p>
          <a:p>
            <a:r>
              <a:rPr lang="es-AR" dirty="0" smtClean="0"/>
              <a:t>Simulación, verificación y testeo funcional.</a:t>
            </a:r>
          </a:p>
          <a:p>
            <a:r>
              <a:rPr lang="es-AR" dirty="0" err="1" smtClean="0"/>
              <a:t>Sintesis</a:t>
            </a:r>
            <a:r>
              <a:rPr lang="es-AR" dirty="0" smtClean="0"/>
              <a:t> de </a:t>
            </a:r>
            <a:r>
              <a:rPr lang="es-AR" dirty="0" err="1" smtClean="0"/>
              <a:t>ASICs</a:t>
            </a:r>
            <a:r>
              <a:rPr lang="es-AR" dirty="0" smtClean="0"/>
              <a:t> y programación de </a:t>
            </a:r>
            <a:r>
              <a:rPr lang="es-AR" dirty="0" err="1" smtClean="0"/>
              <a:t>FPGAs</a:t>
            </a:r>
            <a:r>
              <a:rPr lang="es-AR" dirty="0" smtClean="0"/>
              <a:t>.</a:t>
            </a:r>
          </a:p>
          <a:p>
            <a:r>
              <a:rPr lang="es-AR" dirty="0" smtClean="0"/>
              <a:t>Simulación, verificación y testeo post </a:t>
            </a:r>
            <a:r>
              <a:rPr lang="es-AR" dirty="0" err="1" smtClean="0"/>
              <a:t>sintesis</a:t>
            </a:r>
            <a:r>
              <a:rPr lang="es-AR" dirty="0" smtClean="0"/>
              <a:t> y post </a:t>
            </a:r>
            <a:r>
              <a:rPr lang="es-AR" dirty="0" err="1" smtClean="0"/>
              <a:t>layout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Aplicaciones de </a:t>
            </a:r>
            <a:r>
              <a:rPr lang="es-AR" dirty="0" err="1" smtClean="0"/>
              <a:t>Verilog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440" y="3612604"/>
            <a:ext cx="5119032" cy="2912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Los buses se declaran como elementos de varios bits. Se pueden concatenar bits para obtener un bus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pPr>
              <a:buNone/>
            </a:pP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module compuerta</a:t>
            </a:r>
          </a:p>
          <a:p>
            <a:pPr>
              <a:buNone/>
            </a:pP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( input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wire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[3:0] entrada1, </a:t>
            </a:r>
          </a:p>
          <a:p>
            <a:pPr>
              <a:buNone/>
            </a:pP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 input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wire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[3:0] entrada2,</a:t>
            </a:r>
          </a:p>
          <a:p>
            <a:pPr>
              <a:buNone/>
            </a:pP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output </a:t>
            </a:r>
            <a:r>
              <a:rPr lang="es-AR" b="1" dirty="0" err="1" smtClean="0">
                <a:latin typeface="Courier New" pitchFamily="49" charset="0"/>
                <a:cs typeface="Courier New" pitchFamily="49" charset="0"/>
              </a:rPr>
              <a:t>wire</a:t>
            </a:r>
            <a:r>
              <a:rPr lang="es-AR" b="1" dirty="0" smtClean="0">
                <a:latin typeface="Courier New" pitchFamily="49" charset="0"/>
                <a:cs typeface="Courier New" pitchFamily="49" charset="0"/>
              </a:rPr>
              <a:t> [3:0] salida);</a:t>
            </a:r>
            <a:endParaRPr lang="es-A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Buses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590614"/>
          </a:xfrm>
        </p:spPr>
        <p:txBody>
          <a:bodyPr>
            <a:normAutofit/>
          </a:bodyPr>
          <a:lstStyle/>
          <a:p>
            <a:r>
              <a:rPr lang="es-AR" dirty="0" smtClean="0"/>
              <a:t>Los buses pueden realizarse tanto con conexiones (</a:t>
            </a:r>
            <a:r>
              <a:rPr lang="es-AR" dirty="0" err="1" smtClean="0"/>
              <a:t>wire</a:t>
            </a:r>
            <a:r>
              <a:rPr lang="es-AR" dirty="0" smtClean="0"/>
              <a:t>) como con </a:t>
            </a:r>
            <a:r>
              <a:rPr lang="es-AR" dirty="0" smtClean="0"/>
              <a:t>variables </a:t>
            </a:r>
            <a:r>
              <a:rPr lang="es-AR" dirty="0" smtClean="0"/>
              <a:t>(</a:t>
            </a:r>
            <a:r>
              <a:rPr lang="es-AR" dirty="0" err="1" smtClean="0"/>
              <a:t>reg</a:t>
            </a:r>
            <a:r>
              <a:rPr lang="es-AR" dirty="0" smtClean="0"/>
              <a:t> </a:t>
            </a:r>
            <a:r>
              <a:rPr lang="es-AR" dirty="0" smtClean="0"/>
              <a:t>).</a:t>
            </a:r>
          </a:p>
          <a:p>
            <a:r>
              <a:rPr lang="es-AR" dirty="0" smtClean="0"/>
              <a:t>En </a:t>
            </a:r>
            <a:r>
              <a:rPr lang="es-AR" dirty="0" smtClean="0"/>
              <a:t>la declaración de un bus, el valor y el orden de los índices de los bits, determina el tamaño del bus y la ubicación del bit más significativo.</a:t>
            </a:r>
          </a:p>
          <a:p>
            <a:pPr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Buses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143380"/>
            <a:ext cx="41243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143380"/>
            <a:ext cx="3400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2" y="4786322"/>
            <a:ext cx="3895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AR" dirty="0" smtClean="0"/>
              <a:t>Se pueden definir textos que representen constantes.</a:t>
            </a:r>
          </a:p>
          <a:p>
            <a:pPr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Text</a:t>
            </a:r>
            <a:r>
              <a:rPr lang="es-AR" dirty="0" smtClean="0"/>
              <a:t> Macros</a:t>
            </a: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643182"/>
            <a:ext cx="25527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000372"/>
            <a:ext cx="2057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Operadores </a:t>
            </a:r>
            <a:r>
              <a:rPr lang="es-AR" dirty="0" err="1" smtClean="0"/>
              <a:t>aritmeticos</a:t>
            </a:r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475" y="1925166"/>
            <a:ext cx="70199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Operadores binarios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196752"/>
            <a:ext cx="794385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Operadores binarios de desplazamiento</a:t>
            </a:r>
            <a:endParaRPr lang="es-A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605863"/>
            <a:ext cx="7547701" cy="434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Operadores lógicos y relacionales con resultado booleano</a:t>
            </a:r>
            <a:endParaRPr lang="es-A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1037" y="1620738"/>
            <a:ext cx="562927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Operador de </a:t>
            </a:r>
            <a:r>
              <a:rPr lang="es-AR" dirty="0" err="1" smtClean="0"/>
              <a:t>concatenacion</a:t>
            </a:r>
            <a:r>
              <a:rPr lang="es-AR" dirty="0" smtClean="0"/>
              <a:t> y </a:t>
            </a:r>
            <a:r>
              <a:rPr lang="es-AR" dirty="0" err="1" smtClean="0"/>
              <a:t>replicacion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550" y="1428736"/>
            <a:ext cx="7643866" cy="455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Extensiones </a:t>
            </a:r>
            <a:r>
              <a:rPr lang="es-AR" dirty="0" err="1" smtClean="0"/>
              <a:t>aritmeticas</a:t>
            </a:r>
            <a:r>
              <a:rPr lang="es-AR" dirty="0" smtClean="0"/>
              <a:t> para enteros</a:t>
            </a:r>
            <a:endParaRPr lang="es-A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042" y="1730474"/>
            <a:ext cx="69913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Operadores </a:t>
            </a:r>
            <a:r>
              <a:rPr lang="es-AR" dirty="0" err="1" smtClean="0"/>
              <a:t>aritmeticos</a:t>
            </a:r>
            <a:r>
              <a:rPr lang="es-AR" dirty="0" smtClean="0"/>
              <a:t> con signo</a:t>
            </a:r>
            <a:endParaRPr lang="es-A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1705322"/>
            <a:ext cx="6881839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435811"/>
          </a:xfrm>
        </p:spPr>
        <p:txBody>
          <a:bodyPr/>
          <a:lstStyle/>
          <a:p>
            <a:pPr eaLnBrk="0" hangingPunct="0">
              <a:spcBef>
                <a:spcPct val="30000"/>
              </a:spcBef>
              <a:buFontTx/>
              <a:buChar char="•"/>
            </a:pPr>
            <a:r>
              <a:rPr lang="en-US" sz="2800" dirty="0" err="1" smtClean="0">
                <a:latin typeface="Segoe UI Symbol" pitchFamily="34" charset="0"/>
                <a:ea typeface="Segoe UI Symbol" pitchFamily="34" charset="0"/>
              </a:rPr>
              <a:t>Razones</a:t>
            </a:r>
            <a:r>
              <a:rPr lang="en-US" sz="2800" dirty="0" smtClean="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sz="2800" dirty="0" err="1" smtClean="0">
                <a:latin typeface="Segoe UI Symbol" pitchFamily="34" charset="0"/>
                <a:ea typeface="Segoe UI Symbol" pitchFamily="34" charset="0"/>
              </a:rPr>
              <a:t>para</a:t>
            </a:r>
            <a:r>
              <a:rPr lang="en-US" sz="2800" dirty="0" smtClean="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sz="2800" dirty="0" err="1" smtClean="0">
                <a:latin typeface="Segoe UI Symbol" pitchFamily="34" charset="0"/>
                <a:ea typeface="Segoe UI Symbol" pitchFamily="34" charset="0"/>
              </a:rPr>
              <a:t>modelar</a:t>
            </a:r>
            <a:r>
              <a:rPr lang="en-US" sz="2800" dirty="0" smtClean="0">
                <a:latin typeface="Segoe UI Symbol" pitchFamily="34" charset="0"/>
                <a:ea typeface="Segoe UI Symbol" pitchFamily="34" charset="0"/>
              </a:rPr>
              <a:t>: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</a:pP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a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causa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de la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especificación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de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requerimientos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.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</a:pP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documentación</a:t>
            </a:r>
            <a:endParaRPr lang="en-US" dirty="0" smtClean="0">
              <a:latin typeface="Segoe UI Symbol" pitchFamily="34" charset="0"/>
              <a:ea typeface="Segoe UI Symbol" pitchFamily="34" charset="0"/>
            </a:endParaRPr>
          </a:p>
          <a:p>
            <a:pPr lvl="1" eaLnBrk="0" hangingPunct="0">
              <a:spcBef>
                <a:spcPct val="20000"/>
              </a:spcBef>
              <a:buFontTx/>
              <a:buChar char="–"/>
            </a:pP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Testing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usando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simulación</a:t>
            </a:r>
            <a:endParaRPr lang="en-US" dirty="0" smtClean="0">
              <a:latin typeface="Segoe UI Symbol" pitchFamily="34" charset="0"/>
              <a:ea typeface="Segoe UI Symbol" pitchFamily="34" charset="0"/>
            </a:endParaRPr>
          </a:p>
          <a:p>
            <a:pPr lvl="1" eaLnBrk="0" hangingPunct="0">
              <a:spcBef>
                <a:spcPct val="20000"/>
              </a:spcBef>
              <a:buFontTx/>
              <a:buChar char="–"/>
            </a:pP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Verificación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formal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</a:pP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síntesis</a:t>
            </a:r>
            <a:endParaRPr lang="en-US" dirty="0" smtClean="0">
              <a:latin typeface="Segoe UI Symbol" pitchFamily="34" charset="0"/>
              <a:ea typeface="Segoe UI Symbol" pitchFamily="34" charset="0"/>
            </a:endParaRPr>
          </a:p>
          <a:p>
            <a:pPr eaLnBrk="0" hangingPunct="0">
              <a:spcBef>
                <a:spcPct val="30000"/>
              </a:spcBef>
              <a:buFontTx/>
              <a:buChar char="•"/>
            </a:pPr>
            <a:r>
              <a:rPr lang="en-US" sz="2800" dirty="0" smtClean="0">
                <a:latin typeface="Segoe UI Symbol" pitchFamily="34" charset="0"/>
                <a:ea typeface="Segoe UI Symbol" pitchFamily="34" charset="0"/>
              </a:rPr>
              <a:t>Goal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</a:pP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Para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tener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un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proceso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de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diseño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más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confiable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,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que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cueste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menos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en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tiempo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y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dinero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. </a:t>
            </a:r>
          </a:p>
          <a:p>
            <a:pPr lvl="1" eaLnBrk="0" hangingPunct="0">
              <a:spcBef>
                <a:spcPct val="20000"/>
              </a:spcBef>
              <a:buFontTx/>
              <a:buChar char="–"/>
            </a:pP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Para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evitar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los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errores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 de </a:t>
            </a:r>
            <a:r>
              <a:rPr lang="en-US" dirty="0" err="1" smtClean="0">
                <a:latin typeface="Segoe UI Symbol" pitchFamily="34" charset="0"/>
                <a:ea typeface="Segoe UI Symbol" pitchFamily="34" charset="0"/>
              </a:rPr>
              <a:t>diseño</a:t>
            </a:r>
            <a:r>
              <a:rPr lang="en-US" dirty="0" smtClean="0">
                <a:latin typeface="Segoe UI Symbol" pitchFamily="34" charset="0"/>
                <a:ea typeface="Segoe UI Symbol" pitchFamily="34" charset="0"/>
              </a:rPr>
              <a:t>.</a:t>
            </a:r>
          </a:p>
          <a:p>
            <a:pPr>
              <a:buNone/>
            </a:pPr>
            <a:endParaRPr lang="es-AR" dirty="0">
              <a:latin typeface="Segoe UI Symbol" pitchFamily="34" charset="0"/>
              <a:ea typeface="Segoe UI Symbo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descripciones</a:t>
            </a:r>
            <a:endParaRPr lang="es-A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1940" y="1314514"/>
            <a:ext cx="6348412" cy="4850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Descripcion</a:t>
            </a:r>
            <a:r>
              <a:rPr lang="es-AR" dirty="0" smtClean="0"/>
              <a:t> estructural</a:t>
            </a:r>
            <a:endParaRPr lang="es-A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853158"/>
            <a:ext cx="71342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Descripcion</a:t>
            </a:r>
            <a:r>
              <a:rPr lang="es-AR" dirty="0" smtClean="0"/>
              <a:t> </a:t>
            </a:r>
            <a:r>
              <a:rPr lang="es-AR" dirty="0" err="1" smtClean="0"/>
              <a:t>Algoritmica</a:t>
            </a:r>
            <a:endParaRPr lang="es-A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1709698"/>
            <a:ext cx="7884148" cy="3519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</a:t>
            </a:r>
            <a:endParaRPr lang="es-A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196752"/>
            <a:ext cx="78105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Descripcion</a:t>
            </a:r>
            <a:r>
              <a:rPr lang="es-AR" dirty="0" smtClean="0"/>
              <a:t> RTL</a:t>
            </a:r>
            <a:endParaRPr lang="es-A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1724582"/>
            <a:ext cx="7550050" cy="364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Descripcion</a:t>
            </a:r>
            <a:r>
              <a:rPr lang="es-AR" dirty="0" smtClean="0"/>
              <a:t> Estructural</a:t>
            </a:r>
            <a:endParaRPr lang="es-A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4315" y="1285860"/>
            <a:ext cx="785812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Descripcion</a:t>
            </a:r>
            <a:r>
              <a:rPr lang="es-AR" dirty="0" smtClean="0"/>
              <a:t> Estructural</a:t>
            </a:r>
            <a:endParaRPr lang="es-A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358" y="1730474"/>
            <a:ext cx="72580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Instanciacion</a:t>
            </a:r>
            <a:r>
              <a:rPr lang="es-AR" dirty="0" smtClean="0"/>
              <a:t> de </a:t>
            </a:r>
            <a:r>
              <a:rPr lang="es-AR" dirty="0" err="1" smtClean="0"/>
              <a:t>modulos</a:t>
            </a:r>
            <a:endParaRPr lang="es-A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2038" y="1304131"/>
            <a:ext cx="70199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Descripcion</a:t>
            </a:r>
            <a:r>
              <a:rPr lang="es-AR" dirty="0" smtClean="0"/>
              <a:t> </a:t>
            </a:r>
            <a:r>
              <a:rPr lang="es-AR" dirty="0" err="1" smtClean="0"/>
              <a:t>Algoritmica</a:t>
            </a:r>
            <a:endParaRPr lang="es-AR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440532"/>
            <a:ext cx="84486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404664"/>
            <a:ext cx="7829550" cy="5495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Flujo de diseño</a:t>
            </a:r>
            <a:endParaRPr lang="es-A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24744"/>
            <a:ext cx="3218263" cy="504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555496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 </a:t>
            </a:r>
            <a:r>
              <a:rPr lang="en-US" dirty="0" err="1" smtClean="0"/>
              <a:t>escriben</a:t>
            </a:r>
            <a:r>
              <a:rPr lang="en-US" dirty="0" smtClean="0"/>
              <a:t> </a:t>
            </a:r>
            <a:r>
              <a:rPr lang="en-US" dirty="0" err="1" smtClean="0"/>
              <a:t>especificaciones</a:t>
            </a:r>
            <a:r>
              <a:rPr lang="en-US" dirty="0" smtClean="0"/>
              <a:t> del </a:t>
            </a:r>
            <a:r>
              <a:rPr lang="en-US" dirty="0" err="1" smtClean="0"/>
              <a:t>circuito</a:t>
            </a:r>
            <a:r>
              <a:rPr lang="en-US" dirty="0" smtClean="0"/>
              <a:t>/</a:t>
            </a:r>
            <a:r>
              <a:rPr lang="en-US" dirty="0" err="1" smtClean="0"/>
              <a:t>sistema</a:t>
            </a:r>
            <a:r>
              <a:rPr lang="en-US" dirty="0" smtClean="0"/>
              <a:t> (</a:t>
            </a:r>
            <a:r>
              <a:rPr lang="en-US" dirty="0" err="1" smtClean="0"/>
              <a:t>funcionalidad</a:t>
            </a:r>
            <a:r>
              <a:rPr lang="en-US" dirty="0" smtClean="0"/>
              <a:t>, interfaces y </a:t>
            </a:r>
            <a:r>
              <a:rPr lang="en-US" dirty="0" err="1" smtClean="0"/>
              <a:t>arquitectura</a:t>
            </a:r>
            <a:r>
              <a:rPr lang="en-US" dirty="0" smtClean="0"/>
              <a:t> general).</a:t>
            </a:r>
          </a:p>
          <a:p>
            <a:r>
              <a:rPr lang="en-US" dirty="0" smtClean="0"/>
              <a:t>Con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descripción</a:t>
            </a:r>
            <a:r>
              <a:rPr lang="en-US" dirty="0" smtClean="0"/>
              <a:t> de </a:t>
            </a:r>
            <a:r>
              <a:rPr lang="en-US" dirty="0" err="1" smtClean="0"/>
              <a:t>comportamiento</a:t>
            </a:r>
            <a:r>
              <a:rPr lang="en-US" dirty="0" smtClean="0"/>
              <a:t> se </a:t>
            </a:r>
            <a:r>
              <a:rPr lang="en-US" dirty="0" err="1" smtClean="0"/>
              <a:t>analiza</a:t>
            </a:r>
            <a:r>
              <a:rPr lang="en-US" dirty="0" smtClean="0"/>
              <a:t> el </a:t>
            </a:r>
            <a:r>
              <a:rPr lang="en-US" dirty="0" err="1" smtClean="0"/>
              <a:t>diseño</a:t>
            </a:r>
            <a:r>
              <a:rPr lang="en-US" dirty="0" smtClean="0"/>
              <a:t> a alto </a:t>
            </a:r>
            <a:r>
              <a:rPr lang="en-US" dirty="0" err="1" smtClean="0"/>
              <a:t>nivel</a:t>
            </a:r>
            <a:r>
              <a:rPr lang="en-US" dirty="0" smtClean="0"/>
              <a:t> (se </a:t>
            </a:r>
            <a:r>
              <a:rPr lang="en-US" dirty="0" err="1" smtClean="0"/>
              <a:t>modela</a:t>
            </a:r>
            <a:r>
              <a:rPr lang="en-US" dirty="0" smtClean="0"/>
              <a:t> con </a:t>
            </a:r>
            <a:r>
              <a:rPr lang="en-US" dirty="0" err="1" smtClean="0"/>
              <a:t>lenguaje</a:t>
            </a:r>
            <a:r>
              <a:rPr lang="en-US" dirty="0" smtClean="0"/>
              <a:t> de alto </a:t>
            </a:r>
            <a:r>
              <a:rPr lang="en-US" dirty="0" err="1" smtClean="0"/>
              <a:t>nivel</a:t>
            </a:r>
            <a:r>
              <a:rPr lang="en-US" dirty="0" smtClean="0"/>
              <a:t> </a:t>
            </a:r>
            <a:r>
              <a:rPr lang="en-US" dirty="0" err="1" smtClean="0"/>
              <a:t>ej</a:t>
            </a:r>
            <a:r>
              <a:rPr lang="en-US" dirty="0" smtClean="0"/>
              <a:t> C++).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comportamental</a:t>
            </a:r>
            <a:r>
              <a:rPr lang="en-US" dirty="0" smtClean="0"/>
              <a:t> se </a:t>
            </a:r>
            <a:r>
              <a:rPr lang="en-US" dirty="0" err="1" smtClean="0"/>
              <a:t>convierte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descripción</a:t>
            </a:r>
            <a:r>
              <a:rPr lang="en-US" dirty="0" smtClean="0"/>
              <a:t> RTL (dataflow) en un HDL.</a:t>
            </a:r>
          </a:p>
          <a:p>
            <a:r>
              <a:rPr lang="en-US" dirty="0" smtClean="0"/>
              <a:t>De </a:t>
            </a:r>
            <a:r>
              <a:rPr lang="en-US" dirty="0" err="1" smtClean="0"/>
              <a:t>ahí</a:t>
            </a:r>
            <a:r>
              <a:rPr lang="en-US" dirty="0" smtClean="0"/>
              <a:t> en </a:t>
            </a:r>
            <a:r>
              <a:rPr lang="en-US" dirty="0" err="1" smtClean="0"/>
              <a:t>más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continúa</a:t>
            </a:r>
            <a:r>
              <a:rPr lang="en-US" dirty="0" smtClean="0"/>
              <a:t> con la </a:t>
            </a:r>
            <a:r>
              <a:rPr lang="en-US" dirty="0" err="1" smtClean="0"/>
              <a:t>ayuda</a:t>
            </a:r>
            <a:r>
              <a:rPr lang="en-US" dirty="0" smtClean="0"/>
              <a:t> de </a:t>
            </a:r>
            <a:r>
              <a:rPr lang="en-US" dirty="0" err="1" smtClean="0"/>
              <a:t>herramietas</a:t>
            </a:r>
            <a:r>
              <a:rPr lang="en-US" dirty="0" smtClean="0"/>
              <a:t> EDA: se </a:t>
            </a:r>
            <a:r>
              <a:rPr lang="en-US" dirty="0" err="1" smtClean="0"/>
              <a:t>sintetiza</a:t>
            </a:r>
            <a:r>
              <a:rPr lang="en-US" dirty="0" smtClean="0"/>
              <a:t> el </a:t>
            </a:r>
            <a:r>
              <a:rPr lang="en-US" dirty="0" err="1" smtClean="0"/>
              <a:t>circuito</a:t>
            </a:r>
            <a:r>
              <a:rPr lang="en-US" dirty="0" smtClean="0"/>
              <a:t> a un “</a:t>
            </a:r>
            <a:r>
              <a:rPr lang="en-US" dirty="0" err="1" smtClean="0"/>
              <a:t>netlist</a:t>
            </a:r>
            <a:r>
              <a:rPr lang="en-US" dirty="0" smtClean="0"/>
              <a:t>”, se </a:t>
            </a:r>
            <a:r>
              <a:rPr lang="en-US" dirty="0" err="1" smtClean="0"/>
              <a:t>crea</a:t>
            </a:r>
            <a:r>
              <a:rPr lang="en-US" dirty="0" smtClean="0"/>
              <a:t> un layout del </a:t>
            </a:r>
            <a:r>
              <a:rPr lang="en-US" dirty="0" err="1" smtClean="0"/>
              <a:t>mismo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del “place and route”, se </a:t>
            </a:r>
            <a:r>
              <a:rPr lang="en-US" dirty="0" err="1" smtClean="0"/>
              <a:t>verifica</a:t>
            </a:r>
            <a:r>
              <a:rPr lang="en-US" dirty="0" smtClean="0"/>
              <a:t> y </a:t>
            </a:r>
            <a:r>
              <a:rPr lang="en-US" dirty="0" err="1" smtClean="0"/>
              <a:t>fabrica</a:t>
            </a:r>
            <a:r>
              <a:rPr lang="en-US" dirty="0" smtClean="0"/>
              <a:t> el chip.</a:t>
            </a:r>
          </a:p>
          <a:p>
            <a:r>
              <a:rPr lang="en-US" dirty="0" smtClean="0"/>
              <a:t>A la par se </a:t>
            </a:r>
            <a:r>
              <a:rPr lang="en-US" dirty="0" err="1" smtClean="0"/>
              <a:t>verifican</a:t>
            </a:r>
            <a:r>
              <a:rPr lang="en-US" dirty="0" smtClean="0"/>
              <a:t> los </a:t>
            </a:r>
            <a:r>
              <a:rPr lang="en-US" dirty="0" err="1" smtClean="0"/>
              <a:t>resultados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etapa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asegurar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cumple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restricciones</a:t>
            </a:r>
            <a:r>
              <a:rPr lang="en-US" dirty="0" smtClean="0"/>
              <a:t> de timing, </a:t>
            </a:r>
            <a:r>
              <a:rPr lang="en-US" dirty="0" err="1" smtClean="0"/>
              <a:t>potencia</a:t>
            </a:r>
            <a:r>
              <a:rPr lang="en-US" dirty="0" smtClean="0"/>
              <a:t> y </a:t>
            </a:r>
            <a:r>
              <a:rPr lang="en-US" dirty="0" err="1" smtClean="0"/>
              <a:t>función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Sentencias secuenciales</a:t>
            </a:r>
            <a:endParaRPr lang="es-AR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8988" y="1343024"/>
            <a:ext cx="6875380" cy="4514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Sentencias secuenciales</a:t>
            </a:r>
            <a:endParaRPr lang="es-AR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3608" y="1185863"/>
            <a:ext cx="70104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If</a:t>
            </a:r>
            <a:r>
              <a:rPr lang="es-AR" dirty="0" smtClean="0"/>
              <a:t>… </a:t>
            </a:r>
            <a:r>
              <a:rPr lang="es-AR" dirty="0" err="1" smtClean="0"/>
              <a:t>else</a:t>
            </a:r>
            <a:endParaRPr lang="es-AR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1495425"/>
            <a:ext cx="741524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Case</a:t>
            </a:r>
            <a:endParaRPr lang="es-AR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4375" y="1268760"/>
            <a:ext cx="5095897" cy="4941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Bucle </a:t>
            </a:r>
            <a:r>
              <a:rPr lang="es-AR" dirty="0" err="1" smtClean="0"/>
              <a:t>for</a:t>
            </a:r>
            <a:endParaRPr lang="es-AR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730650"/>
            <a:ext cx="6110314" cy="34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Asignacion</a:t>
            </a:r>
            <a:r>
              <a:rPr lang="es-AR" dirty="0" smtClean="0"/>
              <a:t> secuencial</a:t>
            </a:r>
            <a:endParaRPr lang="es-A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548" y="1423988"/>
            <a:ext cx="7962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157192"/>
            <a:ext cx="67341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Asignaciones bloqueantes y no bloqueantes</a:t>
            </a:r>
            <a:endParaRPr lang="es-AR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1310605"/>
            <a:ext cx="74295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Procedural (</a:t>
            </a:r>
            <a:r>
              <a:rPr lang="es-AR" dirty="0" err="1" smtClean="0"/>
              <a:t>assign</a:t>
            </a:r>
            <a:r>
              <a:rPr lang="es-AR" dirty="0" smtClean="0"/>
              <a:t>) vs. </a:t>
            </a:r>
            <a:r>
              <a:rPr lang="es-AR" dirty="0" err="1" smtClean="0"/>
              <a:t>behavioral</a:t>
            </a:r>
            <a:r>
              <a:rPr lang="es-AR" dirty="0" smtClean="0"/>
              <a:t> (</a:t>
            </a:r>
            <a:r>
              <a:rPr lang="es-AR" dirty="0" err="1" smtClean="0"/>
              <a:t>always</a:t>
            </a:r>
            <a:r>
              <a:rPr lang="es-AR" dirty="0" smtClean="0"/>
              <a:t>)</a:t>
            </a:r>
            <a:endParaRPr lang="es-AR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42188"/>
            <a:ext cx="4141861" cy="2190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 Marcador de contenido"/>
          <p:cNvSpPr>
            <a:spLocks noGrp="1"/>
          </p:cNvSpPr>
          <p:nvPr>
            <p:ph idx="1"/>
          </p:nvPr>
        </p:nvSpPr>
        <p:spPr>
          <a:xfrm>
            <a:off x="179512" y="1481328"/>
            <a:ext cx="4392488" cy="434831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AR" sz="2000" dirty="0" err="1" smtClean="0"/>
              <a:t>Behavioral</a:t>
            </a:r>
            <a:r>
              <a:rPr lang="es-AR" sz="2000" dirty="0" smtClean="0"/>
              <a:t> (modelo correcto)</a:t>
            </a:r>
            <a:endParaRPr lang="es-AR" sz="1600" b="1" dirty="0"/>
          </a:p>
          <a:p>
            <a:pPr lvl="1"/>
            <a:endParaRPr lang="pt-BR" sz="18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4256723" cy="2679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81128"/>
            <a:ext cx="20764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1 Marcador de contenido"/>
          <p:cNvSpPr txBox="1">
            <a:spLocks/>
          </p:cNvSpPr>
          <p:nvPr/>
        </p:nvSpPr>
        <p:spPr>
          <a:xfrm>
            <a:off x="4590702" y="1481328"/>
            <a:ext cx="4392488" cy="468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s-AR" sz="2000" dirty="0" smtClean="0"/>
              <a:t>Procedural (modelo incorrecto)</a:t>
            </a:r>
            <a:endParaRPr lang="es-AR" sz="1600" b="1" dirty="0" smtClean="0"/>
          </a:p>
          <a:p>
            <a:pPr lvl="1"/>
            <a:endParaRPr lang="pt-BR" sz="18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823" y="4221088"/>
            <a:ext cx="189547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21753"/>
            <a:ext cx="4266724" cy="229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00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s-AR" dirty="0" smtClean="0"/>
              <a:t>Ejemplos</a:t>
            </a:r>
            <a:endParaRPr lang="es-A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238250"/>
            <a:ext cx="620077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9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s-AR" dirty="0" smtClean="0"/>
              <a:t>Ejemplos</a:t>
            </a:r>
            <a:endParaRPr lang="es-A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19238"/>
            <a:ext cx="63722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Metodologías de diseño</a:t>
            </a:r>
            <a:endParaRPr lang="es-AR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4114800" cy="3963896"/>
          </a:xfrm>
        </p:spPr>
        <p:txBody>
          <a:bodyPr/>
          <a:lstStyle/>
          <a:p>
            <a:pPr marL="109728" indent="0" algn="ctr">
              <a:buNone/>
            </a:pPr>
            <a:r>
              <a:rPr lang="en-US" dirty="0" smtClean="0"/>
              <a:t>TOP-DOWN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sz="2000" dirty="0" err="1" smtClean="0"/>
              <a:t>Definimos</a:t>
            </a:r>
            <a:r>
              <a:rPr lang="en-US" sz="2000" dirty="0" smtClean="0"/>
              <a:t> el </a:t>
            </a:r>
            <a:r>
              <a:rPr lang="en-US" sz="2000" dirty="0" err="1" smtClean="0"/>
              <a:t>bloque</a:t>
            </a:r>
            <a:r>
              <a:rPr lang="en-US" sz="2000" dirty="0" smtClean="0"/>
              <a:t> “top” e </a:t>
            </a:r>
            <a:r>
              <a:rPr lang="en-US" sz="2000" dirty="0" err="1" smtClean="0"/>
              <a:t>identificamos</a:t>
            </a:r>
            <a:r>
              <a:rPr lang="en-US" sz="2000" dirty="0" smtClean="0"/>
              <a:t> los </a:t>
            </a:r>
            <a:r>
              <a:rPr lang="en-US" sz="2000" dirty="0" err="1" smtClean="0"/>
              <a:t>subloques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lo </a:t>
            </a:r>
            <a:r>
              <a:rPr lang="en-US" sz="2000" dirty="0" err="1" smtClean="0"/>
              <a:t>conforman</a:t>
            </a:r>
            <a:r>
              <a:rPr lang="en-US" sz="2000" dirty="0" smtClean="0"/>
              <a:t> y lo </a:t>
            </a:r>
            <a:r>
              <a:rPr lang="en-US" sz="2000" dirty="0" err="1" smtClean="0"/>
              <a:t>vamos</a:t>
            </a:r>
            <a:r>
              <a:rPr lang="en-US" sz="2000" dirty="0" smtClean="0"/>
              <a:t> </a:t>
            </a:r>
            <a:r>
              <a:rPr lang="en-US" sz="2000" dirty="0" err="1" smtClean="0"/>
              <a:t>componiendo</a:t>
            </a:r>
            <a:r>
              <a:rPr lang="en-US" sz="2000" dirty="0" smtClean="0"/>
              <a:t> de lo general a lo </a:t>
            </a:r>
            <a:r>
              <a:rPr lang="en-US" sz="2000" dirty="0" err="1" smtClean="0"/>
              <a:t>específico</a:t>
            </a:r>
            <a:r>
              <a:rPr lang="en-US" sz="2000" dirty="0" smtClean="0"/>
              <a:t>.</a:t>
            </a:r>
          </a:p>
          <a:p>
            <a:pPr marL="109728" indent="0">
              <a:buNone/>
            </a:pPr>
            <a:endParaRPr lang="en-US" sz="2000" dirty="0" smtClean="0"/>
          </a:p>
        </p:txBody>
      </p:sp>
      <p:sp>
        <p:nvSpPr>
          <p:cNvPr id="5" name="1 Marcador de contenido"/>
          <p:cNvSpPr txBox="1">
            <a:spLocks/>
          </p:cNvSpPr>
          <p:nvPr/>
        </p:nvSpPr>
        <p:spPr>
          <a:xfrm>
            <a:off x="4644008" y="1495325"/>
            <a:ext cx="4114800" cy="394989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 smtClean="0"/>
              <a:t>BOTTOM-UP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endParaRPr lang="en-US" dirty="0"/>
          </a:p>
          <a:p>
            <a:pPr marL="109728" indent="0">
              <a:buNone/>
            </a:pPr>
            <a:endParaRPr lang="en-US" sz="2000" dirty="0"/>
          </a:p>
          <a:p>
            <a:r>
              <a:rPr lang="en-US" sz="2000" dirty="0" err="1" smtClean="0"/>
              <a:t>Primero</a:t>
            </a:r>
            <a:r>
              <a:rPr lang="en-US" sz="2000" dirty="0" smtClean="0"/>
              <a:t> </a:t>
            </a:r>
            <a:r>
              <a:rPr lang="en-US" sz="2000" dirty="0" err="1" smtClean="0"/>
              <a:t>identificamos</a:t>
            </a:r>
            <a:r>
              <a:rPr lang="en-US" sz="2000" dirty="0" smtClean="0"/>
              <a:t> los </a:t>
            </a:r>
            <a:r>
              <a:rPr lang="en-US" sz="2000" dirty="0" err="1" smtClean="0"/>
              <a:t>bloques</a:t>
            </a:r>
            <a:r>
              <a:rPr lang="en-US" sz="2000" dirty="0" smtClean="0"/>
              <a:t>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tenemos</a:t>
            </a:r>
            <a:r>
              <a:rPr lang="en-US" sz="2000" dirty="0" smtClean="0"/>
              <a:t> a </a:t>
            </a:r>
            <a:r>
              <a:rPr lang="en-US" sz="2000" dirty="0" err="1" smtClean="0"/>
              <a:t>disposición</a:t>
            </a:r>
            <a:r>
              <a:rPr lang="en-US" sz="2000" dirty="0" smtClean="0"/>
              <a:t> y a </a:t>
            </a:r>
            <a:r>
              <a:rPr lang="en-US" sz="2000" dirty="0" err="1" smtClean="0"/>
              <a:t>partir</a:t>
            </a:r>
            <a:r>
              <a:rPr lang="en-US" sz="2000" dirty="0" smtClean="0"/>
              <a:t> de </a:t>
            </a:r>
            <a:r>
              <a:rPr lang="en-US" sz="2000" dirty="0" err="1" smtClean="0"/>
              <a:t>estos</a:t>
            </a:r>
            <a:r>
              <a:rPr lang="en-US" sz="2000" dirty="0" smtClean="0"/>
              <a:t> </a:t>
            </a:r>
            <a:r>
              <a:rPr lang="en-US" sz="2000" dirty="0" err="1" smtClean="0"/>
              <a:t>construimos</a:t>
            </a:r>
            <a:r>
              <a:rPr lang="en-US" sz="2000" dirty="0" smtClean="0"/>
              <a:t> </a:t>
            </a:r>
            <a:r>
              <a:rPr lang="en-US" sz="2000" dirty="0" err="1" smtClean="0"/>
              <a:t>bloques</a:t>
            </a:r>
            <a:r>
              <a:rPr lang="en-US" sz="2000" dirty="0" smtClean="0"/>
              <a:t> mas </a:t>
            </a:r>
            <a:r>
              <a:rPr lang="en-US" sz="2000" dirty="0" err="1" smtClean="0"/>
              <a:t>grandes</a:t>
            </a:r>
            <a:r>
              <a:rPr lang="en-US" sz="2000" dirty="0" smtClean="0"/>
              <a:t>, </a:t>
            </a:r>
            <a:r>
              <a:rPr lang="en-US" sz="2000" dirty="0" err="1" smtClean="0"/>
              <a:t>componiendo</a:t>
            </a:r>
            <a:r>
              <a:rPr lang="en-US" sz="2000" dirty="0" smtClean="0"/>
              <a:t> </a:t>
            </a:r>
            <a:r>
              <a:rPr lang="en-US" sz="2000" dirty="0" err="1" smtClean="0"/>
              <a:t>hacia</a:t>
            </a:r>
            <a:r>
              <a:rPr lang="en-US" sz="2000" dirty="0" smtClean="0"/>
              <a:t> lo general.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6" y="2060848"/>
            <a:ext cx="441483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528" y="1988840"/>
            <a:ext cx="4311968" cy="143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1 Marcador de contenido"/>
          <p:cNvSpPr txBox="1">
            <a:spLocks/>
          </p:cNvSpPr>
          <p:nvPr/>
        </p:nvSpPr>
        <p:spPr>
          <a:xfrm>
            <a:off x="899592" y="5517232"/>
            <a:ext cx="7992888" cy="9343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err="1" smtClean="0"/>
              <a:t>Normalmente</a:t>
            </a:r>
            <a:r>
              <a:rPr lang="en-US" sz="2000" dirty="0" smtClean="0"/>
              <a:t> se </a:t>
            </a:r>
            <a:r>
              <a:rPr lang="en-US" sz="2000" dirty="0" err="1" smtClean="0"/>
              <a:t>diseña</a:t>
            </a:r>
            <a:r>
              <a:rPr lang="en-US" sz="2000" dirty="0" smtClean="0"/>
              <a:t> </a:t>
            </a:r>
            <a:r>
              <a:rPr lang="en-US" sz="2000" dirty="0" err="1" smtClean="0"/>
              <a:t>mediante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combinación</a:t>
            </a:r>
            <a:r>
              <a:rPr lang="en-US" sz="2000" dirty="0" smtClean="0"/>
              <a:t> de ambos.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s-AR" dirty="0" smtClean="0"/>
              <a:t>Ejercicio</a:t>
            </a:r>
            <a:endParaRPr lang="es-AR" dirty="0"/>
          </a:p>
        </p:txBody>
      </p:sp>
      <p:sp>
        <p:nvSpPr>
          <p:cNvPr id="4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147248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Con lo visto desarrollar un módulo llamado </a:t>
            </a:r>
            <a:r>
              <a:rPr lang="es-AR" dirty="0" err="1" smtClean="0"/>
              <a:t>multi_compuerta</a:t>
            </a:r>
            <a:r>
              <a:rPr lang="es-AR" dirty="0" smtClean="0"/>
              <a:t>, según el diagrama siguiente:</a:t>
            </a:r>
            <a:endParaRPr lang="es-AR" sz="2000" b="1" dirty="0"/>
          </a:p>
          <a:p>
            <a:pPr lvl="1"/>
            <a:endParaRPr lang="pt-BR" sz="22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636912"/>
            <a:ext cx="46386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6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907704" y="2780928"/>
            <a:ext cx="5256584" cy="796908"/>
          </a:xfrm>
        </p:spPr>
        <p:txBody>
          <a:bodyPr>
            <a:noAutofit/>
          </a:bodyPr>
          <a:lstStyle/>
          <a:p>
            <a:r>
              <a:rPr lang="es-AR" sz="6600" dirty="0" smtClean="0"/>
              <a:t>¿PREGUNTAS?</a:t>
            </a:r>
            <a:endParaRPr lang="es-AR" sz="6600" dirty="0"/>
          </a:p>
        </p:txBody>
      </p:sp>
    </p:spTree>
    <p:extLst>
      <p:ext uri="{BB962C8B-B14F-4D97-AF65-F5344CB8AC3E}">
        <p14:creationId xmlns:p14="http://schemas.microsoft.com/office/powerpoint/2010/main" val="25346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5770984" cy="4525963"/>
          </a:xfrm>
        </p:spPr>
        <p:txBody>
          <a:bodyPr>
            <a:normAutofit/>
          </a:bodyPr>
          <a:lstStyle/>
          <a:p>
            <a:r>
              <a:rPr lang="es-AR" dirty="0" smtClean="0"/>
              <a:t>Para leer más:</a:t>
            </a:r>
          </a:p>
          <a:p>
            <a:pPr lvl="1"/>
            <a:r>
              <a:rPr lang="en-US" sz="2000" b="1" dirty="0"/>
              <a:t>Verilog® HDL: A Guide to Digital Design and Synthesis, Second </a:t>
            </a:r>
            <a:r>
              <a:rPr lang="en-US" sz="2000" b="1" dirty="0" smtClean="0"/>
              <a:t>Edition, Samir </a:t>
            </a:r>
            <a:r>
              <a:rPr lang="en-US" sz="2000" b="1" dirty="0" err="1" smtClean="0"/>
              <a:t>Palnitkar</a:t>
            </a:r>
            <a:endParaRPr lang="en-US" sz="2000" b="1" dirty="0" smtClean="0"/>
          </a:p>
          <a:p>
            <a:pPr lvl="1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s-AR" sz="2000" b="1" dirty="0" smtClean="0"/>
          </a:p>
          <a:p>
            <a:pPr lvl="1"/>
            <a:r>
              <a:rPr lang="es-AR" sz="2000" b="1" dirty="0" smtClean="0"/>
              <a:t>FPGA </a:t>
            </a:r>
            <a:r>
              <a:rPr lang="es-AR" sz="2000" b="1" dirty="0" err="1"/>
              <a:t>Prototyping</a:t>
            </a:r>
            <a:r>
              <a:rPr lang="es-AR" sz="2000" b="1" dirty="0"/>
              <a:t> </a:t>
            </a:r>
            <a:r>
              <a:rPr lang="es-AR" sz="2000" b="1" dirty="0" err="1"/>
              <a:t>By</a:t>
            </a:r>
            <a:r>
              <a:rPr lang="es-AR" sz="2000" b="1" dirty="0"/>
              <a:t> </a:t>
            </a:r>
            <a:r>
              <a:rPr lang="es-AR" sz="2000" b="1" dirty="0" err="1"/>
              <a:t>Verilog</a:t>
            </a:r>
            <a:r>
              <a:rPr lang="es-AR" sz="2000" b="1" dirty="0"/>
              <a:t> </a:t>
            </a:r>
            <a:r>
              <a:rPr lang="es-AR" sz="2000" b="1" dirty="0" err="1"/>
              <a:t>Examples</a:t>
            </a:r>
            <a:r>
              <a:rPr lang="es-AR" sz="2000" b="1" dirty="0"/>
              <a:t>: Xilinx Spartan-3 </a:t>
            </a:r>
            <a:r>
              <a:rPr lang="es-AR" sz="2000" b="1" dirty="0" err="1" smtClean="0"/>
              <a:t>Version</a:t>
            </a:r>
            <a:r>
              <a:rPr lang="es-AR" sz="2000" b="1" dirty="0" smtClean="0"/>
              <a:t>, </a:t>
            </a:r>
            <a:r>
              <a:rPr lang="es-AR" sz="2000" b="1" dirty="0" err="1" smtClean="0"/>
              <a:t>Pong</a:t>
            </a:r>
            <a:r>
              <a:rPr lang="es-AR" sz="2000" b="1" dirty="0" smtClean="0"/>
              <a:t> P. </a:t>
            </a:r>
            <a:r>
              <a:rPr lang="es-AR" sz="2000" b="1" dirty="0" err="1" smtClean="0"/>
              <a:t>Chu</a:t>
            </a:r>
            <a:endParaRPr lang="es-AR" sz="2000" b="1" dirty="0"/>
          </a:p>
          <a:p>
            <a:pPr lvl="1"/>
            <a:endParaRPr lang="pt-BR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Referencias</a:t>
            </a:r>
            <a:endParaRPr lang="es-A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98775"/>
            <a:ext cx="1726468" cy="231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 descr="FPGA Prototyping By Verilog Examples: Xilinx Spartan-3 Ver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2382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3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</a:t>
            </a:r>
            <a:r>
              <a:rPr lang="es-AR" dirty="0" err="1" smtClean="0"/>
              <a:t>abstraccion</a:t>
            </a:r>
            <a:endParaRPr lang="es-A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3260" y="1481138"/>
            <a:ext cx="671748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08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Niveles de </a:t>
            </a:r>
            <a:r>
              <a:rPr lang="es-AR" dirty="0" err="1" smtClean="0"/>
              <a:t>abstraccion</a:t>
            </a:r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876256" cy="431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7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Existen dos tipos de simulación, la discreta o </a:t>
            </a:r>
            <a:r>
              <a:rPr lang="es-AR" dirty="0" err="1" smtClean="0"/>
              <a:t>event</a:t>
            </a:r>
            <a:r>
              <a:rPr lang="es-AR" dirty="0" smtClean="0"/>
              <a:t>-drive y la continua.</a:t>
            </a:r>
          </a:p>
          <a:p>
            <a:r>
              <a:rPr lang="es-AR" dirty="0" err="1" smtClean="0"/>
              <a:t>Verilog</a:t>
            </a:r>
            <a:r>
              <a:rPr lang="es-AR" dirty="0" smtClean="0"/>
              <a:t> usa la </a:t>
            </a:r>
            <a:r>
              <a:rPr lang="es-AR" dirty="0" err="1" smtClean="0"/>
              <a:t>simulacion</a:t>
            </a:r>
            <a:r>
              <a:rPr lang="es-AR" dirty="0" smtClean="0"/>
              <a:t> </a:t>
            </a:r>
            <a:r>
              <a:rPr lang="es-AR" dirty="0" err="1" smtClean="0"/>
              <a:t>event</a:t>
            </a:r>
            <a:r>
              <a:rPr lang="es-AR" dirty="0" smtClean="0"/>
              <a:t>-drive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</a:t>
            </a:r>
            <a:r>
              <a:rPr lang="es-AR" dirty="0" err="1" smtClean="0"/>
              <a:t>simulacion</a:t>
            </a:r>
            <a:r>
              <a:rPr lang="es-AR" dirty="0" smtClean="0"/>
              <a:t>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1684</TotalTime>
  <Words>1438</Words>
  <Application>Microsoft Office PowerPoint</Application>
  <PresentationFormat>Presentación en pantalla (4:3)</PresentationFormat>
  <Paragraphs>229</Paragraphs>
  <Slides>62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3" baseType="lpstr">
      <vt:lpstr>Concourse</vt:lpstr>
      <vt:lpstr>Introduccion a Verilog</vt:lpstr>
      <vt:lpstr>¿Qué es Verilog?</vt:lpstr>
      <vt:lpstr>Aplicaciones de Verilog</vt:lpstr>
      <vt:lpstr>Presentación de PowerPoint</vt:lpstr>
      <vt:lpstr>Flujo de diseño</vt:lpstr>
      <vt:lpstr>Metodologías de diseño</vt:lpstr>
      <vt:lpstr>Niveles de abstraccion</vt:lpstr>
      <vt:lpstr>Niveles de abstraccion</vt:lpstr>
      <vt:lpstr>Tipos de simulacion </vt:lpstr>
      <vt:lpstr>Concepto de RTL</vt:lpstr>
      <vt:lpstr>Verilog como lenguaje</vt:lpstr>
      <vt:lpstr>Verilog como lenguaje</vt:lpstr>
      <vt:lpstr>Verilog como lenguaje</vt:lpstr>
      <vt:lpstr>Diseño de caja negra</vt:lpstr>
      <vt:lpstr>El módulo (module)</vt:lpstr>
      <vt:lpstr>El módulo (interfaz)</vt:lpstr>
      <vt:lpstr>El módulo (interfaz)</vt:lpstr>
      <vt:lpstr>El módulo (sentencias concurrentes)</vt:lpstr>
      <vt:lpstr>Conexiones (Wires)</vt:lpstr>
      <vt:lpstr>Conexiones (Wires)</vt:lpstr>
      <vt:lpstr>Ejemplo wires</vt:lpstr>
      <vt:lpstr>Variables en Verilog</vt:lpstr>
      <vt:lpstr>Otros Tipos de datos</vt:lpstr>
      <vt:lpstr>Reglas de conexión de puertos</vt:lpstr>
      <vt:lpstr>Jerarquia de diseño</vt:lpstr>
      <vt:lpstr>Presentación de PowerPoint</vt:lpstr>
      <vt:lpstr>Parametros</vt:lpstr>
      <vt:lpstr>Logica de 4 estados</vt:lpstr>
      <vt:lpstr>Ejemplo logica 4 estados</vt:lpstr>
      <vt:lpstr>Buses</vt:lpstr>
      <vt:lpstr>Buses</vt:lpstr>
      <vt:lpstr>Text Macros</vt:lpstr>
      <vt:lpstr>Operadores aritmeticos</vt:lpstr>
      <vt:lpstr>Operadores binarios</vt:lpstr>
      <vt:lpstr>Operadores binarios de desplazamiento</vt:lpstr>
      <vt:lpstr>Operadores lógicos y relacionales con resultado booleano</vt:lpstr>
      <vt:lpstr>Operador de concatenacion y replicacion</vt:lpstr>
      <vt:lpstr>Extensiones aritmeticas para enteros</vt:lpstr>
      <vt:lpstr>Operadores aritmeticos con signo</vt:lpstr>
      <vt:lpstr>Tipos de descripciones</vt:lpstr>
      <vt:lpstr>Descripcion estructural</vt:lpstr>
      <vt:lpstr>Descripcion Algoritmica</vt:lpstr>
      <vt:lpstr>Ejemplo</vt:lpstr>
      <vt:lpstr>Descripcion RTL</vt:lpstr>
      <vt:lpstr>Descripcion Estructural</vt:lpstr>
      <vt:lpstr>Descripcion Estructural</vt:lpstr>
      <vt:lpstr>Instanciacion de modulos</vt:lpstr>
      <vt:lpstr>Descripcion Algoritmica</vt:lpstr>
      <vt:lpstr>Presentación de PowerPoint</vt:lpstr>
      <vt:lpstr>Sentencias secuenciales</vt:lpstr>
      <vt:lpstr>Sentencias secuenciales</vt:lpstr>
      <vt:lpstr>If… else</vt:lpstr>
      <vt:lpstr>Case</vt:lpstr>
      <vt:lpstr>Bucle for</vt:lpstr>
      <vt:lpstr>Asignacion secuencial</vt:lpstr>
      <vt:lpstr>Asignaciones bloqueantes y no bloqueantes</vt:lpstr>
      <vt:lpstr>Procedural (assign) vs. behavioral (always)</vt:lpstr>
      <vt:lpstr>Ejemplos</vt:lpstr>
      <vt:lpstr>Ejemplos</vt:lpstr>
      <vt:lpstr>Ejercicio</vt:lpstr>
      <vt:lpstr>¿PREGUNTAS?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dana</dc:creator>
  <cp:lastModifiedBy>Ale</cp:lastModifiedBy>
  <cp:revision>157</cp:revision>
  <dcterms:created xsi:type="dcterms:W3CDTF">2011-08-11T00:37:32Z</dcterms:created>
  <dcterms:modified xsi:type="dcterms:W3CDTF">2012-08-15T16:40:24Z</dcterms:modified>
</cp:coreProperties>
</file>