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Slab"/>
      <p:regular r:id="rId45"/>
      <p:bold r:id="rId46"/>
    </p:embeddedFon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Slab-bold.fntdata"/><Relationship Id="rId45"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e30c00aed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e30c00aed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e30c00aed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e30c00aed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e30c00aed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e30c00aed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e30c00aed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e30c00aed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e30c00aed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e30c00aed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e30c00aed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e30c00aed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e30c00aed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e30c00aed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e30c00aed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e30c00aed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e30c00aed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e30c00aed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e30c00aed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e30c00aed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e30c00ae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e30c00ae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e30c00aed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e30c00aed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e30c00ae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e30c00ae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e30c00aed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e30c00aed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e30c00aed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e30c00aed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e30c00aed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e30c00aed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e30c00aed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e30c00aed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e30c00aed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e30c00aed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e30c00aed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e30c00aed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e30c00aed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e30c00aed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e30c00ae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e30c00ae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e30c00ae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e30c00ae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e30c00aed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e30c00aed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e30c00ae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e30c00aed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e30c00aed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e30c00aed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e30c00aed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1e30c00aed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e30c00aed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e30c00aed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e30c00aed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e30c00aed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e30c00ae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1e30c00ae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e30c00aed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e30c00aed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e30c00aed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e30c00aed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1e30c00aed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1e30c00aed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e30c00ae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e30c00ae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e30c00aed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e30c00aed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e30c00aed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e30c00aed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e30c00aed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e30c00aed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e30c00aed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e30c00aed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e30c00aed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e30c00aed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freelancermap.com/blog/es/que-hace-programador-rust/#:~:text=Hoy%20en%20d%C3%ADa%20es%20utilizado,inter%C3%A9s%20en%20contratar%20desarrolladores%20Ru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rust-lang.org" TargetMode="External"/><Relationship Id="rId4" Type="http://schemas.openxmlformats.org/officeDocument/2006/relationships/hyperlink" Target="https://forge.rust-lang.org/infra/other-installation-methods.html#standalon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url.li/fnjcm"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marketplace.visualstudio.com/items?itemName=rust-lang.rust-analyzer" TargetMode="External"/><Relationship Id="rId4" Type="http://schemas.openxmlformats.org/officeDocument/2006/relationships/hyperlink" Target="https://marketplace.visualstudio.com/items?itemName=bungcip.better-toml" TargetMode="External"/><Relationship Id="rId5" Type="http://schemas.openxmlformats.org/officeDocument/2006/relationships/hyperlink" Target="https://marketplace.visualstudio.com/items?itemName=serayuzgur.crates" TargetMode="External"/><Relationship Id="rId6" Type="http://schemas.openxmlformats.org/officeDocument/2006/relationships/hyperlink" Target="https://marketplace.visualstudio.com/items?itemName=usernamehw.errorle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log.mozilla.org/en/mozilla/mozilla-welcomes-the-rust-foundation/#:~:text=Mozilla%20used%20Rust%20to%20build,a%20strong%20culture%20of%20inclusion." TargetMode="External"/><Relationship Id="rId4" Type="http://schemas.openxmlformats.org/officeDocument/2006/relationships/hyperlink" Target="https://www.redox-os.org/es/" TargetMode="External"/><Relationship Id="rId9" Type="http://schemas.openxmlformats.org/officeDocument/2006/relationships/hyperlink" Target="https://aws.amazon.com/es/blogs/opensource/why-aws-loves-rust-and-how-wed-like-to-help/" TargetMode="External"/><Relationship Id="rId5" Type="http://schemas.openxmlformats.org/officeDocument/2006/relationships/hyperlink" Target="https://docs.substrate.io/install/rust-toolchain/" TargetMode="External"/><Relationship Id="rId6" Type="http://schemas.openxmlformats.org/officeDocument/2006/relationships/hyperlink" Target="https://fuchsia.dev/fuchsia-src/development#languages" TargetMode="External"/><Relationship Id="rId7" Type="http://schemas.openxmlformats.org/officeDocument/2006/relationships/hyperlink" Target="https://source.android.com/docs/setup/build/rust/building-rust-modules/overview?hl=es-419" TargetMode="External"/><Relationship Id="rId8" Type="http://schemas.openxmlformats.org/officeDocument/2006/relationships/hyperlink" Target="https://engineering.fb.com/2022/07/27/developer-tools/programming-languages-endorsed-for-server-side-use-at-me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Rust 2023</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Bienvenid@s!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¿Por que usarlo?</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419"/>
              <a:t>Seguridad de tipos:</a:t>
            </a:r>
            <a:r>
              <a:rPr lang="es-419"/>
              <a:t> el compilador asegura operaciones correctas.</a:t>
            </a:r>
            <a:endParaRPr/>
          </a:p>
          <a:p>
            <a:pPr indent="0" lvl="0" marL="0" rtl="0" algn="l">
              <a:spcBef>
                <a:spcPts val="1200"/>
              </a:spcBef>
              <a:spcAft>
                <a:spcPts val="0"/>
              </a:spcAft>
              <a:buNone/>
            </a:pPr>
            <a:r>
              <a:rPr b="1" lang="es-419"/>
              <a:t>Seguridad de memoria: </a:t>
            </a:r>
            <a:r>
              <a:rPr lang="es-419"/>
              <a:t>todas las referencias apuntarán a una dirección válida.(no existen los null pointer exception por ej)</a:t>
            </a:r>
            <a:endParaRPr/>
          </a:p>
          <a:p>
            <a:pPr indent="0" lvl="0" marL="0" rtl="0" algn="l">
              <a:spcBef>
                <a:spcPts val="1200"/>
              </a:spcBef>
              <a:spcAft>
                <a:spcPts val="0"/>
              </a:spcAft>
              <a:buNone/>
            </a:pPr>
            <a:r>
              <a:rPr b="1" lang="es-419"/>
              <a:t>Sin condiciones de carrera:</a:t>
            </a:r>
            <a:r>
              <a:rPr lang="es-419"/>
              <a:t> asegura que distintas partes de un programa no pueden modificar un espacio de memoria al mismo tiempo.</a:t>
            </a:r>
            <a:endParaRPr/>
          </a:p>
          <a:p>
            <a:pPr indent="0" lvl="0" marL="0" rtl="0" algn="l">
              <a:spcBef>
                <a:spcPts val="1200"/>
              </a:spcBef>
              <a:spcAft>
                <a:spcPts val="0"/>
              </a:spcAft>
              <a:buNone/>
            </a:pPr>
            <a:r>
              <a:rPr b="1" lang="es-419"/>
              <a:t>Abstracciones de costo cero:</a:t>
            </a:r>
            <a:r>
              <a:rPr lang="es-419"/>
              <a:t> permite usar conceptos de alto nivel con un costo nulo o muy pequeño en comparación a otros lenguajes.</a:t>
            </a:r>
            <a:endParaRPr/>
          </a:p>
          <a:p>
            <a:pPr indent="0" lvl="0" marL="0" rtl="0" algn="l">
              <a:spcBef>
                <a:spcPts val="1200"/>
              </a:spcBef>
              <a:spcAft>
                <a:spcPts val="0"/>
              </a:spcAft>
              <a:buNone/>
            </a:pPr>
            <a:r>
              <a:rPr b="1" lang="es-419"/>
              <a:t>Runtime mínimo:</a:t>
            </a:r>
            <a:r>
              <a:rPr lang="es-419"/>
              <a:t> lo más optimizado posible similar a c , c++, sin overhead extra.</a:t>
            </a:r>
            <a:endParaRPr/>
          </a:p>
          <a:p>
            <a:pPr indent="0" lvl="0" marL="0" rtl="0" algn="l">
              <a:spcBef>
                <a:spcPts val="1200"/>
              </a:spcBef>
              <a:spcAft>
                <a:spcPts val="1200"/>
              </a:spcAft>
              <a:buNone/>
            </a:pPr>
            <a:r>
              <a:rPr b="1" lang="es-419" u="sng">
                <a:solidFill>
                  <a:schemeClr val="hlink"/>
                </a:solidFill>
                <a:hlinkClick r:id="rId3"/>
              </a:rPr>
              <a:t>Mercado laboral creciente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Instalación</a:t>
            </a:r>
            <a:endParaRPr/>
          </a:p>
        </p:txBody>
      </p:sp>
      <p:sp>
        <p:nvSpPr>
          <p:cNvPr id="126" name="Google Shape;126;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Siempre utilizaremos para todo la </a:t>
            </a:r>
            <a:r>
              <a:rPr lang="es-419" u="sng">
                <a:solidFill>
                  <a:schemeClr val="hlink"/>
                </a:solidFill>
                <a:hlinkClick r:id="rId3"/>
              </a:rPr>
              <a:t>doc oficial</a:t>
            </a:r>
            <a:endParaRPr/>
          </a:p>
          <a:p>
            <a:pPr indent="0" lvl="0" marL="0" rtl="0" algn="l">
              <a:spcBef>
                <a:spcPts val="1200"/>
              </a:spcBef>
              <a:spcAft>
                <a:spcPts val="0"/>
              </a:spcAft>
              <a:buNone/>
            </a:pPr>
            <a:r>
              <a:rPr lang="es-419"/>
              <a:t>Para linux y/o mac os ejecutar lo siguiente en una terminal:</a:t>
            </a:r>
            <a:endParaRPr/>
          </a:p>
          <a:p>
            <a:pPr indent="457200" lvl="0" marL="0" rtl="0" algn="l">
              <a:spcBef>
                <a:spcPts val="1200"/>
              </a:spcBef>
              <a:spcAft>
                <a:spcPts val="0"/>
              </a:spcAft>
              <a:buNone/>
            </a:pPr>
            <a:r>
              <a:rPr lang="es-419" sz="1600">
                <a:solidFill>
                  <a:srgbClr val="839496"/>
                </a:solidFill>
                <a:highlight>
                  <a:srgbClr val="002B36"/>
                </a:highlight>
                <a:latin typeface="Consolas"/>
                <a:ea typeface="Consolas"/>
                <a:cs typeface="Consolas"/>
                <a:sym typeface="Consolas"/>
              </a:rPr>
              <a:t>curl --proto </a:t>
            </a:r>
            <a:r>
              <a:rPr lang="es-419" sz="1600">
                <a:solidFill>
                  <a:srgbClr val="2AA198"/>
                </a:solidFill>
                <a:highlight>
                  <a:srgbClr val="002B36"/>
                </a:highlight>
                <a:latin typeface="Consolas"/>
                <a:ea typeface="Consolas"/>
                <a:cs typeface="Consolas"/>
                <a:sym typeface="Consolas"/>
              </a:rPr>
              <a:t>'=https'</a:t>
            </a:r>
            <a:r>
              <a:rPr lang="es-419" sz="1600">
                <a:solidFill>
                  <a:srgbClr val="839496"/>
                </a:solidFill>
                <a:highlight>
                  <a:srgbClr val="002B36"/>
                </a:highlight>
                <a:latin typeface="Consolas"/>
                <a:ea typeface="Consolas"/>
                <a:cs typeface="Consolas"/>
                <a:sym typeface="Consolas"/>
              </a:rPr>
              <a:t> --tlsv1.2 -sSf https://sh.rustup.rs | sh</a:t>
            </a:r>
            <a:endParaRPr sz="1600">
              <a:solidFill>
                <a:srgbClr val="839496"/>
              </a:solidFill>
              <a:highlight>
                <a:srgbClr val="002B36"/>
              </a:highlight>
              <a:latin typeface="Consolas"/>
              <a:ea typeface="Consolas"/>
              <a:cs typeface="Consolas"/>
              <a:sym typeface="Consolas"/>
            </a:endParaRPr>
          </a:p>
          <a:p>
            <a:pPr indent="0" lvl="0" marL="0" rtl="0" algn="l">
              <a:spcBef>
                <a:spcPts val="1200"/>
              </a:spcBef>
              <a:spcAft>
                <a:spcPts val="1200"/>
              </a:spcAft>
              <a:buNone/>
            </a:pPr>
            <a:r>
              <a:rPr lang="es-419"/>
              <a:t>Para windows descargar e instalar el instalador de la versión stable según arquitectura desde </a:t>
            </a:r>
            <a:r>
              <a:rPr lang="es-419" u="sng">
                <a:solidFill>
                  <a:schemeClr val="hlink"/>
                </a:solidFill>
                <a:hlinkClick r:id="rId4"/>
              </a:rPr>
              <a:t>acá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Compilar y ejecutar ejemplo sencillo</a:t>
            </a:r>
            <a:endParaRPr/>
          </a:p>
        </p:txBody>
      </p:sp>
      <p:sp>
        <p:nvSpPr>
          <p:cNvPr id="132" name="Google Shape;132;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crearemos un archivo con extensión finalizada en .rs</a:t>
            </a:r>
            <a:endParaRPr/>
          </a:p>
          <a:p>
            <a:pPr indent="0" lvl="0" marL="0" rtl="0" algn="l">
              <a:spcBef>
                <a:spcPts val="1200"/>
              </a:spcBef>
              <a:spcAft>
                <a:spcPts val="0"/>
              </a:spcAft>
              <a:buNone/>
            </a:pPr>
            <a:r>
              <a:rPr lang="es-419"/>
              <a:t>dentro de él colocaremos el siguiente código: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solidFill>
                  <a:srgbClr val="EAD1DC"/>
                </a:solidFill>
              </a:rPr>
              <a:t>fn</a:t>
            </a:r>
            <a:r>
              <a:rPr lang="es-419"/>
              <a:t> </a:t>
            </a:r>
            <a:r>
              <a:rPr lang="es-419">
                <a:solidFill>
                  <a:srgbClr val="D9EAD3"/>
                </a:solidFill>
              </a:rPr>
              <a:t>main</a:t>
            </a:r>
            <a:r>
              <a:rPr lang="es-419"/>
              <a:t>() {</a:t>
            </a:r>
            <a:endParaRPr/>
          </a:p>
          <a:p>
            <a:pPr indent="0" lvl="0" marL="0" rtl="0" algn="l">
              <a:spcBef>
                <a:spcPts val="1200"/>
              </a:spcBef>
              <a:spcAft>
                <a:spcPts val="0"/>
              </a:spcAft>
              <a:buNone/>
            </a:pPr>
            <a:r>
              <a:rPr lang="es-419"/>
              <a:t>    </a:t>
            </a:r>
            <a:r>
              <a:rPr lang="es-419">
                <a:solidFill>
                  <a:srgbClr val="FCE5CD"/>
                </a:solidFill>
              </a:rPr>
              <a:t>println!</a:t>
            </a:r>
            <a:r>
              <a:rPr lang="es-419"/>
              <a:t>(</a:t>
            </a:r>
            <a:r>
              <a:rPr lang="es-419">
                <a:solidFill>
                  <a:srgbClr val="FFF2CC"/>
                </a:solidFill>
              </a:rPr>
              <a:t>"Seminario Rust 2023!"</a:t>
            </a:r>
            <a:r>
              <a:rPr lang="es-419"/>
              <a:t>);</a:t>
            </a:r>
            <a:endParaRPr/>
          </a:p>
          <a:p>
            <a:pPr indent="0" lvl="0" marL="0" rtl="0" algn="l">
              <a:spcBef>
                <a:spcPts val="1200"/>
              </a:spcBef>
              <a:spcAft>
                <a:spcPts val="0"/>
              </a:spcAft>
              <a:buNone/>
            </a:pPr>
            <a:r>
              <a:rPr lang="es-419"/>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Compilar y ejecutar ejemplo sencillo</a:t>
            </a:r>
            <a:endParaRPr/>
          </a:p>
        </p:txBody>
      </p:sp>
      <p:sp>
        <p:nvSpPr>
          <p:cNvPr id="138" name="Google Shape;13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Abriremos una terminal y posicionados en el directorio donde creamos el archivo anterior compilaremos dicho archivo con el siguiente comando:</a:t>
            </a:r>
            <a:endParaRPr/>
          </a:p>
          <a:p>
            <a:pPr indent="0" lvl="0" marL="0" rtl="0" algn="l">
              <a:spcBef>
                <a:spcPts val="1200"/>
              </a:spcBef>
              <a:spcAft>
                <a:spcPts val="0"/>
              </a:spcAft>
              <a:buNone/>
            </a:pPr>
            <a:r>
              <a:rPr lang="es-419" sz="1950">
                <a:solidFill>
                  <a:srgbClr val="C5C8C6"/>
                </a:solidFill>
                <a:highlight>
                  <a:srgbClr val="1D1F21"/>
                </a:highlight>
                <a:latin typeface="Consolas"/>
                <a:ea typeface="Consolas"/>
                <a:cs typeface="Consolas"/>
                <a:sym typeface="Consolas"/>
              </a:rPr>
              <a:t>rustc nombre_de_archivo.rs</a:t>
            </a:r>
            <a:endParaRPr sz="1950">
              <a:solidFill>
                <a:srgbClr val="C5C8C6"/>
              </a:solidFill>
              <a:highlight>
                <a:srgbClr val="1D1F21"/>
              </a:highlight>
              <a:latin typeface="Consolas"/>
              <a:ea typeface="Consolas"/>
              <a:cs typeface="Consolas"/>
              <a:sym typeface="Consolas"/>
            </a:endParaRPr>
          </a:p>
          <a:p>
            <a:pPr indent="0" lvl="0" marL="0" rtl="0" algn="l">
              <a:spcBef>
                <a:spcPts val="1200"/>
              </a:spcBef>
              <a:spcAft>
                <a:spcPts val="0"/>
              </a:spcAft>
              <a:buNone/>
            </a:pPr>
            <a:r>
              <a:rPr lang="es-419"/>
              <a:t>si observamos generó un ejecutable, para ejecutarlo haremos lo siguiente:</a:t>
            </a:r>
            <a:endParaRPr sz="1950">
              <a:solidFill>
                <a:srgbClr val="C5C8C6"/>
              </a:solidFill>
              <a:highlight>
                <a:srgbClr val="1D1F21"/>
              </a:highlight>
              <a:latin typeface="Consolas"/>
              <a:ea typeface="Consolas"/>
              <a:cs typeface="Consolas"/>
              <a:sym typeface="Consolas"/>
            </a:endParaRPr>
          </a:p>
          <a:p>
            <a:pPr indent="0" lvl="0" marL="0" rtl="0" algn="l">
              <a:spcBef>
                <a:spcPts val="1200"/>
              </a:spcBef>
              <a:spcAft>
                <a:spcPts val="0"/>
              </a:spcAft>
              <a:buNone/>
            </a:pPr>
            <a:r>
              <a:rPr lang="es-419" sz="1950">
                <a:solidFill>
                  <a:srgbClr val="C5C8C6"/>
                </a:solidFill>
                <a:highlight>
                  <a:srgbClr val="1D1F21"/>
                </a:highlight>
                <a:latin typeface="Consolas"/>
                <a:ea typeface="Consolas"/>
                <a:cs typeface="Consolas"/>
                <a:sym typeface="Consolas"/>
              </a:rPr>
              <a:t>./nombre_de_archivo</a:t>
            </a:r>
            <a:endParaRPr sz="1950">
              <a:solidFill>
                <a:srgbClr val="C5C8C6"/>
              </a:solidFill>
              <a:highlight>
                <a:srgbClr val="1D1F21"/>
              </a:highlight>
              <a:latin typeface="Consolas"/>
              <a:ea typeface="Consolas"/>
              <a:cs typeface="Consolas"/>
              <a:sym typeface="Consolas"/>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Como hacer comentarios</a:t>
            </a:r>
            <a:endParaRPr/>
          </a:p>
        </p:txBody>
      </p:sp>
      <p:sp>
        <p:nvSpPr>
          <p:cNvPr id="144" name="Google Shape;144;p26"/>
          <p:cNvSpPr txBox="1"/>
          <p:nvPr>
            <p:ph idx="1" type="body"/>
          </p:nvPr>
        </p:nvSpPr>
        <p:spPr>
          <a:xfrm>
            <a:off x="387900" y="1489825"/>
            <a:ext cx="8368200" cy="3417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419" sz="2550"/>
              <a:t>Los comentarios los podremos hacer de 2 maneras:</a:t>
            </a:r>
            <a:endParaRPr sz="2550"/>
          </a:p>
          <a:p>
            <a:pPr indent="0" lvl="0" marL="0" rtl="0" algn="l">
              <a:spcBef>
                <a:spcPts val="1200"/>
              </a:spcBef>
              <a:spcAft>
                <a:spcPts val="0"/>
              </a:spcAft>
              <a:buNone/>
            </a:pPr>
            <a:r>
              <a:rPr lang="es-419" sz="2550"/>
              <a:t>usando:</a:t>
            </a:r>
            <a:endParaRPr sz="2550"/>
          </a:p>
          <a:p>
            <a:pPr indent="0" lvl="0" marL="0" rtl="0" algn="l">
              <a:lnSpc>
                <a:spcPct val="150000"/>
              </a:lnSpc>
              <a:spcBef>
                <a:spcPts val="1200"/>
              </a:spcBef>
              <a:spcAft>
                <a:spcPts val="0"/>
              </a:spcAft>
              <a:buNone/>
            </a:pPr>
            <a:r>
              <a:rPr lang="es-419" sz="4483">
                <a:solidFill>
                  <a:srgbClr val="6A9955"/>
                </a:solidFill>
                <a:highlight>
                  <a:srgbClr val="1E1E1E"/>
                </a:highlight>
                <a:latin typeface="Courier New"/>
                <a:ea typeface="Courier New"/>
                <a:cs typeface="Courier New"/>
                <a:sym typeface="Courier New"/>
              </a:rPr>
              <a:t>//comentario de una linea</a:t>
            </a:r>
            <a:endParaRPr sz="4483">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es-419" sz="2550"/>
              <a:t>o usando: </a:t>
            </a:r>
            <a:endParaRPr sz="2550"/>
          </a:p>
          <a:p>
            <a:pPr indent="0" lvl="0" marL="0" rtl="0" algn="l">
              <a:lnSpc>
                <a:spcPct val="150000"/>
              </a:lnSpc>
              <a:spcBef>
                <a:spcPts val="1200"/>
              </a:spcBef>
              <a:spcAft>
                <a:spcPts val="0"/>
              </a:spcAft>
              <a:buNone/>
            </a:pPr>
            <a:r>
              <a:rPr lang="es-419" sz="3575">
                <a:solidFill>
                  <a:srgbClr val="6A9955"/>
                </a:solidFill>
                <a:highlight>
                  <a:srgbClr val="1E1E1E"/>
                </a:highlight>
                <a:latin typeface="Courier New"/>
                <a:ea typeface="Courier New"/>
                <a:cs typeface="Courier New"/>
                <a:sym typeface="Courier New"/>
              </a:rPr>
              <a:t>/*</a:t>
            </a:r>
            <a:endParaRPr sz="3575">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3575">
                <a:solidFill>
                  <a:srgbClr val="6A9955"/>
                </a:solidFill>
                <a:highlight>
                  <a:srgbClr val="1E1E1E"/>
                </a:highlight>
                <a:latin typeface="Courier New"/>
                <a:ea typeface="Courier New"/>
                <a:cs typeface="Courier New"/>
                <a:sym typeface="Courier New"/>
              </a:rPr>
              <a:t>comentado un bloque</a:t>
            </a:r>
            <a:endParaRPr sz="3575">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3575">
                <a:solidFill>
                  <a:srgbClr val="6A9955"/>
                </a:solidFill>
                <a:highlight>
                  <a:srgbClr val="1E1E1E"/>
                </a:highlight>
                <a:latin typeface="Courier New"/>
                <a:ea typeface="Courier New"/>
                <a:cs typeface="Courier New"/>
                <a:sym typeface="Courier New"/>
              </a:rPr>
              <a:t>de varias lineas</a:t>
            </a:r>
            <a:endParaRPr sz="3575">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3575">
                <a:solidFill>
                  <a:srgbClr val="6A9955"/>
                </a:solidFill>
                <a:highlight>
                  <a:srgbClr val="1E1E1E"/>
                </a:highlight>
                <a:latin typeface="Courier New"/>
                <a:ea typeface="Courier New"/>
                <a:cs typeface="Courier New"/>
                <a:sym typeface="Courier New"/>
              </a:rPr>
              <a:t>*/</a:t>
            </a:r>
            <a:endParaRPr sz="3575">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Como definir una variable</a:t>
            </a:r>
            <a:endParaRPr/>
          </a:p>
        </p:txBody>
      </p:sp>
      <p:sp>
        <p:nvSpPr>
          <p:cNvPr id="150" name="Google Shape;150;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para poder definir una variable se utiliza la palabra clave let seguida del nombre de la variable:</a:t>
            </a:r>
            <a:endParaRPr/>
          </a:p>
          <a:p>
            <a:pPr indent="0" lvl="0" marL="0" rtl="0" algn="l">
              <a:spcBef>
                <a:spcPts val="1200"/>
              </a:spcBef>
              <a:spcAft>
                <a:spcPts val="0"/>
              </a:spcAft>
              <a:buNone/>
            </a:pPr>
            <a:r>
              <a:t/>
            </a:r>
            <a:endParaRPr/>
          </a:p>
          <a:p>
            <a:pPr indent="0" lvl="0" marL="0" rtl="0" algn="l">
              <a:lnSpc>
                <a:spcPct val="150000"/>
              </a:lnSpc>
              <a:spcBef>
                <a:spcPts val="1200"/>
              </a:spcBef>
              <a:spcAft>
                <a:spcPts val="0"/>
              </a:spcAft>
              <a:buNone/>
            </a:pPr>
            <a:r>
              <a:rPr lang="es-419" sz="2700">
                <a:solidFill>
                  <a:srgbClr val="569CD6"/>
                </a:solidFill>
                <a:highlight>
                  <a:srgbClr val="1E1E1E"/>
                </a:highlight>
                <a:latin typeface="Courier New"/>
                <a:ea typeface="Courier New"/>
                <a:cs typeface="Courier New"/>
                <a:sym typeface="Courier New"/>
              </a:rPr>
              <a:t>let</a:t>
            </a:r>
            <a:r>
              <a:rPr lang="es-419" sz="2700">
                <a:solidFill>
                  <a:srgbClr val="D4D4D4"/>
                </a:solidFill>
                <a:highlight>
                  <a:srgbClr val="1E1E1E"/>
                </a:highlight>
                <a:latin typeface="Courier New"/>
                <a:ea typeface="Courier New"/>
                <a:cs typeface="Courier New"/>
                <a:sym typeface="Courier New"/>
              </a:rPr>
              <a:t> </a:t>
            </a:r>
            <a:r>
              <a:rPr lang="es-419" sz="2700">
                <a:solidFill>
                  <a:srgbClr val="9CDCFE"/>
                </a:solidFill>
                <a:highlight>
                  <a:srgbClr val="1E1E1E"/>
                </a:highlight>
                <a:latin typeface="Courier New"/>
                <a:ea typeface="Courier New"/>
                <a:cs typeface="Courier New"/>
                <a:sym typeface="Courier New"/>
              </a:rPr>
              <a:t>mi_variable = 5;</a:t>
            </a:r>
            <a:endParaRPr sz="2700">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rPr lang="es-419"/>
              <a:t>como dijimos Rust es fuertemente tipado, pero no es obligatorio declarar el tipo al declarar una variable si al hacerlo le asignamos un valor ya que el compilador  hace inferencia de tipos en tiempo de compilación.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Inmutabilidad vs mutabilidad</a:t>
            </a:r>
            <a:endParaRPr/>
          </a:p>
        </p:txBody>
      </p:sp>
      <p:sp>
        <p:nvSpPr>
          <p:cNvPr id="156" name="Google Shape;156;p28"/>
          <p:cNvSpPr txBox="1"/>
          <p:nvPr>
            <p:ph idx="1" type="body"/>
          </p:nvPr>
        </p:nvSpPr>
        <p:spPr>
          <a:xfrm>
            <a:off x="387900" y="1489825"/>
            <a:ext cx="8368200" cy="3564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419"/>
              <a:t>Supongamos que tenemos el siguiente programa:</a:t>
            </a:r>
            <a:endParaRPr/>
          </a:p>
          <a:p>
            <a:pPr indent="0" lvl="0" marL="0" rtl="0" algn="l">
              <a:lnSpc>
                <a:spcPct val="150000"/>
              </a:lnSpc>
              <a:spcBef>
                <a:spcPts val="1200"/>
              </a:spcBef>
              <a:spcAft>
                <a:spcPts val="0"/>
              </a:spcAft>
              <a:buNone/>
            </a:pPr>
            <a:r>
              <a:t/>
            </a:r>
            <a:endParaRPr/>
          </a:p>
          <a:p>
            <a:pPr indent="0" lvl="0" marL="0" rtl="0" algn="l">
              <a:lnSpc>
                <a:spcPct val="150000"/>
              </a:lnSpc>
              <a:spcBef>
                <a:spcPts val="0"/>
              </a:spcBef>
              <a:spcAft>
                <a:spcPts val="0"/>
              </a:spcAft>
              <a:buNone/>
            </a:pPr>
            <a:r>
              <a:rPr lang="es-419" sz="2369">
                <a:solidFill>
                  <a:srgbClr val="569CD6"/>
                </a:solidFill>
                <a:highlight>
                  <a:srgbClr val="1E1E1E"/>
                </a:highlight>
                <a:latin typeface="Courier New"/>
                <a:ea typeface="Courier New"/>
                <a:cs typeface="Courier New"/>
                <a:sym typeface="Courier New"/>
              </a:rPr>
              <a:t>fn</a:t>
            </a:r>
            <a:r>
              <a:rPr lang="es-419" sz="2369">
                <a:solidFill>
                  <a:srgbClr val="D4D4D4"/>
                </a:solidFill>
                <a:highlight>
                  <a:srgbClr val="1E1E1E"/>
                </a:highlight>
                <a:latin typeface="Courier New"/>
                <a:ea typeface="Courier New"/>
                <a:cs typeface="Courier New"/>
                <a:sym typeface="Courier New"/>
              </a:rPr>
              <a:t> </a:t>
            </a:r>
            <a:r>
              <a:rPr lang="es-419" sz="2369">
                <a:solidFill>
                  <a:srgbClr val="DCDCAA"/>
                </a:solidFill>
                <a:highlight>
                  <a:srgbClr val="1E1E1E"/>
                </a:highlight>
                <a:latin typeface="Courier New"/>
                <a:ea typeface="Courier New"/>
                <a:cs typeface="Courier New"/>
                <a:sym typeface="Courier New"/>
              </a:rPr>
              <a:t>main</a:t>
            </a:r>
            <a:r>
              <a:rPr lang="es-419" sz="2369">
                <a:solidFill>
                  <a:srgbClr val="D4D4D4"/>
                </a:solidFill>
                <a:highlight>
                  <a:srgbClr val="1E1E1E"/>
                </a:highlight>
                <a:latin typeface="Courier New"/>
                <a:ea typeface="Courier New"/>
                <a:cs typeface="Courier New"/>
                <a:sym typeface="Courier New"/>
              </a:rPr>
              <a:t>() {</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69">
                <a:solidFill>
                  <a:srgbClr val="D4D4D4"/>
                </a:solidFill>
                <a:highlight>
                  <a:srgbClr val="1E1E1E"/>
                </a:highlight>
                <a:latin typeface="Courier New"/>
                <a:ea typeface="Courier New"/>
                <a:cs typeface="Courier New"/>
                <a:sym typeface="Courier New"/>
              </a:rPr>
              <a:t>   </a:t>
            </a:r>
            <a:r>
              <a:rPr lang="es-419" sz="2369">
                <a:solidFill>
                  <a:srgbClr val="569CD6"/>
                </a:solidFill>
                <a:highlight>
                  <a:srgbClr val="1E1E1E"/>
                </a:highlight>
                <a:latin typeface="Courier New"/>
                <a:ea typeface="Courier New"/>
                <a:cs typeface="Courier New"/>
                <a:sym typeface="Courier New"/>
              </a:rPr>
              <a:t>let</a:t>
            </a:r>
            <a:r>
              <a:rPr lang="es-419" sz="2369">
                <a:solidFill>
                  <a:srgbClr val="D4D4D4"/>
                </a:solidFill>
                <a:highlight>
                  <a:srgbClr val="1E1E1E"/>
                </a:highlight>
                <a:latin typeface="Courier New"/>
                <a:ea typeface="Courier New"/>
                <a:cs typeface="Courier New"/>
                <a:sym typeface="Courier New"/>
              </a:rPr>
              <a:t> </a:t>
            </a:r>
            <a:r>
              <a:rPr lang="es-419" sz="2369">
                <a:solidFill>
                  <a:srgbClr val="9CDCFE"/>
                </a:solidFill>
                <a:highlight>
                  <a:srgbClr val="1E1E1E"/>
                </a:highlight>
                <a:latin typeface="Courier New"/>
                <a:ea typeface="Courier New"/>
                <a:cs typeface="Courier New"/>
                <a:sym typeface="Courier New"/>
              </a:rPr>
              <a:t>numero</a:t>
            </a:r>
            <a:r>
              <a:rPr lang="es-419" sz="2369">
                <a:solidFill>
                  <a:srgbClr val="D4D4D4"/>
                </a:solidFill>
                <a:highlight>
                  <a:srgbClr val="1E1E1E"/>
                </a:highlight>
                <a:latin typeface="Courier New"/>
                <a:ea typeface="Courier New"/>
                <a:cs typeface="Courier New"/>
                <a:sym typeface="Courier New"/>
              </a:rPr>
              <a:t>= </a:t>
            </a:r>
            <a:r>
              <a:rPr lang="es-419" sz="2369">
                <a:solidFill>
                  <a:srgbClr val="B5CEA8"/>
                </a:solidFill>
                <a:highlight>
                  <a:srgbClr val="1E1E1E"/>
                </a:highlight>
                <a:latin typeface="Courier New"/>
                <a:ea typeface="Courier New"/>
                <a:cs typeface="Courier New"/>
                <a:sym typeface="Courier New"/>
              </a:rPr>
              <a:t>5</a:t>
            </a:r>
            <a:r>
              <a:rPr lang="es-419" sz="2369">
                <a:solidFill>
                  <a:srgbClr val="D4D4D4"/>
                </a:solidFill>
                <a:highlight>
                  <a:srgbClr val="1E1E1E"/>
                </a:highlight>
                <a:latin typeface="Courier New"/>
                <a:ea typeface="Courier New"/>
                <a:cs typeface="Courier New"/>
                <a:sym typeface="Courier New"/>
              </a:rPr>
              <a:t>;</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69">
                <a:solidFill>
                  <a:srgbClr val="D4D4D4"/>
                </a:solidFill>
                <a:highlight>
                  <a:srgbClr val="1E1E1E"/>
                </a:highlight>
                <a:latin typeface="Courier New"/>
                <a:ea typeface="Courier New"/>
                <a:cs typeface="Courier New"/>
                <a:sym typeface="Courier New"/>
              </a:rPr>
              <a:t>   </a:t>
            </a:r>
            <a:r>
              <a:rPr lang="es-419" sz="2369">
                <a:solidFill>
                  <a:srgbClr val="569CD6"/>
                </a:solidFill>
                <a:highlight>
                  <a:srgbClr val="1E1E1E"/>
                </a:highlight>
                <a:latin typeface="Courier New"/>
                <a:ea typeface="Courier New"/>
                <a:cs typeface="Courier New"/>
                <a:sym typeface="Courier New"/>
              </a:rPr>
              <a:t>println!</a:t>
            </a:r>
            <a:r>
              <a:rPr lang="es-419" sz="2369">
                <a:solidFill>
                  <a:srgbClr val="D4D4D4"/>
                </a:solidFill>
                <a:highlight>
                  <a:srgbClr val="1E1E1E"/>
                </a:highlight>
                <a:latin typeface="Courier New"/>
                <a:ea typeface="Courier New"/>
                <a:cs typeface="Courier New"/>
                <a:sym typeface="Courier New"/>
              </a:rPr>
              <a:t>(</a:t>
            </a:r>
            <a:r>
              <a:rPr lang="es-419" sz="2369">
                <a:solidFill>
                  <a:srgbClr val="CE9178"/>
                </a:solidFill>
                <a:highlight>
                  <a:srgbClr val="1E1E1E"/>
                </a:highlight>
                <a:latin typeface="Courier New"/>
                <a:ea typeface="Courier New"/>
                <a:cs typeface="Courier New"/>
                <a:sym typeface="Courier New"/>
              </a:rPr>
              <a:t>"</a:t>
            </a:r>
            <a:r>
              <a:rPr lang="es-419" sz="2369">
                <a:solidFill>
                  <a:srgbClr val="569CD6"/>
                </a:solidFill>
                <a:highlight>
                  <a:srgbClr val="1E1E1E"/>
                </a:highlight>
                <a:latin typeface="Courier New"/>
                <a:ea typeface="Courier New"/>
                <a:cs typeface="Courier New"/>
                <a:sym typeface="Courier New"/>
              </a:rPr>
              <a:t>{}</a:t>
            </a:r>
            <a:r>
              <a:rPr lang="es-419" sz="2369">
                <a:solidFill>
                  <a:srgbClr val="CE9178"/>
                </a:solidFill>
                <a:highlight>
                  <a:srgbClr val="1E1E1E"/>
                </a:highlight>
                <a:latin typeface="Courier New"/>
                <a:ea typeface="Courier New"/>
                <a:cs typeface="Courier New"/>
                <a:sym typeface="Courier New"/>
              </a:rPr>
              <a:t>"</a:t>
            </a:r>
            <a:r>
              <a:rPr lang="es-419" sz="2369">
                <a:solidFill>
                  <a:srgbClr val="D4D4D4"/>
                </a:solidFill>
                <a:highlight>
                  <a:srgbClr val="1E1E1E"/>
                </a:highlight>
                <a:latin typeface="Courier New"/>
                <a:ea typeface="Courier New"/>
                <a:cs typeface="Courier New"/>
                <a:sym typeface="Courier New"/>
              </a:rPr>
              <a:t>, </a:t>
            </a:r>
            <a:r>
              <a:rPr lang="es-419" sz="2369">
                <a:solidFill>
                  <a:srgbClr val="9CDCFE"/>
                </a:solidFill>
                <a:highlight>
                  <a:srgbClr val="1E1E1E"/>
                </a:highlight>
                <a:latin typeface="Courier New"/>
                <a:ea typeface="Courier New"/>
                <a:cs typeface="Courier New"/>
                <a:sym typeface="Courier New"/>
              </a:rPr>
              <a:t>numero</a:t>
            </a:r>
            <a:r>
              <a:rPr lang="es-419" sz="2369">
                <a:solidFill>
                  <a:srgbClr val="D4D4D4"/>
                </a:solidFill>
                <a:highlight>
                  <a:srgbClr val="1E1E1E"/>
                </a:highlight>
                <a:latin typeface="Courier New"/>
                <a:ea typeface="Courier New"/>
                <a:cs typeface="Courier New"/>
                <a:sym typeface="Courier New"/>
              </a:rPr>
              <a:t>);</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69">
                <a:solidFill>
                  <a:srgbClr val="D4D4D4"/>
                </a:solidFill>
                <a:highlight>
                  <a:srgbClr val="1E1E1E"/>
                </a:highlight>
                <a:latin typeface="Courier New"/>
                <a:ea typeface="Courier New"/>
                <a:cs typeface="Courier New"/>
                <a:sym typeface="Courier New"/>
              </a:rPr>
              <a:t>}</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a:t>La variable</a:t>
            </a:r>
            <a:r>
              <a:rPr lang="es-419"/>
              <a:t> numero es inmutable, esto quiere decir que durante la ejecución del programa no podremos modificar su valor. Rust nos obliga a que seamos </a:t>
            </a:r>
            <a:r>
              <a:rPr lang="es-419"/>
              <a:t>explícitos</a:t>
            </a:r>
            <a:r>
              <a:rPr lang="es-419"/>
              <a:t> siempre. Al intentar modificarla nos arrojaría un error cuando compilamos. </a:t>
            </a:r>
            <a:endParaRPr sz="2600">
              <a:solidFill>
                <a:srgbClr val="569CD6"/>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Inmutabilidad vs mutabilidad</a:t>
            </a:r>
            <a:endParaRPr/>
          </a:p>
        </p:txBody>
      </p:sp>
      <p:sp>
        <p:nvSpPr>
          <p:cNvPr id="162" name="Google Shape;162;p29"/>
          <p:cNvSpPr txBox="1"/>
          <p:nvPr>
            <p:ph idx="1" type="body"/>
          </p:nvPr>
        </p:nvSpPr>
        <p:spPr>
          <a:xfrm>
            <a:off x="387900" y="1489824"/>
            <a:ext cx="8368200" cy="3078900"/>
          </a:xfrm>
          <a:prstGeom prst="rect">
            <a:avLst/>
          </a:prstGeom>
          <a:effectLst>
            <a:outerShdw blurRad="1114425" rotWithShape="0" algn="bl" dir="6180000" dist="28575">
              <a:srgbClr val="000000">
                <a:alpha val="42000"/>
              </a:srgbClr>
            </a:outerShdw>
          </a:effectLst>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419" sz="1200">
                <a:solidFill>
                  <a:srgbClr val="569CD6"/>
                </a:solidFill>
                <a:highlight>
                  <a:srgbClr val="1E1E1E"/>
                </a:highlight>
                <a:latin typeface="Courier New"/>
                <a:ea typeface="Courier New"/>
                <a:cs typeface="Courier New"/>
                <a:sym typeface="Courier New"/>
              </a:rPr>
              <a:t>fn</a:t>
            </a:r>
            <a:r>
              <a:rPr lang="es-419" sz="1200">
                <a:solidFill>
                  <a:srgbClr val="D4D4D4"/>
                </a:solidFill>
                <a:highlight>
                  <a:srgbClr val="1E1E1E"/>
                </a:highlight>
                <a:latin typeface="Courier New"/>
                <a:ea typeface="Courier New"/>
                <a:cs typeface="Courier New"/>
                <a:sym typeface="Courier New"/>
              </a:rPr>
              <a:t> </a:t>
            </a:r>
            <a:r>
              <a:rPr lang="es-419" sz="1200">
                <a:solidFill>
                  <a:srgbClr val="DCDCAA"/>
                </a:solidFill>
                <a:highlight>
                  <a:srgbClr val="1E1E1E"/>
                </a:highlight>
                <a:latin typeface="Courier New"/>
                <a:ea typeface="Courier New"/>
                <a:cs typeface="Courier New"/>
                <a:sym typeface="Courier New"/>
              </a:rPr>
              <a:t>main</a:t>
            </a:r>
            <a:r>
              <a:rPr lang="es-419"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569CD6"/>
                </a:solidFill>
                <a:highlight>
                  <a:srgbClr val="1E1E1E"/>
                </a:highlight>
                <a:latin typeface="Courier New"/>
                <a:ea typeface="Courier New"/>
                <a:cs typeface="Courier New"/>
                <a:sym typeface="Courier New"/>
              </a:rPr>
              <a:t>let</a:t>
            </a:r>
            <a:r>
              <a:rPr lang="es-419" sz="1200">
                <a:solidFill>
                  <a:srgbClr val="D4D4D4"/>
                </a:solidFill>
                <a:highlight>
                  <a:srgbClr val="1E1E1E"/>
                </a:highlight>
                <a:latin typeface="Courier New"/>
                <a:ea typeface="Courier New"/>
                <a:cs typeface="Courier New"/>
                <a:sym typeface="Courier New"/>
              </a:rPr>
              <a:t> </a:t>
            </a:r>
            <a:r>
              <a:rPr lang="es-419" sz="1200">
                <a:solidFill>
                  <a:srgbClr val="9CDCFE"/>
                </a:solidFill>
                <a:highlight>
                  <a:srgbClr val="1E1E1E"/>
                </a:highlight>
                <a:latin typeface="Courier New"/>
                <a:ea typeface="Courier New"/>
                <a:cs typeface="Courier New"/>
                <a:sym typeface="Courier New"/>
              </a:rPr>
              <a:t>numero</a:t>
            </a:r>
            <a:r>
              <a:rPr lang="es-419" sz="1200">
                <a:solidFill>
                  <a:srgbClr val="D4D4D4"/>
                </a:solidFill>
                <a:highlight>
                  <a:srgbClr val="1E1E1E"/>
                </a:highlight>
                <a:latin typeface="Courier New"/>
                <a:ea typeface="Courier New"/>
                <a:cs typeface="Courier New"/>
                <a:sym typeface="Courier New"/>
              </a:rPr>
              <a:t>= </a:t>
            </a:r>
            <a:r>
              <a:rPr lang="es-419" sz="1200">
                <a:solidFill>
                  <a:srgbClr val="B5CEA8"/>
                </a:solidFill>
                <a:highlight>
                  <a:srgbClr val="1E1E1E"/>
                </a:highlight>
                <a:latin typeface="Courier New"/>
                <a:ea typeface="Courier New"/>
                <a:cs typeface="Courier New"/>
                <a:sym typeface="Courier New"/>
              </a:rPr>
              <a:t>5</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9CDCFE"/>
                </a:solidFill>
                <a:highlight>
                  <a:srgbClr val="1E1E1E"/>
                </a:highlight>
                <a:latin typeface="Courier New"/>
                <a:ea typeface="Courier New"/>
                <a:cs typeface="Courier New"/>
                <a:sym typeface="Courier New"/>
              </a:rPr>
              <a:t>numero</a:t>
            </a:r>
            <a:r>
              <a:rPr lang="es-419" sz="1200">
                <a:solidFill>
                  <a:srgbClr val="D4D4D4"/>
                </a:solidFill>
                <a:highlight>
                  <a:srgbClr val="1E1E1E"/>
                </a:highlight>
                <a:latin typeface="Courier New"/>
                <a:ea typeface="Courier New"/>
                <a:cs typeface="Courier New"/>
                <a:sym typeface="Courier New"/>
              </a:rPr>
              <a:t> = </a:t>
            </a:r>
            <a:r>
              <a:rPr lang="es-419" sz="1200">
                <a:solidFill>
                  <a:srgbClr val="9CDCFE"/>
                </a:solidFill>
                <a:highlight>
                  <a:srgbClr val="1E1E1E"/>
                </a:highlight>
                <a:latin typeface="Courier New"/>
                <a:ea typeface="Courier New"/>
                <a:cs typeface="Courier New"/>
                <a:sym typeface="Courier New"/>
              </a:rPr>
              <a:t>numero</a:t>
            </a:r>
            <a:r>
              <a:rPr lang="es-419" sz="1200">
                <a:solidFill>
                  <a:srgbClr val="D4D4D4"/>
                </a:solidFill>
                <a:highlight>
                  <a:srgbClr val="1E1E1E"/>
                </a:highlight>
                <a:latin typeface="Courier New"/>
                <a:ea typeface="Courier New"/>
                <a:cs typeface="Courier New"/>
                <a:sym typeface="Courier New"/>
              </a:rPr>
              <a:t> + </a:t>
            </a:r>
            <a:r>
              <a:rPr lang="es-419" sz="1200">
                <a:solidFill>
                  <a:srgbClr val="B5CEA8"/>
                </a:solidFill>
                <a:highlight>
                  <a:srgbClr val="1E1E1E"/>
                </a:highlight>
                <a:latin typeface="Courier New"/>
                <a:ea typeface="Courier New"/>
                <a:cs typeface="Courier New"/>
                <a:sym typeface="Courier New"/>
              </a:rPr>
              <a:t>1</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   </a:t>
            </a:r>
            <a:r>
              <a:rPr lang="es-419" sz="1200">
                <a:solidFill>
                  <a:srgbClr val="569CD6"/>
                </a:solidFill>
                <a:highlight>
                  <a:srgbClr val="1E1E1E"/>
                </a:highlight>
                <a:latin typeface="Courier New"/>
                <a:ea typeface="Courier New"/>
                <a:cs typeface="Courier New"/>
                <a:sym typeface="Courier New"/>
              </a:rPr>
              <a:t>println!</a:t>
            </a:r>
            <a:r>
              <a:rPr lang="es-419" sz="1200">
                <a:solidFill>
                  <a:srgbClr val="D4D4D4"/>
                </a:solidFill>
                <a:highlight>
                  <a:srgbClr val="1E1E1E"/>
                </a:highlight>
                <a:latin typeface="Courier New"/>
                <a:ea typeface="Courier New"/>
                <a:cs typeface="Courier New"/>
                <a:sym typeface="Courier New"/>
              </a:rPr>
              <a:t>(</a:t>
            </a:r>
            <a:r>
              <a:rPr lang="es-419" sz="1200">
                <a:solidFill>
                  <a:srgbClr val="CE9178"/>
                </a:solidFill>
                <a:highlight>
                  <a:srgbClr val="1E1E1E"/>
                </a:highlight>
                <a:latin typeface="Courier New"/>
                <a:ea typeface="Courier New"/>
                <a:cs typeface="Courier New"/>
                <a:sym typeface="Courier New"/>
              </a:rPr>
              <a:t>"</a:t>
            </a:r>
            <a:r>
              <a:rPr lang="es-419" sz="1200">
                <a:solidFill>
                  <a:srgbClr val="569CD6"/>
                </a:solidFill>
                <a:highlight>
                  <a:srgbClr val="1E1E1E"/>
                </a:highlight>
                <a:latin typeface="Courier New"/>
                <a:ea typeface="Courier New"/>
                <a:cs typeface="Courier New"/>
                <a:sym typeface="Courier New"/>
              </a:rPr>
              <a:t>{}</a:t>
            </a:r>
            <a:r>
              <a:rPr lang="es-419" sz="1200">
                <a:solidFill>
                  <a:srgbClr val="CE9178"/>
                </a:solidFill>
                <a:highlight>
                  <a:srgbClr val="1E1E1E"/>
                </a:highlight>
                <a:latin typeface="Courier New"/>
                <a:ea typeface="Courier New"/>
                <a:cs typeface="Courier New"/>
                <a:sym typeface="Courier New"/>
              </a:rPr>
              <a:t>"</a:t>
            </a:r>
            <a:r>
              <a:rPr lang="es-419" sz="1200">
                <a:solidFill>
                  <a:srgbClr val="D4D4D4"/>
                </a:solidFill>
                <a:highlight>
                  <a:srgbClr val="1E1E1E"/>
                </a:highlight>
                <a:latin typeface="Courier New"/>
                <a:ea typeface="Courier New"/>
                <a:cs typeface="Courier New"/>
                <a:sym typeface="Courier New"/>
              </a:rPr>
              <a:t>, </a:t>
            </a:r>
            <a:r>
              <a:rPr lang="es-419" sz="1200">
                <a:solidFill>
                  <a:srgbClr val="9CDCFE"/>
                </a:solidFill>
                <a:highlight>
                  <a:srgbClr val="1E1E1E"/>
                </a:highlight>
                <a:latin typeface="Courier New"/>
                <a:ea typeface="Courier New"/>
                <a:cs typeface="Courier New"/>
                <a:sym typeface="Courier New"/>
              </a:rPr>
              <a:t>numero</a:t>
            </a: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63" name="Google Shape;163;p29"/>
          <p:cNvPicPr preferRelativeResize="0"/>
          <p:nvPr/>
        </p:nvPicPr>
        <p:blipFill>
          <a:blip r:embed="rId3">
            <a:alphaModFix/>
          </a:blip>
          <a:stretch>
            <a:fillRect/>
          </a:stretch>
        </p:blipFill>
        <p:spPr>
          <a:xfrm>
            <a:off x="2591675" y="2617850"/>
            <a:ext cx="6552324" cy="2525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Inmutabilidad vs mutabilidad</a:t>
            </a:r>
            <a:endParaRPr/>
          </a:p>
        </p:txBody>
      </p:sp>
      <p:sp>
        <p:nvSpPr>
          <p:cNvPr id="169" name="Google Shape;169;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Pero si podríamos hacer lo que se llama shadowing:</a:t>
            </a:r>
            <a:endParaRPr sz="2085"/>
          </a:p>
          <a:p>
            <a:pPr indent="0" lvl="0" marL="0" rtl="0" algn="l">
              <a:lnSpc>
                <a:spcPct val="150000"/>
              </a:lnSpc>
              <a:spcBef>
                <a:spcPts val="1200"/>
              </a:spcBef>
              <a:spcAft>
                <a:spcPts val="0"/>
              </a:spcAft>
              <a:buNone/>
            </a:pPr>
            <a:r>
              <a:rPr lang="es-419" sz="2369">
                <a:solidFill>
                  <a:srgbClr val="569CD6"/>
                </a:solidFill>
                <a:highlight>
                  <a:srgbClr val="1E1E1E"/>
                </a:highlight>
                <a:latin typeface="Courier New"/>
                <a:ea typeface="Courier New"/>
                <a:cs typeface="Courier New"/>
                <a:sym typeface="Courier New"/>
              </a:rPr>
              <a:t>fn</a:t>
            </a:r>
            <a:r>
              <a:rPr lang="es-419" sz="2369">
                <a:solidFill>
                  <a:srgbClr val="D4D4D4"/>
                </a:solidFill>
                <a:highlight>
                  <a:srgbClr val="1E1E1E"/>
                </a:highlight>
                <a:latin typeface="Courier New"/>
                <a:ea typeface="Courier New"/>
                <a:cs typeface="Courier New"/>
                <a:sym typeface="Courier New"/>
              </a:rPr>
              <a:t> </a:t>
            </a:r>
            <a:r>
              <a:rPr lang="es-419" sz="2369">
                <a:solidFill>
                  <a:srgbClr val="DCDCAA"/>
                </a:solidFill>
                <a:highlight>
                  <a:srgbClr val="1E1E1E"/>
                </a:highlight>
                <a:latin typeface="Courier New"/>
                <a:ea typeface="Courier New"/>
                <a:cs typeface="Courier New"/>
                <a:sym typeface="Courier New"/>
              </a:rPr>
              <a:t>main</a:t>
            </a:r>
            <a:r>
              <a:rPr lang="es-419" sz="2369">
                <a:solidFill>
                  <a:srgbClr val="D4D4D4"/>
                </a:solidFill>
                <a:highlight>
                  <a:srgbClr val="1E1E1E"/>
                </a:highlight>
                <a:latin typeface="Courier New"/>
                <a:ea typeface="Courier New"/>
                <a:cs typeface="Courier New"/>
                <a:sym typeface="Courier New"/>
              </a:rPr>
              <a:t>() {</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69">
                <a:solidFill>
                  <a:srgbClr val="D4D4D4"/>
                </a:solidFill>
                <a:highlight>
                  <a:srgbClr val="1E1E1E"/>
                </a:highlight>
                <a:latin typeface="Courier New"/>
                <a:ea typeface="Courier New"/>
                <a:cs typeface="Courier New"/>
                <a:sym typeface="Courier New"/>
              </a:rPr>
              <a:t>   </a:t>
            </a:r>
            <a:r>
              <a:rPr lang="es-419" sz="2369">
                <a:solidFill>
                  <a:srgbClr val="569CD6"/>
                </a:solidFill>
                <a:highlight>
                  <a:srgbClr val="1E1E1E"/>
                </a:highlight>
                <a:latin typeface="Courier New"/>
                <a:ea typeface="Courier New"/>
                <a:cs typeface="Courier New"/>
                <a:sym typeface="Courier New"/>
              </a:rPr>
              <a:t>let</a:t>
            </a:r>
            <a:r>
              <a:rPr lang="es-419" sz="2369">
                <a:solidFill>
                  <a:srgbClr val="D4D4D4"/>
                </a:solidFill>
                <a:highlight>
                  <a:srgbClr val="1E1E1E"/>
                </a:highlight>
                <a:latin typeface="Courier New"/>
                <a:ea typeface="Courier New"/>
                <a:cs typeface="Courier New"/>
                <a:sym typeface="Courier New"/>
              </a:rPr>
              <a:t> </a:t>
            </a:r>
            <a:r>
              <a:rPr lang="es-419" sz="2369">
                <a:solidFill>
                  <a:srgbClr val="9CDCFE"/>
                </a:solidFill>
                <a:highlight>
                  <a:srgbClr val="1E1E1E"/>
                </a:highlight>
                <a:latin typeface="Courier New"/>
                <a:ea typeface="Courier New"/>
                <a:cs typeface="Courier New"/>
                <a:sym typeface="Courier New"/>
              </a:rPr>
              <a:t>numero</a:t>
            </a:r>
            <a:r>
              <a:rPr lang="es-419" sz="2369">
                <a:solidFill>
                  <a:srgbClr val="D4D4D4"/>
                </a:solidFill>
                <a:highlight>
                  <a:srgbClr val="1E1E1E"/>
                </a:highlight>
                <a:latin typeface="Courier New"/>
                <a:ea typeface="Courier New"/>
                <a:cs typeface="Courier New"/>
                <a:sym typeface="Courier New"/>
              </a:rPr>
              <a:t>= </a:t>
            </a:r>
            <a:r>
              <a:rPr lang="es-419" sz="2369">
                <a:solidFill>
                  <a:srgbClr val="B5CEA8"/>
                </a:solidFill>
                <a:highlight>
                  <a:srgbClr val="1E1E1E"/>
                </a:highlight>
                <a:latin typeface="Courier New"/>
                <a:ea typeface="Courier New"/>
                <a:cs typeface="Courier New"/>
                <a:sym typeface="Courier New"/>
              </a:rPr>
              <a:t>5</a:t>
            </a:r>
            <a:r>
              <a:rPr lang="es-419" sz="2369">
                <a:solidFill>
                  <a:srgbClr val="D4D4D4"/>
                </a:solidFill>
                <a:highlight>
                  <a:srgbClr val="1E1E1E"/>
                </a:highlight>
                <a:latin typeface="Courier New"/>
                <a:ea typeface="Courier New"/>
                <a:cs typeface="Courier New"/>
                <a:sym typeface="Courier New"/>
              </a:rPr>
              <a:t>;</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69">
                <a:solidFill>
                  <a:srgbClr val="D4D4D4"/>
                </a:solidFill>
                <a:highlight>
                  <a:srgbClr val="1E1E1E"/>
                </a:highlight>
                <a:latin typeface="Courier New"/>
                <a:ea typeface="Courier New"/>
                <a:cs typeface="Courier New"/>
                <a:sym typeface="Courier New"/>
              </a:rPr>
              <a:t>   </a:t>
            </a:r>
            <a:r>
              <a:rPr lang="es-419" sz="2369">
                <a:solidFill>
                  <a:srgbClr val="569CD6"/>
                </a:solidFill>
                <a:highlight>
                  <a:srgbClr val="1E1E1E"/>
                </a:highlight>
                <a:latin typeface="Courier New"/>
                <a:ea typeface="Courier New"/>
                <a:cs typeface="Courier New"/>
                <a:sym typeface="Courier New"/>
              </a:rPr>
              <a:t>println!</a:t>
            </a:r>
            <a:r>
              <a:rPr lang="es-419" sz="2369">
                <a:solidFill>
                  <a:srgbClr val="D4D4D4"/>
                </a:solidFill>
                <a:highlight>
                  <a:srgbClr val="1E1E1E"/>
                </a:highlight>
                <a:latin typeface="Courier New"/>
                <a:ea typeface="Courier New"/>
                <a:cs typeface="Courier New"/>
                <a:sym typeface="Courier New"/>
              </a:rPr>
              <a:t>(</a:t>
            </a:r>
            <a:r>
              <a:rPr lang="es-419" sz="2369">
                <a:solidFill>
                  <a:srgbClr val="CE9178"/>
                </a:solidFill>
                <a:highlight>
                  <a:srgbClr val="1E1E1E"/>
                </a:highlight>
                <a:latin typeface="Courier New"/>
                <a:ea typeface="Courier New"/>
                <a:cs typeface="Courier New"/>
                <a:sym typeface="Courier New"/>
              </a:rPr>
              <a:t>"</a:t>
            </a:r>
            <a:r>
              <a:rPr lang="es-419" sz="2369">
                <a:solidFill>
                  <a:srgbClr val="569CD6"/>
                </a:solidFill>
                <a:highlight>
                  <a:srgbClr val="1E1E1E"/>
                </a:highlight>
                <a:latin typeface="Courier New"/>
                <a:ea typeface="Courier New"/>
                <a:cs typeface="Courier New"/>
                <a:sym typeface="Courier New"/>
              </a:rPr>
              <a:t>{}</a:t>
            </a:r>
            <a:r>
              <a:rPr lang="es-419" sz="2369">
                <a:solidFill>
                  <a:srgbClr val="CE9178"/>
                </a:solidFill>
                <a:highlight>
                  <a:srgbClr val="1E1E1E"/>
                </a:highlight>
                <a:latin typeface="Courier New"/>
                <a:ea typeface="Courier New"/>
                <a:cs typeface="Courier New"/>
                <a:sym typeface="Courier New"/>
              </a:rPr>
              <a:t>"</a:t>
            </a:r>
            <a:r>
              <a:rPr lang="es-419" sz="2369">
                <a:solidFill>
                  <a:srgbClr val="D4D4D4"/>
                </a:solidFill>
                <a:highlight>
                  <a:srgbClr val="1E1E1E"/>
                </a:highlight>
                <a:latin typeface="Courier New"/>
                <a:ea typeface="Courier New"/>
                <a:cs typeface="Courier New"/>
                <a:sym typeface="Courier New"/>
              </a:rPr>
              <a:t>, </a:t>
            </a:r>
            <a:r>
              <a:rPr lang="es-419" sz="2369">
                <a:solidFill>
                  <a:srgbClr val="9CDCFE"/>
                </a:solidFill>
                <a:highlight>
                  <a:srgbClr val="1E1E1E"/>
                </a:highlight>
                <a:latin typeface="Courier New"/>
                <a:ea typeface="Courier New"/>
                <a:cs typeface="Courier New"/>
                <a:sym typeface="Courier New"/>
              </a:rPr>
              <a:t>numero</a:t>
            </a:r>
            <a:r>
              <a:rPr lang="es-419" sz="2369">
                <a:solidFill>
                  <a:srgbClr val="D4D4D4"/>
                </a:solidFill>
                <a:highlight>
                  <a:srgbClr val="1E1E1E"/>
                </a:highlight>
                <a:latin typeface="Courier New"/>
                <a:ea typeface="Courier New"/>
                <a:cs typeface="Courier New"/>
                <a:sym typeface="Courier New"/>
              </a:rPr>
              <a:t>);</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69">
                <a:solidFill>
                  <a:srgbClr val="D4D4D4"/>
                </a:solidFill>
                <a:highlight>
                  <a:srgbClr val="1E1E1E"/>
                </a:highlight>
                <a:latin typeface="Courier New"/>
                <a:ea typeface="Courier New"/>
                <a:cs typeface="Courier New"/>
                <a:sym typeface="Courier New"/>
              </a:rPr>
              <a:t>   </a:t>
            </a:r>
            <a:r>
              <a:rPr lang="es-419" sz="2369">
                <a:solidFill>
                  <a:srgbClr val="569CD6"/>
                </a:solidFill>
                <a:highlight>
                  <a:srgbClr val="1E1E1E"/>
                </a:highlight>
                <a:latin typeface="Courier New"/>
                <a:ea typeface="Courier New"/>
                <a:cs typeface="Courier New"/>
                <a:sym typeface="Courier New"/>
              </a:rPr>
              <a:t>let</a:t>
            </a:r>
            <a:r>
              <a:rPr lang="es-419" sz="2369">
                <a:solidFill>
                  <a:srgbClr val="D4D4D4"/>
                </a:solidFill>
                <a:highlight>
                  <a:srgbClr val="1E1E1E"/>
                </a:highlight>
                <a:latin typeface="Courier New"/>
                <a:ea typeface="Courier New"/>
                <a:cs typeface="Courier New"/>
                <a:sym typeface="Courier New"/>
              </a:rPr>
              <a:t> </a:t>
            </a:r>
            <a:r>
              <a:rPr lang="es-419" sz="2369">
                <a:solidFill>
                  <a:srgbClr val="9CDCFE"/>
                </a:solidFill>
                <a:highlight>
                  <a:srgbClr val="1E1E1E"/>
                </a:highlight>
                <a:latin typeface="Courier New"/>
                <a:ea typeface="Courier New"/>
                <a:cs typeface="Courier New"/>
                <a:sym typeface="Courier New"/>
              </a:rPr>
              <a:t>numero</a:t>
            </a:r>
            <a:r>
              <a:rPr lang="es-419" sz="2369">
                <a:solidFill>
                  <a:srgbClr val="D4D4D4"/>
                </a:solidFill>
                <a:highlight>
                  <a:srgbClr val="1E1E1E"/>
                </a:highlight>
                <a:latin typeface="Courier New"/>
                <a:ea typeface="Courier New"/>
                <a:cs typeface="Courier New"/>
                <a:sym typeface="Courier New"/>
              </a:rPr>
              <a:t>= numero + 1;</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69">
                <a:solidFill>
                  <a:srgbClr val="D4D4D4"/>
                </a:solidFill>
                <a:highlight>
                  <a:srgbClr val="1E1E1E"/>
                </a:highlight>
                <a:latin typeface="Courier New"/>
                <a:ea typeface="Courier New"/>
                <a:cs typeface="Courier New"/>
                <a:sym typeface="Courier New"/>
              </a:rPr>
              <a:t>   </a:t>
            </a:r>
            <a:r>
              <a:rPr lang="es-419" sz="2369">
                <a:solidFill>
                  <a:srgbClr val="569CD6"/>
                </a:solidFill>
                <a:highlight>
                  <a:srgbClr val="1E1E1E"/>
                </a:highlight>
                <a:latin typeface="Courier New"/>
                <a:ea typeface="Courier New"/>
                <a:cs typeface="Courier New"/>
                <a:sym typeface="Courier New"/>
              </a:rPr>
              <a:t>println!</a:t>
            </a:r>
            <a:r>
              <a:rPr lang="es-419" sz="2369">
                <a:solidFill>
                  <a:srgbClr val="D4D4D4"/>
                </a:solidFill>
                <a:highlight>
                  <a:srgbClr val="1E1E1E"/>
                </a:highlight>
                <a:latin typeface="Courier New"/>
                <a:ea typeface="Courier New"/>
                <a:cs typeface="Courier New"/>
                <a:sym typeface="Courier New"/>
              </a:rPr>
              <a:t>(</a:t>
            </a:r>
            <a:r>
              <a:rPr lang="es-419" sz="2369">
                <a:solidFill>
                  <a:srgbClr val="CE9178"/>
                </a:solidFill>
                <a:highlight>
                  <a:srgbClr val="1E1E1E"/>
                </a:highlight>
                <a:latin typeface="Courier New"/>
                <a:ea typeface="Courier New"/>
                <a:cs typeface="Courier New"/>
                <a:sym typeface="Courier New"/>
              </a:rPr>
              <a:t>"</a:t>
            </a:r>
            <a:r>
              <a:rPr lang="es-419" sz="2369">
                <a:solidFill>
                  <a:srgbClr val="569CD6"/>
                </a:solidFill>
                <a:highlight>
                  <a:srgbClr val="1E1E1E"/>
                </a:highlight>
                <a:latin typeface="Courier New"/>
                <a:ea typeface="Courier New"/>
                <a:cs typeface="Courier New"/>
                <a:sym typeface="Courier New"/>
              </a:rPr>
              <a:t>{}</a:t>
            </a:r>
            <a:r>
              <a:rPr lang="es-419" sz="2369">
                <a:solidFill>
                  <a:srgbClr val="CE9178"/>
                </a:solidFill>
                <a:highlight>
                  <a:srgbClr val="1E1E1E"/>
                </a:highlight>
                <a:latin typeface="Courier New"/>
                <a:ea typeface="Courier New"/>
                <a:cs typeface="Courier New"/>
                <a:sym typeface="Courier New"/>
              </a:rPr>
              <a:t>"</a:t>
            </a:r>
            <a:r>
              <a:rPr lang="es-419" sz="2369">
                <a:solidFill>
                  <a:srgbClr val="D4D4D4"/>
                </a:solidFill>
                <a:highlight>
                  <a:srgbClr val="1E1E1E"/>
                </a:highlight>
                <a:latin typeface="Courier New"/>
                <a:ea typeface="Courier New"/>
                <a:cs typeface="Courier New"/>
                <a:sym typeface="Courier New"/>
              </a:rPr>
              <a:t>, </a:t>
            </a:r>
            <a:r>
              <a:rPr lang="es-419" sz="2369">
                <a:solidFill>
                  <a:srgbClr val="9CDCFE"/>
                </a:solidFill>
                <a:highlight>
                  <a:srgbClr val="1E1E1E"/>
                </a:highlight>
                <a:latin typeface="Courier New"/>
                <a:ea typeface="Courier New"/>
                <a:cs typeface="Courier New"/>
                <a:sym typeface="Courier New"/>
              </a:rPr>
              <a:t>numero</a:t>
            </a:r>
            <a:r>
              <a:rPr lang="es-419" sz="2369">
                <a:solidFill>
                  <a:srgbClr val="D4D4D4"/>
                </a:solidFill>
                <a:highlight>
                  <a:srgbClr val="1E1E1E"/>
                </a:highlight>
                <a:latin typeface="Courier New"/>
                <a:ea typeface="Courier New"/>
                <a:cs typeface="Courier New"/>
                <a:sym typeface="Courier New"/>
              </a:rPr>
              <a:t>);</a:t>
            </a:r>
            <a:endParaRPr sz="236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69">
                <a:solidFill>
                  <a:srgbClr val="D4D4D4"/>
                </a:solidFill>
                <a:highlight>
                  <a:srgbClr val="1E1E1E"/>
                </a:highlight>
                <a:latin typeface="Courier New"/>
                <a:ea typeface="Courier New"/>
                <a:cs typeface="Courier New"/>
                <a:sym typeface="Courier New"/>
              </a:rPr>
              <a:t>}</a:t>
            </a:r>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Inmutabilidad vs mutabilidad</a:t>
            </a:r>
            <a:endParaRPr/>
          </a:p>
        </p:txBody>
      </p:sp>
      <p:sp>
        <p:nvSpPr>
          <p:cNvPr id="175" name="Google Shape;175;p31"/>
          <p:cNvSpPr txBox="1"/>
          <p:nvPr>
            <p:ph idx="1" type="body"/>
          </p:nvPr>
        </p:nvSpPr>
        <p:spPr>
          <a:xfrm>
            <a:off x="387900" y="1489824"/>
            <a:ext cx="8368200" cy="35787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300">
                <a:latin typeface="Roboto Slab"/>
                <a:ea typeface="Roboto Slab"/>
                <a:cs typeface="Roboto Slab"/>
                <a:sym typeface="Roboto Slab"/>
              </a:rPr>
              <a:t>ejemplo </a:t>
            </a:r>
            <a:r>
              <a:rPr lang="es-419" sz="1300">
                <a:latin typeface="Roboto Slab"/>
                <a:ea typeface="Roboto Slab"/>
                <a:cs typeface="Roboto Slab"/>
                <a:sym typeface="Roboto Slab"/>
              </a:rPr>
              <a:t>haciéndola</a:t>
            </a:r>
            <a:r>
              <a:rPr lang="es-419" sz="1300">
                <a:latin typeface="Roboto Slab"/>
                <a:ea typeface="Roboto Slab"/>
                <a:cs typeface="Roboto Slab"/>
                <a:sym typeface="Roboto Slab"/>
              </a:rPr>
              <a:t> mutable que es lo que queremos:</a:t>
            </a:r>
            <a:endParaRPr sz="13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200">
              <a:latin typeface="Roboto Slab"/>
              <a:ea typeface="Roboto Slab"/>
              <a:cs typeface="Roboto Slab"/>
              <a:sym typeface="Roboto Slab"/>
            </a:endParaRPr>
          </a:p>
          <a:p>
            <a:pPr indent="0" lvl="0" marL="0" rtl="0" algn="l">
              <a:lnSpc>
                <a:spcPct val="150000"/>
              </a:lnSpc>
              <a:spcBef>
                <a:spcPts val="0"/>
              </a:spcBef>
              <a:spcAft>
                <a:spcPts val="0"/>
              </a:spcAft>
              <a:buNone/>
            </a:pPr>
            <a:r>
              <a:rPr lang="es-419" sz="2200">
                <a:solidFill>
                  <a:srgbClr val="569CD6"/>
                </a:solidFill>
                <a:highlight>
                  <a:srgbClr val="1E1E1E"/>
                </a:highlight>
                <a:latin typeface="Courier New"/>
                <a:ea typeface="Courier New"/>
                <a:cs typeface="Courier New"/>
                <a:sym typeface="Courier New"/>
              </a:rPr>
              <a:t>fn</a:t>
            </a:r>
            <a:r>
              <a:rPr lang="es-419" sz="2200">
                <a:solidFill>
                  <a:srgbClr val="D4D4D4"/>
                </a:solidFill>
                <a:highlight>
                  <a:srgbClr val="1E1E1E"/>
                </a:highlight>
                <a:latin typeface="Courier New"/>
                <a:ea typeface="Courier New"/>
                <a:cs typeface="Courier New"/>
                <a:sym typeface="Courier New"/>
              </a:rPr>
              <a:t> </a:t>
            </a:r>
            <a:r>
              <a:rPr lang="es-419" sz="2200">
                <a:solidFill>
                  <a:srgbClr val="DCDCAA"/>
                </a:solidFill>
                <a:highlight>
                  <a:srgbClr val="1E1E1E"/>
                </a:highlight>
                <a:latin typeface="Courier New"/>
                <a:ea typeface="Courier New"/>
                <a:cs typeface="Courier New"/>
                <a:sym typeface="Courier New"/>
              </a:rPr>
              <a:t>main</a:t>
            </a:r>
            <a:r>
              <a:rPr lang="es-419" sz="2200">
                <a:solidFill>
                  <a:srgbClr val="D4D4D4"/>
                </a:solidFill>
                <a:highlight>
                  <a:srgbClr val="1E1E1E"/>
                </a:highlight>
                <a:latin typeface="Courier New"/>
                <a:ea typeface="Courier New"/>
                <a:cs typeface="Courier New"/>
                <a:sym typeface="Courier New"/>
              </a:rPr>
              <a:t>() {</a:t>
            </a:r>
            <a:endParaRPr sz="2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00">
                <a:solidFill>
                  <a:srgbClr val="D4D4D4"/>
                </a:solidFill>
                <a:highlight>
                  <a:srgbClr val="1E1E1E"/>
                </a:highlight>
                <a:latin typeface="Courier New"/>
                <a:ea typeface="Courier New"/>
                <a:cs typeface="Courier New"/>
                <a:sym typeface="Courier New"/>
              </a:rPr>
              <a:t>   </a:t>
            </a:r>
            <a:r>
              <a:rPr lang="es-419" sz="2200">
                <a:solidFill>
                  <a:srgbClr val="569CD6"/>
                </a:solidFill>
                <a:highlight>
                  <a:srgbClr val="1E1E1E"/>
                </a:highlight>
                <a:latin typeface="Courier New"/>
                <a:ea typeface="Courier New"/>
                <a:cs typeface="Courier New"/>
                <a:sym typeface="Courier New"/>
              </a:rPr>
              <a:t>let</a:t>
            </a:r>
            <a:r>
              <a:rPr lang="es-419" sz="2200">
                <a:solidFill>
                  <a:srgbClr val="D4D4D4"/>
                </a:solidFill>
                <a:highlight>
                  <a:srgbClr val="1E1E1E"/>
                </a:highlight>
                <a:latin typeface="Courier New"/>
                <a:ea typeface="Courier New"/>
                <a:cs typeface="Courier New"/>
                <a:sym typeface="Courier New"/>
              </a:rPr>
              <a:t> </a:t>
            </a:r>
            <a:r>
              <a:rPr lang="es-419" sz="2200">
                <a:solidFill>
                  <a:srgbClr val="569CD6"/>
                </a:solidFill>
                <a:highlight>
                  <a:srgbClr val="1E1E1E"/>
                </a:highlight>
                <a:latin typeface="Courier New"/>
                <a:ea typeface="Courier New"/>
                <a:cs typeface="Courier New"/>
                <a:sym typeface="Courier New"/>
              </a:rPr>
              <a:t>mut</a:t>
            </a:r>
            <a:r>
              <a:rPr lang="es-419" sz="2200">
                <a:solidFill>
                  <a:srgbClr val="D4D4D4"/>
                </a:solidFill>
                <a:highlight>
                  <a:srgbClr val="1E1E1E"/>
                </a:highlight>
                <a:latin typeface="Courier New"/>
                <a:ea typeface="Courier New"/>
                <a:cs typeface="Courier New"/>
                <a:sym typeface="Courier New"/>
              </a:rPr>
              <a:t> </a:t>
            </a:r>
            <a:r>
              <a:rPr lang="es-419" sz="2200" u="sng">
                <a:solidFill>
                  <a:srgbClr val="9CDCFE"/>
                </a:solidFill>
                <a:highlight>
                  <a:srgbClr val="1E1E1E"/>
                </a:highlight>
                <a:latin typeface="Courier New"/>
                <a:ea typeface="Courier New"/>
                <a:cs typeface="Courier New"/>
                <a:sym typeface="Courier New"/>
              </a:rPr>
              <a:t>numero</a:t>
            </a:r>
            <a:r>
              <a:rPr lang="es-419" sz="2200">
                <a:solidFill>
                  <a:srgbClr val="D4D4D4"/>
                </a:solidFill>
                <a:highlight>
                  <a:srgbClr val="1E1E1E"/>
                </a:highlight>
                <a:latin typeface="Courier New"/>
                <a:ea typeface="Courier New"/>
                <a:cs typeface="Courier New"/>
                <a:sym typeface="Courier New"/>
              </a:rPr>
              <a:t>= </a:t>
            </a:r>
            <a:r>
              <a:rPr lang="es-419" sz="2200">
                <a:solidFill>
                  <a:srgbClr val="B5CEA8"/>
                </a:solidFill>
                <a:highlight>
                  <a:srgbClr val="1E1E1E"/>
                </a:highlight>
                <a:latin typeface="Courier New"/>
                <a:ea typeface="Courier New"/>
                <a:cs typeface="Courier New"/>
                <a:sym typeface="Courier New"/>
              </a:rPr>
              <a:t>5</a:t>
            </a:r>
            <a:r>
              <a:rPr lang="es-419" sz="2200">
                <a:solidFill>
                  <a:srgbClr val="D4D4D4"/>
                </a:solidFill>
                <a:highlight>
                  <a:srgbClr val="1E1E1E"/>
                </a:highlight>
                <a:latin typeface="Courier New"/>
                <a:ea typeface="Courier New"/>
                <a:cs typeface="Courier New"/>
                <a:sym typeface="Courier New"/>
              </a:rPr>
              <a:t>;</a:t>
            </a:r>
            <a:endParaRPr sz="2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00">
                <a:solidFill>
                  <a:srgbClr val="D4D4D4"/>
                </a:solidFill>
                <a:highlight>
                  <a:srgbClr val="1E1E1E"/>
                </a:highlight>
                <a:latin typeface="Courier New"/>
                <a:ea typeface="Courier New"/>
                <a:cs typeface="Courier New"/>
                <a:sym typeface="Courier New"/>
              </a:rPr>
              <a:t>   </a:t>
            </a:r>
            <a:r>
              <a:rPr lang="es-419" sz="2200" u="sng">
                <a:solidFill>
                  <a:srgbClr val="9CDCFE"/>
                </a:solidFill>
                <a:highlight>
                  <a:srgbClr val="1E1E1E"/>
                </a:highlight>
                <a:latin typeface="Courier New"/>
                <a:ea typeface="Courier New"/>
                <a:cs typeface="Courier New"/>
                <a:sym typeface="Courier New"/>
              </a:rPr>
              <a:t>numero</a:t>
            </a:r>
            <a:r>
              <a:rPr lang="es-419" sz="2200">
                <a:solidFill>
                  <a:srgbClr val="D4D4D4"/>
                </a:solidFill>
                <a:highlight>
                  <a:srgbClr val="1E1E1E"/>
                </a:highlight>
                <a:latin typeface="Courier New"/>
                <a:ea typeface="Courier New"/>
                <a:cs typeface="Courier New"/>
                <a:sym typeface="Courier New"/>
              </a:rPr>
              <a:t> = </a:t>
            </a:r>
            <a:r>
              <a:rPr lang="es-419" sz="2200" u="sng">
                <a:solidFill>
                  <a:srgbClr val="9CDCFE"/>
                </a:solidFill>
                <a:highlight>
                  <a:srgbClr val="1E1E1E"/>
                </a:highlight>
                <a:latin typeface="Courier New"/>
                <a:ea typeface="Courier New"/>
                <a:cs typeface="Courier New"/>
                <a:sym typeface="Courier New"/>
              </a:rPr>
              <a:t>numero</a:t>
            </a:r>
            <a:r>
              <a:rPr lang="es-419" sz="2200">
                <a:solidFill>
                  <a:srgbClr val="D4D4D4"/>
                </a:solidFill>
                <a:highlight>
                  <a:srgbClr val="1E1E1E"/>
                </a:highlight>
                <a:latin typeface="Courier New"/>
                <a:ea typeface="Courier New"/>
                <a:cs typeface="Courier New"/>
                <a:sym typeface="Courier New"/>
              </a:rPr>
              <a:t> + </a:t>
            </a:r>
            <a:r>
              <a:rPr lang="es-419" sz="2200">
                <a:solidFill>
                  <a:srgbClr val="B5CEA8"/>
                </a:solidFill>
                <a:highlight>
                  <a:srgbClr val="1E1E1E"/>
                </a:highlight>
                <a:latin typeface="Courier New"/>
                <a:ea typeface="Courier New"/>
                <a:cs typeface="Courier New"/>
                <a:sym typeface="Courier New"/>
              </a:rPr>
              <a:t>1</a:t>
            </a:r>
            <a:r>
              <a:rPr lang="es-419" sz="2200">
                <a:solidFill>
                  <a:srgbClr val="D4D4D4"/>
                </a:solidFill>
                <a:highlight>
                  <a:srgbClr val="1E1E1E"/>
                </a:highlight>
                <a:latin typeface="Courier New"/>
                <a:ea typeface="Courier New"/>
                <a:cs typeface="Courier New"/>
                <a:sym typeface="Courier New"/>
              </a:rPr>
              <a:t>;</a:t>
            </a:r>
            <a:endParaRPr sz="2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00">
                <a:solidFill>
                  <a:srgbClr val="D4D4D4"/>
                </a:solidFill>
                <a:highlight>
                  <a:srgbClr val="1E1E1E"/>
                </a:highlight>
                <a:latin typeface="Courier New"/>
                <a:ea typeface="Courier New"/>
                <a:cs typeface="Courier New"/>
                <a:sym typeface="Courier New"/>
              </a:rPr>
              <a:t>   </a:t>
            </a:r>
            <a:r>
              <a:rPr lang="es-419" sz="2200">
                <a:solidFill>
                  <a:srgbClr val="569CD6"/>
                </a:solidFill>
                <a:highlight>
                  <a:srgbClr val="1E1E1E"/>
                </a:highlight>
                <a:latin typeface="Courier New"/>
                <a:ea typeface="Courier New"/>
                <a:cs typeface="Courier New"/>
                <a:sym typeface="Courier New"/>
              </a:rPr>
              <a:t>println!</a:t>
            </a:r>
            <a:r>
              <a:rPr lang="es-419" sz="2200">
                <a:solidFill>
                  <a:srgbClr val="D4D4D4"/>
                </a:solidFill>
                <a:highlight>
                  <a:srgbClr val="1E1E1E"/>
                </a:highlight>
                <a:latin typeface="Courier New"/>
                <a:ea typeface="Courier New"/>
                <a:cs typeface="Courier New"/>
                <a:sym typeface="Courier New"/>
              </a:rPr>
              <a:t>(</a:t>
            </a:r>
            <a:r>
              <a:rPr lang="es-419" sz="2200">
                <a:solidFill>
                  <a:srgbClr val="CE9178"/>
                </a:solidFill>
                <a:highlight>
                  <a:srgbClr val="1E1E1E"/>
                </a:highlight>
                <a:latin typeface="Courier New"/>
                <a:ea typeface="Courier New"/>
                <a:cs typeface="Courier New"/>
                <a:sym typeface="Courier New"/>
              </a:rPr>
              <a:t>"</a:t>
            </a:r>
            <a:r>
              <a:rPr lang="es-419" sz="2200">
                <a:solidFill>
                  <a:srgbClr val="569CD6"/>
                </a:solidFill>
                <a:highlight>
                  <a:srgbClr val="1E1E1E"/>
                </a:highlight>
                <a:latin typeface="Courier New"/>
                <a:ea typeface="Courier New"/>
                <a:cs typeface="Courier New"/>
                <a:sym typeface="Courier New"/>
              </a:rPr>
              <a:t>{}</a:t>
            </a:r>
            <a:r>
              <a:rPr lang="es-419" sz="2200">
                <a:solidFill>
                  <a:srgbClr val="CE9178"/>
                </a:solidFill>
                <a:highlight>
                  <a:srgbClr val="1E1E1E"/>
                </a:highlight>
                <a:latin typeface="Courier New"/>
                <a:ea typeface="Courier New"/>
                <a:cs typeface="Courier New"/>
                <a:sym typeface="Courier New"/>
              </a:rPr>
              <a:t>"</a:t>
            </a:r>
            <a:r>
              <a:rPr lang="es-419" sz="2200">
                <a:solidFill>
                  <a:srgbClr val="D4D4D4"/>
                </a:solidFill>
                <a:highlight>
                  <a:srgbClr val="1E1E1E"/>
                </a:highlight>
                <a:latin typeface="Courier New"/>
                <a:ea typeface="Courier New"/>
                <a:cs typeface="Courier New"/>
                <a:sym typeface="Courier New"/>
              </a:rPr>
              <a:t>, </a:t>
            </a:r>
            <a:r>
              <a:rPr lang="es-419" sz="2200" u="sng">
                <a:solidFill>
                  <a:srgbClr val="9CDCFE"/>
                </a:solidFill>
                <a:highlight>
                  <a:srgbClr val="1E1E1E"/>
                </a:highlight>
                <a:latin typeface="Courier New"/>
                <a:ea typeface="Courier New"/>
                <a:cs typeface="Courier New"/>
                <a:sym typeface="Courier New"/>
              </a:rPr>
              <a:t>numero</a:t>
            </a:r>
            <a:r>
              <a:rPr lang="es-419" sz="2200">
                <a:solidFill>
                  <a:srgbClr val="D4D4D4"/>
                </a:solidFill>
                <a:highlight>
                  <a:srgbClr val="1E1E1E"/>
                </a:highlight>
                <a:latin typeface="Courier New"/>
                <a:ea typeface="Courier New"/>
                <a:cs typeface="Courier New"/>
                <a:sym typeface="Courier New"/>
              </a:rPr>
              <a:t>);</a:t>
            </a:r>
            <a:endParaRPr sz="2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00">
                <a:solidFill>
                  <a:srgbClr val="D4D4D4"/>
                </a:solidFill>
                <a:highlight>
                  <a:srgbClr val="1E1E1E"/>
                </a:highlight>
                <a:latin typeface="Courier New"/>
                <a:ea typeface="Courier New"/>
                <a:cs typeface="Courier New"/>
                <a:sym typeface="Courier New"/>
              </a:rPr>
              <a:t>}    </a:t>
            </a:r>
            <a:endParaRPr sz="2200">
              <a:solidFill>
                <a:srgbClr val="D4D4D4"/>
              </a:solidFill>
              <a:highlight>
                <a:srgbClr val="000000"/>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Metodología</a:t>
            </a:r>
            <a:endParaRPr sz="3500"/>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419" sz="3000">
                <a:solidFill>
                  <a:srgbClr val="F3F3F3"/>
                </a:solidFill>
              </a:rPr>
              <a:t>Clases teórico-p</a:t>
            </a:r>
            <a:r>
              <a:rPr lang="es-419" sz="3000">
                <a:solidFill>
                  <a:srgbClr val="F3F3F3"/>
                </a:solidFill>
              </a:rPr>
              <a:t>rácticas</a:t>
            </a:r>
            <a:endParaRPr sz="3000">
              <a:solidFill>
                <a:srgbClr val="F3F3F3"/>
              </a:solidFill>
            </a:endParaRPr>
          </a:p>
          <a:p>
            <a:pPr indent="0" lvl="0" marL="0" rtl="0" algn="l">
              <a:spcBef>
                <a:spcPts val="1200"/>
              </a:spcBef>
              <a:spcAft>
                <a:spcPts val="0"/>
              </a:spcAft>
              <a:buNone/>
            </a:pPr>
            <a:r>
              <a:rPr lang="es-419" sz="3000">
                <a:solidFill>
                  <a:srgbClr val="F3F3F3"/>
                </a:solidFill>
              </a:rPr>
              <a:t>Comunicación y consultas por slack: </a:t>
            </a:r>
            <a:r>
              <a:rPr lang="es-419" sz="3000" u="sng">
                <a:solidFill>
                  <a:srgbClr val="F3F3F3"/>
                </a:solidFill>
                <a:hlinkClick r:id="rId3">
                  <a:extLst>
                    <a:ext uri="{A12FA001-AC4F-418D-AE19-62706E023703}">
                      <ahyp:hlinkClr val="tx"/>
                    </a:ext>
                  </a:extLst>
                </a:hlinkClick>
              </a:rPr>
              <a:t>http://surl.li/fnjcm</a:t>
            </a:r>
            <a:endParaRPr sz="3000">
              <a:solidFill>
                <a:srgbClr val="F3F3F3"/>
              </a:solidFill>
            </a:endParaRPr>
          </a:p>
          <a:p>
            <a:pPr indent="0" lvl="0" marL="0" rtl="0" algn="l">
              <a:spcBef>
                <a:spcPts val="1200"/>
              </a:spcBef>
              <a:spcAft>
                <a:spcPts val="0"/>
              </a:spcAft>
              <a:buNone/>
            </a:pPr>
            <a:r>
              <a:rPr lang="es-419" sz="3000">
                <a:solidFill>
                  <a:srgbClr val="F3F3F3"/>
                </a:solidFill>
              </a:rPr>
              <a:t>3 entregas de ejercicios prácticos de manera individual</a:t>
            </a:r>
            <a:endParaRPr sz="3000">
              <a:solidFill>
                <a:srgbClr val="F3F3F3"/>
              </a:solidFill>
            </a:endParaRPr>
          </a:p>
          <a:p>
            <a:pPr indent="0" lvl="0" marL="0" rtl="0" algn="l">
              <a:spcBef>
                <a:spcPts val="1200"/>
              </a:spcBef>
              <a:spcAft>
                <a:spcPts val="0"/>
              </a:spcAft>
              <a:buNone/>
            </a:pPr>
            <a:r>
              <a:rPr lang="es-419" sz="3000">
                <a:solidFill>
                  <a:srgbClr val="F3F3F3"/>
                </a:solidFill>
              </a:rPr>
              <a:t>Trabajo final grupal</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1" name="Google Shape;71;p14"/>
          <p:cNvPicPr preferRelativeResize="0"/>
          <p:nvPr/>
        </p:nvPicPr>
        <p:blipFill>
          <a:blip r:embed="rId4">
            <a:alphaModFix/>
          </a:blip>
          <a:stretch>
            <a:fillRect/>
          </a:stretch>
        </p:blipFill>
        <p:spPr>
          <a:xfrm>
            <a:off x="6658900" y="2921975"/>
            <a:ext cx="2028750" cy="20778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Constantes</a:t>
            </a:r>
            <a:endParaRPr/>
          </a:p>
        </p:txBody>
      </p:sp>
      <p:sp>
        <p:nvSpPr>
          <p:cNvPr id="181" name="Google Shape;181;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 definen con la palabra reservada const por ej si quiero definir una constante llamada MI_CONSTANTE con el valor de 10, sería de la siguiente manera:</a:t>
            </a:r>
            <a:endParaRPr/>
          </a:p>
          <a:p>
            <a:pPr indent="0" lvl="0" marL="0" rtl="0" algn="l">
              <a:lnSpc>
                <a:spcPct val="150000"/>
              </a:lnSpc>
              <a:spcBef>
                <a:spcPts val="1200"/>
              </a:spcBef>
              <a:spcAft>
                <a:spcPts val="0"/>
              </a:spcAft>
              <a:buNone/>
            </a:pPr>
            <a:r>
              <a:rPr lang="es-419" sz="2100">
                <a:solidFill>
                  <a:srgbClr val="569CD6"/>
                </a:solidFill>
                <a:highlight>
                  <a:srgbClr val="1E1E1E"/>
                </a:highlight>
                <a:latin typeface="Courier New"/>
                <a:ea typeface="Courier New"/>
                <a:cs typeface="Courier New"/>
                <a:sym typeface="Courier New"/>
              </a:rPr>
              <a:t>const</a:t>
            </a:r>
            <a:r>
              <a:rPr lang="es-419" sz="2100">
                <a:solidFill>
                  <a:srgbClr val="D4D4D4"/>
                </a:solidFill>
                <a:highlight>
                  <a:srgbClr val="1E1E1E"/>
                </a:highlight>
                <a:latin typeface="Courier New"/>
                <a:ea typeface="Courier New"/>
                <a:cs typeface="Courier New"/>
                <a:sym typeface="Courier New"/>
              </a:rPr>
              <a:t> </a:t>
            </a:r>
            <a:r>
              <a:rPr lang="es-419" sz="2100">
                <a:solidFill>
                  <a:srgbClr val="4FC1FF"/>
                </a:solidFill>
                <a:highlight>
                  <a:srgbClr val="1E1E1E"/>
                </a:highlight>
                <a:latin typeface="Courier New"/>
                <a:ea typeface="Courier New"/>
                <a:cs typeface="Courier New"/>
                <a:sym typeface="Courier New"/>
              </a:rPr>
              <a:t>MI_CONSTANTE</a:t>
            </a:r>
            <a:r>
              <a:rPr lang="es-419" sz="2100">
                <a:solidFill>
                  <a:srgbClr val="D4D4D4"/>
                </a:solidFill>
                <a:highlight>
                  <a:srgbClr val="1E1E1E"/>
                </a:highlight>
                <a:latin typeface="Courier New"/>
                <a:ea typeface="Courier New"/>
                <a:cs typeface="Courier New"/>
                <a:sym typeface="Courier New"/>
              </a:rPr>
              <a:t>:</a:t>
            </a:r>
            <a:r>
              <a:rPr lang="es-419" sz="2100">
                <a:solidFill>
                  <a:srgbClr val="4EC9B0"/>
                </a:solidFill>
                <a:highlight>
                  <a:srgbClr val="1E1E1E"/>
                </a:highlight>
                <a:latin typeface="Courier New"/>
                <a:ea typeface="Courier New"/>
                <a:cs typeface="Courier New"/>
                <a:sym typeface="Courier New"/>
              </a:rPr>
              <a:t>u8</a:t>
            </a:r>
            <a:r>
              <a:rPr lang="es-419" sz="2100">
                <a:solidFill>
                  <a:srgbClr val="D4D4D4"/>
                </a:solidFill>
                <a:highlight>
                  <a:srgbClr val="1E1E1E"/>
                </a:highlight>
                <a:latin typeface="Courier New"/>
                <a:ea typeface="Courier New"/>
                <a:cs typeface="Courier New"/>
                <a:sym typeface="Courier New"/>
              </a:rPr>
              <a:t> = </a:t>
            </a:r>
            <a:r>
              <a:rPr lang="es-419" sz="2100">
                <a:solidFill>
                  <a:srgbClr val="B5CEA8"/>
                </a:solidFill>
                <a:highlight>
                  <a:srgbClr val="1E1E1E"/>
                </a:highlight>
                <a:latin typeface="Courier New"/>
                <a:ea typeface="Courier New"/>
                <a:cs typeface="Courier New"/>
                <a:sym typeface="Courier New"/>
              </a:rPr>
              <a:t>10</a:t>
            </a:r>
            <a:r>
              <a:rPr lang="es-419"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a:t>a las constantes hay que indicarles obligatoriamente el tipo.</a:t>
            </a:r>
            <a:endParaRPr/>
          </a:p>
          <a:p>
            <a:pPr indent="0" lvl="0" marL="0" rtl="0" algn="l">
              <a:lnSpc>
                <a:spcPct val="150000"/>
              </a:lnSpc>
              <a:spcBef>
                <a:spcPts val="0"/>
              </a:spcBef>
              <a:spcAft>
                <a:spcPts val="0"/>
              </a:spcAft>
              <a:buNone/>
            </a:pPr>
            <a:r>
              <a:rPr lang="es-419"/>
              <a:t>Son inmutables. A diferencia de las variables inmutables, siempre van a tener el mismo valor durante toda la ejecución del programa.</a:t>
            </a:r>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a:t>
            </a:r>
            <a:endParaRPr/>
          </a:p>
        </p:txBody>
      </p:sp>
      <p:sp>
        <p:nvSpPr>
          <p:cNvPr id="187" name="Google Shape;187;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500"/>
              <a:t>Tipado estático: el chequeo de los tipos de datos se hace en tiempo de compilación.</a:t>
            </a:r>
            <a:endParaRPr sz="2500"/>
          </a:p>
          <a:p>
            <a:pPr indent="0" lvl="0" marL="0" rtl="0" algn="l">
              <a:spcBef>
                <a:spcPts val="1200"/>
              </a:spcBef>
              <a:spcAft>
                <a:spcPts val="0"/>
              </a:spcAft>
              <a:buNone/>
            </a:pPr>
            <a:r>
              <a:t/>
            </a:r>
            <a:endParaRPr sz="2500"/>
          </a:p>
          <a:p>
            <a:pPr indent="0" lvl="0" marL="0" rtl="0" algn="l">
              <a:spcBef>
                <a:spcPts val="1200"/>
              </a:spcBef>
              <a:spcAft>
                <a:spcPts val="1200"/>
              </a:spcAft>
              <a:buNone/>
            </a:pPr>
            <a:r>
              <a:rPr lang="es-419" sz="2500"/>
              <a:t>Se dividen en scalar types y compound types.</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(scalar types)</a:t>
            </a:r>
            <a:endParaRPr/>
          </a:p>
        </p:txBody>
      </p:sp>
      <p:sp>
        <p:nvSpPr>
          <p:cNvPr id="193" name="Google Shape;193;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12750" lvl="0" marL="457200" rtl="0" algn="l">
              <a:spcBef>
                <a:spcPts val="0"/>
              </a:spcBef>
              <a:spcAft>
                <a:spcPts val="0"/>
              </a:spcAft>
              <a:buSzPts val="2900"/>
              <a:buChar char="●"/>
            </a:pPr>
            <a:r>
              <a:rPr lang="es-419" sz="2900"/>
              <a:t>Integer: con y sin signo</a:t>
            </a:r>
            <a:endParaRPr sz="2900"/>
          </a:p>
          <a:p>
            <a:pPr indent="-412750" lvl="0" marL="457200" rtl="0" algn="l">
              <a:spcBef>
                <a:spcPts val="0"/>
              </a:spcBef>
              <a:spcAft>
                <a:spcPts val="0"/>
              </a:spcAft>
              <a:buSzPts val="2900"/>
              <a:buChar char="●"/>
            </a:pPr>
            <a:r>
              <a:rPr lang="es-419" sz="2900"/>
              <a:t>Floating-Point(32 y 64 bits)</a:t>
            </a:r>
            <a:endParaRPr sz="2900"/>
          </a:p>
          <a:p>
            <a:pPr indent="-412750" lvl="0" marL="457200" rtl="0" algn="l">
              <a:spcBef>
                <a:spcPts val="0"/>
              </a:spcBef>
              <a:spcAft>
                <a:spcPts val="0"/>
              </a:spcAft>
              <a:buSzPts val="2900"/>
              <a:buChar char="●"/>
            </a:pPr>
            <a:r>
              <a:rPr lang="es-419" sz="2900"/>
              <a:t>Boolean</a:t>
            </a:r>
            <a:endParaRPr sz="2900"/>
          </a:p>
          <a:p>
            <a:pPr indent="-412750" lvl="0" marL="457200" rtl="0" algn="l">
              <a:spcBef>
                <a:spcPts val="0"/>
              </a:spcBef>
              <a:spcAft>
                <a:spcPts val="0"/>
              </a:spcAft>
              <a:buSzPts val="2900"/>
              <a:buChar char="●"/>
            </a:pPr>
            <a:r>
              <a:rPr lang="es-419" sz="2900"/>
              <a:t>Character</a:t>
            </a:r>
            <a:endParaRPr sz="2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(scalar types)</a:t>
            </a:r>
            <a:endParaRPr/>
          </a:p>
        </p:txBody>
      </p:sp>
      <p:sp>
        <p:nvSpPr>
          <p:cNvPr id="199" name="Google Shape;199;p35"/>
          <p:cNvSpPr txBox="1"/>
          <p:nvPr>
            <p:ph idx="1" type="body"/>
          </p:nvPr>
        </p:nvSpPr>
        <p:spPr>
          <a:xfrm>
            <a:off x="387900" y="1308750"/>
            <a:ext cx="8368200" cy="36249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419" sz="3115"/>
              <a:t>Integer</a:t>
            </a:r>
            <a:r>
              <a:rPr lang="es-419"/>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757">
              <a:solidFill>
                <a:srgbClr val="D4D4D4"/>
              </a:solidFill>
              <a:highlight>
                <a:srgbClr val="1E1E1E"/>
              </a:highlight>
              <a:latin typeface="Courier New"/>
              <a:ea typeface="Courier New"/>
              <a:cs typeface="Courier New"/>
              <a:sym typeface="Courier New"/>
            </a:endParaRPr>
          </a:p>
          <a:p>
            <a:pPr indent="0" lvl="0" marL="0" rtl="0" algn="l">
              <a:spcBef>
                <a:spcPts val="1200"/>
              </a:spcBef>
              <a:spcAft>
                <a:spcPts val="1200"/>
              </a:spcAft>
              <a:buNone/>
            </a:pPr>
            <a:r>
              <a:rPr lang="es-419"/>
              <a:t>ej: </a:t>
            </a:r>
            <a:r>
              <a:rPr lang="es-419" sz="1757">
                <a:solidFill>
                  <a:srgbClr val="569CD6"/>
                </a:solidFill>
                <a:highlight>
                  <a:srgbClr val="1E1E1E"/>
                </a:highlight>
                <a:latin typeface="Courier New"/>
                <a:ea typeface="Courier New"/>
                <a:cs typeface="Courier New"/>
                <a:sym typeface="Courier New"/>
              </a:rPr>
              <a:t>let</a:t>
            </a:r>
            <a:r>
              <a:rPr lang="es-419" sz="1757">
                <a:solidFill>
                  <a:srgbClr val="D4D4D4"/>
                </a:solidFill>
                <a:highlight>
                  <a:srgbClr val="1E1E1E"/>
                </a:highlight>
                <a:latin typeface="Courier New"/>
                <a:ea typeface="Courier New"/>
                <a:cs typeface="Courier New"/>
                <a:sym typeface="Courier New"/>
              </a:rPr>
              <a:t> </a:t>
            </a:r>
            <a:r>
              <a:rPr lang="es-419" sz="1757">
                <a:solidFill>
                  <a:srgbClr val="9CDCFE"/>
                </a:solidFill>
                <a:highlight>
                  <a:srgbClr val="1E1E1E"/>
                </a:highlight>
                <a:latin typeface="Courier New"/>
                <a:ea typeface="Courier New"/>
                <a:cs typeface="Courier New"/>
                <a:sym typeface="Courier New"/>
              </a:rPr>
              <a:t>numero</a:t>
            </a:r>
            <a:r>
              <a:rPr lang="es-419" sz="1757">
                <a:solidFill>
                  <a:srgbClr val="D4D4D4"/>
                </a:solidFill>
                <a:highlight>
                  <a:srgbClr val="1E1E1E"/>
                </a:highlight>
                <a:latin typeface="Courier New"/>
                <a:ea typeface="Courier New"/>
                <a:cs typeface="Courier New"/>
                <a:sym typeface="Courier New"/>
              </a:rPr>
              <a:t>: </a:t>
            </a:r>
            <a:r>
              <a:rPr lang="es-419" sz="1757">
                <a:solidFill>
                  <a:srgbClr val="4EC9B0"/>
                </a:solidFill>
                <a:highlight>
                  <a:srgbClr val="1E1E1E"/>
                </a:highlight>
                <a:latin typeface="Courier New"/>
                <a:ea typeface="Courier New"/>
                <a:cs typeface="Courier New"/>
                <a:sym typeface="Courier New"/>
              </a:rPr>
              <a:t>u32</a:t>
            </a:r>
            <a:r>
              <a:rPr lang="es-419" sz="1757">
                <a:solidFill>
                  <a:srgbClr val="D4D4D4"/>
                </a:solidFill>
                <a:highlight>
                  <a:srgbClr val="1E1E1E"/>
                </a:highlight>
                <a:latin typeface="Courier New"/>
                <a:ea typeface="Courier New"/>
                <a:cs typeface="Courier New"/>
                <a:sym typeface="Courier New"/>
              </a:rPr>
              <a:t> = </a:t>
            </a:r>
            <a:r>
              <a:rPr lang="es-419" sz="1757">
                <a:solidFill>
                  <a:srgbClr val="CE9178"/>
                </a:solidFill>
                <a:highlight>
                  <a:srgbClr val="1E1E1E"/>
                </a:highlight>
                <a:latin typeface="Courier New"/>
                <a:ea typeface="Courier New"/>
                <a:cs typeface="Courier New"/>
                <a:sym typeface="Courier New"/>
              </a:rPr>
              <a:t>42</a:t>
            </a:r>
            <a:r>
              <a:rPr lang="es-419" sz="1757">
                <a:solidFill>
                  <a:srgbClr val="D4D4D4"/>
                </a:solidFill>
                <a:highlight>
                  <a:srgbClr val="1E1E1E"/>
                </a:highlight>
                <a:latin typeface="Courier New"/>
                <a:ea typeface="Courier New"/>
                <a:cs typeface="Courier New"/>
                <a:sym typeface="Courier New"/>
              </a:rPr>
              <a:t>;</a:t>
            </a:r>
            <a:endParaRPr/>
          </a:p>
        </p:txBody>
      </p:sp>
      <p:pic>
        <p:nvPicPr>
          <p:cNvPr id="200" name="Google Shape;200;p35"/>
          <p:cNvPicPr preferRelativeResize="0"/>
          <p:nvPr/>
        </p:nvPicPr>
        <p:blipFill>
          <a:blip r:embed="rId3">
            <a:alphaModFix/>
          </a:blip>
          <a:stretch>
            <a:fillRect/>
          </a:stretch>
        </p:blipFill>
        <p:spPr>
          <a:xfrm>
            <a:off x="2934100" y="1865250"/>
            <a:ext cx="3480474" cy="232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(scalar types)</a:t>
            </a:r>
            <a:endParaRPr/>
          </a:p>
        </p:txBody>
      </p:sp>
      <p:sp>
        <p:nvSpPr>
          <p:cNvPr id="206" name="Google Shape;206;p36"/>
          <p:cNvSpPr txBox="1"/>
          <p:nvPr>
            <p:ph idx="1" type="body"/>
          </p:nvPr>
        </p:nvSpPr>
        <p:spPr>
          <a:xfrm>
            <a:off x="387900" y="1300125"/>
            <a:ext cx="8368200" cy="326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Integer literals:</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l">
              <a:spcBef>
                <a:spcPts val="1200"/>
              </a:spcBef>
              <a:spcAft>
                <a:spcPts val="1200"/>
              </a:spcAft>
              <a:buNone/>
            </a:pPr>
            <a:r>
              <a:rPr lang="es-419"/>
              <a:t>ej: </a:t>
            </a:r>
            <a:r>
              <a:rPr lang="es-419" sz="1300">
                <a:solidFill>
                  <a:srgbClr val="569CD6"/>
                </a:solidFill>
                <a:highlight>
                  <a:srgbClr val="1E1E1E"/>
                </a:highlight>
                <a:latin typeface="Courier New"/>
                <a:ea typeface="Courier New"/>
                <a:cs typeface="Courier New"/>
                <a:sym typeface="Courier New"/>
              </a:rPr>
              <a:t>let</a:t>
            </a:r>
            <a:r>
              <a:rPr lang="es-419" sz="1300">
                <a:solidFill>
                  <a:srgbClr val="D4D4D4"/>
                </a:solidFill>
                <a:highlight>
                  <a:srgbClr val="1E1E1E"/>
                </a:highlight>
                <a:latin typeface="Courier New"/>
                <a:ea typeface="Courier New"/>
                <a:cs typeface="Courier New"/>
                <a:sym typeface="Courier New"/>
              </a:rPr>
              <a:t> </a:t>
            </a:r>
            <a:r>
              <a:rPr lang="es-419" sz="1300">
                <a:solidFill>
                  <a:srgbClr val="9CDCFE"/>
                </a:solidFill>
                <a:highlight>
                  <a:srgbClr val="1E1E1E"/>
                </a:highlight>
                <a:latin typeface="Courier New"/>
                <a:ea typeface="Courier New"/>
                <a:cs typeface="Courier New"/>
                <a:sym typeface="Courier New"/>
              </a:rPr>
              <a:t>num</a:t>
            </a:r>
            <a:r>
              <a:rPr lang="es-419" sz="1300">
                <a:solidFill>
                  <a:srgbClr val="D4D4D4"/>
                </a:solidFill>
                <a:highlight>
                  <a:srgbClr val="1E1E1E"/>
                </a:highlight>
                <a:latin typeface="Courier New"/>
                <a:ea typeface="Courier New"/>
                <a:cs typeface="Courier New"/>
                <a:sym typeface="Courier New"/>
              </a:rPr>
              <a:t> = </a:t>
            </a:r>
            <a:r>
              <a:rPr lang="es-419" sz="1300">
                <a:solidFill>
                  <a:srgbClr val="B5CEA8"/>
                </a:solidFill>
                <a:highlight>
                  <a:srgbClr val="1E1E1E"/>
                </a:highlight>
                <a:latin typeface="Courier New"/>
                <a:ea typeface="Courier New"/>
                <a:cs typeface="Courier New"/>
                <a:sym typeface="Courier New"/>
              </a:rPr>
              <a:t>32_500</a:t>
            </a:r>
            <a:r>
              <a:rPr lang="es-419" sz="1300">
                <a:solidFill>
                  <a:srgbClr val="D4D4D4"/>
                </a:solidFill>
                <a:highlight>
                  <a:srgbClr val="1E1E1E"/>
                </a:highlight>
                <a:latin typeface="Courier New"/>
                <a:ea typeface="Courier New"/>
                <a:cs typeface="Courier New"/>
                <a:sym typeface="Courier New"/>
              </a:rPr>
              <a:t>;</a:t>
            </a:r>
            <a:endParaRPr sz="2200"/>
          </a:p>
        </p:txBody>
      </p:sp>
      <p:pic>
        <p:nvPicPr>
          <p:cNvPr id="207" name="Google Shape;207;p36"/>
          <p:cNvPicPr preferRelativeResize="0"/>
          <p:nvPr/>
        </p:nvPicPr>
        <p:blipFill>
          <a:blip r:embed="rId3">
            <a:alphaModFix/>
          </a:blip>
          <a:stretch>
            <a:fillRect/>
          </a:stretch>
        </p:blipFill>
        <p:spPr>
          <a:xfrm>
            <a:off x="2668825" y="1736050"/>
            <a:ext cx="4141826" cy="2244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(scalar types)</a:t>
            </a:r>
            <a:endParaRPr/>
          </a:p>
        </p:txBody>
      </p:sp>
      <p:sp>
        <p:nvSpPr>
          <p:cNvPr id="213" name="Google Shape;213;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Floating-Point: como se comentó son de 32 y 64 bits y la definición es de la siguiente manera:</a:t>
            </a:r>
            <a:endParaRPr/>
          </a:p>
          <a:p>
            <a:pPr indent="0" lvl="0" marL="0" rtl="0" algn="l">
              <a:lnSpc>
                <a:spcPct val="150000"/>
              </a:lnSpc>
              <a:spcBef>
                <a:spcPts val="1200"/>
              </a:spcBef>
              <a:spcAft>
                <a:spcPts val="0"/>
              </a:spcAft>
              <a:buNone/>
            </a:pPr>
            <a:r>
              <a:rPr lang="es-419" sz="2300">
                <a:solidFill>
                  <a:srgbClr val="569CD6"/>
                </a:solidFill>
                <a:highlight>
                  <a:srgbClr val="1E1E1E"/>
                </a:highlight>
                <a:latin typeface="Courier New"/>
                <a:ea typeface="Courier New"/>
                <a:cs typeface="Courier New"/>
                <a:sym typeface="Courier New"/>
              </a:rPr>
              <a:t>fn</a:t>
            </a:r>
            <a:r>
              <a:rPr lang="es-419" sz="2300">
                <a:solidFill>
                  <a:srgbClr val="D4D4D4"/>
                </a:solidFill>
                <a:highlight>
                  <a:srgbClr val="1E1E1E"/>
                </a:highlight>
                <a:latin typeface="Courier New"/>
                <a:ea typeface="Courier New"/>
                <a:cs typeface="Courier New"/>
                <a:sym typeface="Courier New"/>
              </a:rPr>
              <a:t> </a:t>
            </a:r>
            <a:r>
              <a:rPr lang="es-419" sz="2300">
                <a:solidFill>
                  <a:srgbClr val="DCDCAA"/>
                </a:solidFill>
                <a:highlight>
                  <a:srgbClr val="1E1E1E"/>
                </a:highlight>
                <a:latin typeface="Courier New"/>
                <a:ea typeface="Courier New"/>
                <a:cs typeface="Courier New"/>
                <a:sym typeface="Courier New"/>
              </a:rPr>
              <a:t>main</a:t>
            </a:r>
            <a:r>
              <a:rPr lang="es-419" sz="2300">
                <a:solidFill>
                  <a:srgbClr val="D4D4D4"/>
                </a:solidFill>
                <a:highlight>
                  <a:srgbClr val="1E1E1E"/>
                </a:highlight>
                <a:latin typeface="Courier New"/>
                <a:ea typeface="Courier New"/>
                <a:cs typeface="Courier New"/>
                <a:sym typeface="Courier New"/>
              </a:rPr>
              <a:t>() {</a:t>
            </a:r>
            <a:endParaRPr sz="23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00">
                <a:solidFill>
                  <a:srgbClr val="D4D4D4"/>
                </a:solidFill>
                <a:highlight>
                  <a:srgbClr val="1E1E1E"/>
                </a:highlight>
                <a:latin typeface="Courier New"/>
                <a:ea typeface="Courier New"/>
                <a:cs typeface="Courier New"/>
                <a:sym typeface="Courier New"/>
              </a:rPr>
              <a:t>   </a:t>
            </a:r>
            <a:r>
              <a:rPr lang="es-419" sz="2300">
                <a:solidFill>
                  <a:srgbClr val="569CD6"/>
                </a:solidFill>
                <a:highlight>
                  <a:srgbClr val="1E1E1E"/>
                </a:highlight>
                <a:latin typeface="Courier New"/>
                <a:ea typeface="Courier New"/>
                <a:cs typeface="Courier New"/>
                <a:sym typeface="Courier New"/>
              </a:rPr>
              <a:t>let</a:t>
            </a:r>
            <a:r>
              <a:rPr lang="es-419" sz="2300">
                <a:solidFill>
                  <a:srgbClr val="D4D4D4"/>
                </a:solidFill>
                <a:highlight>
                  <a:srgbClr val="1E1E1E"/>
                </a:highlight>
                <a:latin typeface="Courier New"/>
                <a:ea typeface="Courier New"/>
                <a:cs typeface="Courier New"/>
                <a:sym typeface="Courier New"/>
              </a:rPr>
              <a:t> </a:t>
            </a:r>
            <a:r>
              <a:rPr lang="es-419" sz="2300">
                <a:solidFill>
                  <a:srgbClr val="9CDCFE"/>
                </a:solidFill>
                <a:highlight>
                  <a:srgbClr val="1E1E1E"/>
                </a:highlight>
                <a:latin typeface="Courier New"/>
                <a:ea typeface="Courier New"/>
                <a:cs typeface="Courier New"/>
                <a:sym typeface="Courier New"/>
              </a:rPr>
              <a:t>x</a:t>
            </a:r>
            <a:r>
              <a:rPr lang="es-419" sz="2300">
                <a:solidFill>
                  <a:srgbClr val="D4D4D4"/>
                </a:solidFill>
                <a:highlight>
                  <a:srgbClr val="1E1E1E"/>
                </a:highlight>
                <a:latin typeface="Courier New"/>
                <a:ea typeface="Courier New"/>
                <a:cs typeface="Courier New"/>
                <a:sym typeface="Courier New"/>
              </a:rPr>
              <a:t> = </a:t>
            </a:r>
            <a:r>
              <a:rPr lang="es-419" sz="2300">
                <a:solidFill>
                  <a:srgbClr val="B5CEA8"/>
                </a:solidFill>
                <a:highlight>
                  <a:srgbClr val="1E1E1E"/>
                </a:highlight>
                <a:latin typeface="Courier New"/>
                <a:ea typeface="Courier New"/>
                <a:cs typeface="Courier New"/>
                <a:sym typeface="Courier New"/>
              </a:rPr>
              <a:t>3.0</a:t>
            </a:r>
            <a:r>
              <a:rPr lang="es-419" sz="2300">
                <a:solidFill>
                  <a:srgbClr val="D4D4D4"/>
                </a:solidFill>
                <a:highlight>
                  <a:srgbClr val="1E1E1E"/>
                </a:highlight>
                <a:latin typeface="Courier New"/>
                <a:ea typeface="Courier New"/>
                <a:cs typeface="Courier New"/>
                <a:sym typeface="Courier New"/>
              </a:rPr>
              <a:t>;</a:t>
            </a:r>
            <a:r>
              <a:rPr lang="es-419" sz="2300">
                <a:solidFill>
                  <a:srgbClr val="6A9955"/>
                </a:solidFill>
                <a:highlight>
                  <a:srgbClr val="1E1E1E"/>
                </a:highlight>
                <a:latin typeface="Courier New"/>
                <a:ea typeface="Courier New"/>
                <a:cs typeface="Courier New"/>
                <a:sym typeface="Courier New"/>
              </a:rPr>
              <a:t> // f64</a:t>
            </a:r>
            <a:endParaRPr sz="23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00">
                <a:solidFill>
                  <a:srgbClr val="D4D4D4"/>
                </a:solidFill>
                <a:highlight>
                  <a:srgbClr val="1E1E1E"/>
                </a:highlight>
                <a:latin typeface="Courier New"/>
                <a:ea typeface="Courier New"/>
                <a:cs typeface="Courier New"/>
                <a:sym typeface="Courier New"/>
              </a:rPr>
              <a:t>   </a:t>
            </a:r>
            <a:r>
              <a:rPr lang="es-419" sz="2300">
                <a:solidFill>
                  <a:srgbClr val="569CD6"/>
                </a:solidFill>
                <a:highlight>
                  <a:srgbClr val="1E1E1E"/>
                </a:highlight>
                <a:latin typeface="Courier New"/>
                <a:ea typeface="Courier New"/>
                <a:cs typeface="Courier New"/>
                <a:sym typeface="Courier New"/>
              </a:rPr>
              <a:t>let</a:t>
            </a:r>
            <a:r>
              <a:rPr lang="es-419" sz="2300">
                <a:solidFill>
                  <a:srgbClr val="D4D4D4"/>
                </a:solidFill>
                <a:highlight>
                  <a:srgbClr val="1E1E1E"/>
                </a:highlight>
                <a:latin typeface="Courier New"/>
                <a:ea typeface="Courier New"/>
                <a:cs typeface="Courier New"/>
                <a:sym typeface="Courier New"/>
              </a:rPr>
              <a:t> </a:t>
            </a:r>
            <a:r>
              <a:rPr lang="es-419" sz="2300">
                <a:solidFill>
                  <a:srgbClr val="9CDCFE"/>
                </a:solidFill>
                <a:highlight>
                  <a:srgbClr val="1E1E1E"/>
                </a:highlight>
                <a:latin typeface="Courier New"/>
                <a:ea typeface="Courier New"/>
                <a:cs typeface="Courier New"/>
                <a:sym typeface="Courier New"/>
              </a:rPr>
              <a:t>y</a:t>
            </a:r>
            <a:r>
              <a:rPr lang="es-419" sz="2300">
                <a:solidFill>
                  <a:srgbClr val="D4D4D4"/>
                </a:solidFill>
                <a:highlight>
                  <a:srgbClr val="1E1E1E"/>
                </a:highlight>
                <a:latin typeface="Courier New"/>
                <a:ea typeface="Courier New"/>
                <a:cs typeface="Courier New"/>
                <a:sym typeface="Courier New"/>
              </a:rPr>
              <a:t>: </a:t>
            </a:r>
            <a:r>
              <a:rPr lang="es-419" sz="2300">
                <a:solidFill>
                  <a:srgbClr val="4EC9B0"/>
                </a:solidFill>
                <a:highlight>
                  <a:srgbClr val="1E1E1E"/>
                </a:highlight>
                <a:latin typeface="Courier New"/>
                <a:ea typeface="Courier New"/>
                <a:cs typeface="Courier New"/>
                <a:sym typeface="Courier New"/>
              </a:rPr>
              <a:t>f32</a:t>
            </a:r>
            <a:r>
              <a:rPr lang="es-419" sz="2300">
                <a:solidFill>
                  <a:srgbClr val="D4D4D4"/>
                </a:solidFill>
                <a:highlight>
                  <a:srgbClr val="1E1E1E"/>
                </a:highlight>
                <a:latin typeface="Courier New"/>
                <a:ea typeface="Courier New"/>
                <a:cs typeface="Courier New"/>
                <a:sym typeface="Courier New"/>
              </a:rPr>
              <a:t> = </a:t>
            </a:r>
            <a:r>
              <a:rPr lang="es-419" sz="2300">
                <a:solidFill>
                  <a:srgbClr val="B5CEA8"/>
                </a:solidFill>
                <a:highlight>
                  <a:srgbClr val="1E1E1E"/>
                </a:highlight>
                <a:latin typeface="Courier New"/>
                <a:ea typeface="Courier New"/>
                <a:cs typeface="Courier New"/>
                <a:sym typeface="Courier New"/>
              </a:rPr>
              <a:t>3.0</a:t>
            </a:r>
            <a:r>
              <a:rPr lang="es-419" sz="2300">
                <a:solidFill>
                  <a:srgbClr val="D4D4D4"/>
                </a:solidFill>
                <a:highlight>
                  <a:srgbClr val="1E1E1E"/>
                </a:highlight>
                <a:latin typeface="Courier New"/>
                <a:ea typeface="Courier New"/>
                <a:cs typeface="Courier New"/>
                <a:sym typeface="Courier New"/>
              </a:rPr>
              <a:t>;</a:t>
            </a:r>
            <a:r>
              <a:rPr lang="es-419" sz="2300">
                <a:solidFill>
                  <a:srgbClr val="6A9955"/>
                </a:solidFill>
                <a:highlight>
                  <a:srgbClr val="1E1E1E"/>
                </a:highlight>
                <a:latin typeface="Courier New"/>
                <a:ea typeface="Courier New"/>
                <a:cs typeface="Courier New"/>
                <a:sym typeface="Courier New"/>
              </a:rPr>
              <a:t> // f32</a:t>
            </a:r>
            <a:endParaRPr sz="23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00">
                <a:solidFill>
                  <a:srgbClr val="D4D4D4"/>
                </a:solidFill>
                <a:highlight>
                  <a:srgbClr val="1E1E1E"/>
                </a:highlight>
                <a:latin typeface="Courier New"/>
                <a:ea typeface="Courier New"/>
                <a:cs typeface="Courier New"/>
                <a:sym typeface="Courier New"/>
              </a:rPr>
              <a:t>}</a:t>
            </a:r>
            <a:endParaRPr sz="23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(scalar types)</a:t>
            </a:r>
            <a:endParaRPr/>
          </a:p>
        </p:txBody>
      </p:sp>
      <p:sp>
        <p:nvSpPr>
          <p:cNvPr id="219" name="Google Shape;219;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419"/>
              <a:t>Operaciones:</a:t>
            </a:r>
            <a:endParaRPr/>
          </a:p>
          <a:p>
            <a:pPr indent="0" lvl="0" marL="0" rtl="0" algn="l">
              <a:lnSpc>
                <a:spcPct val="150000"/>
              </a:lnSpc>
              <a:spcBef>
                <a:spcPts val="1200"/>
              </a:spcBef>
              <a:spcAft>
                <a:spcPts val="0"/>
              </a:spcAft>
              <a:buNone/>
            </a:pPr>
            <a:r>
              <a:rPr lang="es-419" sz="1949">
                <a:solidFill>
                  <a:srgbClr val="569CD6"/>
                </a:solidFill>
                <a:highlight>
                  <a:srgbClr val="1E1E1E"/>
                </a:highlight>
                <a:latin typeface="Courier New"/>
                <a:ea typeface="Courier New"/>
                <a:cs typeface="Courier New"/>
                <a:sym typeface="Courier New"/>
              </a:rPr>
              <a:t>fn</a:t>
            </a:r>
            <a:r>
              <a:rPr lang="es-419" sz="1949">
                <a:solidFill>
                  <a:srgbClr val="D4D4D4"/>
                </a:solidFill>
                <a:highlight>
                  <a:srgbClr val="1E1E1E"/>
                </a:highlight>
                <a:latin typeface="Courier New"/>
                <a:ea typeface="Courier New"/>
                <a:cs typeface="Courier New"/>
                <a:sym typeface="Courier New"/>
              </a:rPr>
              <a:t> </a:t>
            </a:r>
            <a:r>
              <a:rPr lang="es-419" sz="1949">
                <a:solidFill>
                  <a:srgbClr val="DCDCAA"/>
                </a:solidFill>
                <a:highlight>
                  <a:srgbClr val="1E1E1E"/>
                </a:highlight>
                <a:latin typeface="Courier New"/>
                <a:ea typeface="Courier New"/>
                <a:cs typeface="Courier New"/>
                <a:sym typeface="Courier New"/>
              </a:rPr>
              <a:t>main</a:t>
            </a:r>
            <a:r>
              <a:rPr lang="es-419" sz="1949">
                <a:solidFill>
                  <a:srgbClr val="D4D4D4"/>
                </a:solidFill>
                <a:highlight>
                  <a:srgbClr val="1E1E1E"/>
                </a:highlight>
                <a:latin typeface="Courier New"/>
                <a:ea typeface="Courier New"/>
                <a:cs typeface="Courier New"/>
                <a:sym typeface="Courier New"/>
              </a:rPr>
              <a:t>() {</a:t>
            </a:r>
            <a:endParaRPr sz="1949">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949">
                <a:solidFill>
                  <a:srgbClr val="D4D4D4"/>
                </a:solidFill>
                <a:highlight>
                  <a:srgbClr val="1E1E1E"/>
                </a:highlight>
                <a:latin typeface="Courier New"/>
                <a:ea typeface="Courier New"/>
                <a:cs typeface="Courier New"/>
                <a:sym typeface="Courier New"/>
              </a:rPr>
              <a:t>   </a:t>
            </a:r>
            <a:r>
              <a:rPr lang="es-419" sz="1949">
                <a:solidFill>
                  <a:srgbClr val="569CD6"/>
                </a:solidFill>
                <a:highlight>
                  <a:srgbClr val="1E1E1E"/>
                </a:highlight>
                <a:latin typeface="Courier New"/>
                <a:ea typeface="Courier New"/>
                <a:cs typeface="Courier New"/>
                <a:sym typeface="Courier New"/>
              </a:rPr>
              <a:t>let</a:t>
            </a:r>
            <a:r>
              <a:rPr lang="es-419" sz="1949">
                <a:solidFill>
                  <a:srgbClr val="D4D4D4"/>
                </a:solidFill>
                <a:highlight>
                  <a:srgbClr val="1E1E1E"/>
                </a:highlight>
                <a:latin typeface="Courier New"/>
                <a:ea typeface="Courier New"/>
                <a:cs typeface="Courier New"/>
                <a:sym typeface="Courier New"/>
              </a:rPr>
              <a:t> </a:t>
            </a:r>
            <a:r>
              <a:rPr lang="es-419" sz="1949">
                <a:solidFill>
                  <a:srgbClr val="9CDCFE"/>
                </a:solidFill>
                <a:highlight>
                  <a:srgbClr val="1E1E1E"/>
                </a:highlight>
                <a:latin typeface="Courier New"/>
                <a:ea typeface="Courier New"/>
                <a:cs typeface="Courier New"/>
                <a:sym typeface="Courier New"/>
              </a:rPr>
              <a:t>suma</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7</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3</a:t>
            </a:r>
            <a:r>
              <a:rPr lang="es-419" sz="1949">
                <a:solidFill>
                  <a:srgbClr val="D4D4D4"/>
                </a:solidFill>
                <a:highlight>
                  <a:srgbClr val="1E1E1E"/>
                </a:highlight>
                <a:latin typeface="Courier New"/>
                <a:ea typeface="Courier New"/>
                <a:cs typeface="Courier New"/>
                <a:sym typeface="Courier New"/>
              </a:rPr>
              <a:t>;</a:t>
            </a:r>
            <a:endParaRPr sz="1949">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949">
                <a:solidFill>
                  <a:srgbClr val="D4D4D4"/>
                </a:solidFill>
                <a:highlight>
                  <a:srgbClr val="1E1E1E"/>
                </a:highlight>
                <a:latin typeface="Courier New"/>
                <a:ea typeface="Courier New"/>
                <a:cs typeface="Courier New"/>
                <a:sym typeface="Courier New"/>
              </a:rPr>
              <a:t>   </a:t>
            </a:r>
            <a:r>
              <a:rPr lang="es-419" sz="1949">
                <a:solidFill>
                  <a:srgbClr val="569CD6"/>
                </a:solidFill>
                <a:highlight>
                  <a:srgbClr val="1E1E1E"/>
                </a:highlight>
                <a:latin typeface="Courier New"/>
                <a:ea typeface="Courier New"/>
                <a:cs typeface="Courier New"/>
                <a:sym typeface="Courier New"/>
              </a:rPr>
              <a:t>let</a:t>
            </a:r>
            <a:r>
              <a:rPr lang="es-419" sz="1949">
                <a:solidFill>
                  <a:srgbClr val="D4D4D4"/>
                </a:solidFill>
                <a:highlight>
                  <a:srgbClr val="1E1E1E"/>
                </a:highlight>
                <a:latin typeface="Courier New"/>
                <a:ea typeface="Courier New"/>
                <a:cs typeface="Courier New"/>
                <a:sym typeface="Courier New"/>
              </a:rPr>
              <a:t> </a:t>
            </a:r>
            <a:r>
              <a:rPr lang="es-419" sz="1949">
                <a:solidFill>
                  <a:srgbClr val="9CDCFE"/>
                </a:solidFill>
                <a:highlight>
                  <a:srgbClr val="1E1E1E"/>
                </a:highlight>
                <a:latin typeface="Courier New"/>
                <a:ea typeface="Courier New"/>
                <a:cs typeface="Courier New"/>
                <a:sym typeface="Courier New"/>
              </a:rPr>
              <a:t>resta</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95.5</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4.3</a:t>
            </a:r>
            <a:r>
              <a:rPr lang="es-419" sz="1949">
                <a:solidFill>
                  <a:srgbClr val="D4D4D4"/>
                </a:solidFill>
                <a:highlight>
                  <a:srgbClr val="1E1E1E"/>
                </a:highlight>
                <a:latin typeface="Courier New"/>
                <a:ea typeface="Courier New"/>
                <a:cs typeface="Courier New"/>
                <a:sym typeface="Courier New"/>
              </a:rPr>
              <a:t>;</a:t>
            </a:r>
            <a:endParaRPr sz="1949">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949">
                <a:solidFill>
                  <a:srgbClr val="D4D4D4"/>
                </a:solidFill>
                <a:highlight>
                  <a:srgbClr val="1E1E1E"/>
                </a:highlight>
                <a:latin typeface="Courier New"/>
                <a:ea typeface="Courier New"/>
                <a:cs typeface="Courier New"/>
                <a:sym typeface="Courier New"/>
              </a:rPr>
              <a:t>   </a:t>
            </a:r>
            <a:r>
              <a:rPr lang="es-419" sz="1949">
                <a:solidFill>
                  <a:srgbClr val="569CD6"/>
                </a:solidFill>
                <a:highlight>
                  <a:srgbClr val="1E1E1E"/>
                </a:highlight>
                <a:latin typeface="Courier New"/>
                <a:ea typeface="Courier New"/>
                <a:cs typeface="Courier New"/>
                <a:sym typeface="Courier New"/>
              </a:rPr>
              <a:t>let</a:t>
            </a:r>
            <a:r>
              <a:rPr lang="es-419" sz="1949">
                <a:solidFill>
                  <a:srgbClr val="D4D4D4"/>
                </a:solidFill>
                <a:highlight>
                  <a:srgbClr val="1E1E1E"/>
                </a:highlight>
                <a:latin typeface="Courier New"/>
                <a:ea typeface="Courier New"/>
                <a:cs typeface="Courier New"/>
                <a:sym typeface="Courier New"/>
              </a:rPr>
              <a:t> </a:t>
            </a:r>
            <a:r>
              <a:rPr lang="es-419" sz="1949">
                <a:solidFill>
                  <a:srgbClr val="9CDCFE"/>
                </a:solidFill>
                <a:highlight>
                  <a:srgbClr val="1E1E1E"/>
                </a:highlight>
                <a:latin typeface="Courier New"/>
                <a:ea typeface="Courier New"/>
                <a:cs typeface="Courier New"/>
                <a:sym typeface="Courier New"/>
              </a:rPr>
              <a:t>producto</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4</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30</a:t>
            </a:r>
            <a:r>
              <a:rPr lang="es-419" sz="1949">
                <a:solidFill>
                  <a:srgbClr val="D4D4D4"/>
                </a:solidFill>
                <a:highlight>
                  <a:srgbClr val="1E1E1E"/>
                </a:highlight>
                <a:latin typeface="Courier New"/>
                <a:ea typeface="Courier New"/>
                <a:cs typeface="Courier New"/>
                <a:sym typeface="Courier New"/>
              </a:rPr>
              <a:t>;</a:t>
            </a:r>
            <a:endParaRPr sz="1949">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949">
                <a:solidFill>
                  <a:srgbClr val="D4D4D4"/>
                </a:solidFill>
                <a:highlight>
                  <a:srgbClr val="1E1E1E"/>
                </a:highlight>
                <a:latin typeface="Courier New"/>
                <a:ea typeface="Courier New"/>
                <a:cs typeface="Courier New"/>
                <a:sym typeface="Courier New"/>
              </a:rPr>
              <a:t>   </a:t>
            </a:r>
            <a:r>
              <a:rPr lang="es-419" sz="1949">
                <a:solidFill>
                  <a:srgbClr val="569CD6"/>
                </a:solidFill>
                <a:highlight>
                  <a:srgbClr val="1E1E1E"/>
                </a:highlight>
                <a:latin typeface="Courier New"/>
                <a:ea typeface="Courier New"/>
                <a:cs typeface="Courier New"/>
                <a:sym typeface="Courier New"/>
              </a:rPr>
              <a:t>let</a:t>
            </a:r>
            <a:r>
              <a:rPr lang="es-419" sz="1949">
                <a:solidFill>
                  <a:srgbClr val="D4D4D4"/>
                </a:solidFill>
                <a:highlight>
                  <a:srgbClr val="1E1E1E"/>
                </a:highlight>
                <a:latin typeface="Courier New"/>
                <a:ea typeface="Courier New"/>
                <a:cs typeface="Courier New"/>
                <a:sym typeface="Courier New"/>
              </a:rPr>
              <a:t> </a:t>
            </a:r>
            <a:r>
              <a:rPr lang="es-419" sz="1949">
                <a:solidFill>
                  <a:srgbClr val="9CDCFE"/>
                </a:solidFill>
                <a:highlight>
                  <a:srgbClr val="1E1E1E"/>
                </a:highlight>
                <a:latin typeface="Courier New"/>
                <a:ea typeface="Courier New"/>
                <a:cs typeface="Courier New"/>
                <a:sym typeface="Courier New"/>
              </a:rPr>
              <a:t>division</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56.7</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32.2</a:t>
            </a:r>
            <a:r>
              <a:rPr lang="es-419" sz="1949">
                <a:solidFill>
                  <a:srgbClr val="D4D4D4"/>
                </a:solidFill>
                <a:highlight>
                  <a:srgbClr val="1E1E1E"/>
                </a:highlight>
                <a:latin typeface="Courier New"/>
                <a:ea typeface="Courier New"/>
                <a:cs typeface="Courier New"/>
                <a:sym typeface="Courier New"/>
              </a:rPr>
              <a:t>;</a:t>
            </a:r>
            <a:endParaRPr sz="194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949">
                <a:solidFill>
                  <a:srgbClr val="D4D4D4"/>
                </a:solidFill>
                <a:highlight>
                  <a:srgbClr val="1E1E1E"/>
                </a:highlight>
                <a:latin typeface="Courier New"/>
                <a:ea typeface="Courier New"/>
                <a:cs typeface="Courier New"/>
                <a:sym typeface="Courier New"/>
              </a:rPr>
              <a:t>   </a:t>
            </a:r>
            <a:r>
              <a:rPr lang="es-419" sz="1949">
                <a:solidFill>
                  <a:srgbClr val="569CD6"/>
                </a:solidFill>
                <a:highlight>
                  <a:srgbClr val="1E1E1E"/>
                </a:highlight>
                <a:latin typeface="Courier New"/>
                <a:ea typeface="Courier New"/>
                <a:cs typeface="Courier New"/>
                <a:sym typeface="Courier New"/>
              </a:rPr>
              <a:t>let</a:t>
            </a:r>
            <a:r>
              <a:rPr lang="es-419" sz="1949">
                <a:solidFill>
                  <a:srgbClr val="D4D4D4"/>
                </a:solidFill>
                <a:highlight>
                  <a:srgbClr val="1E1E1E"/>
                </a:highlight>
                <a:latin typeface="Courier New"/>
                <a:ea typeface="Courier New"/>
                <a:cs typeface="Courier New"/>
                <a:sym typeface="Courier New"/>
              </a:rPr>
              <a:t> </a:t>
            </a:r>
            <a:r>
              <a:rPr lang="es-419" sz="1949">
                <a:solidFill>
                  <a:srgbClr val="9CDCFE"/>
                </a:solidFill>
                <a:highlight>
                  <a:srgbClr val="1E1E1E"/>
                </a:highlight>
                <a:latin typeface="Courier New"/>
                <a:ea typeface="Courier New"/>
                <a:cs typeface="Courier New"/>
                <a:sym typeface="Courier New"/>
              </a:rPr>
              <a:t>division2</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-5</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3</a:t>
            </a:r>
            <a:r>
              <a:rPr lang="es-419" sz="1949">
                <a:solidFill>
                  <a:srgbClr val="D4D4D4"/>
                </a:solidFill>
                <a:highlight>
                  <a:srgbClr val="1E1E1E"/>
                </a:highlight>
                <a:latin typeface="Courier New"/>
                <a:ea typeface="Courier New"/>
                <a:cs typeface="Courier New"/>
                <a:sym typeface="Courier New"/>
              </a:rPr>
              <a:t>;</a:t>
            </a:r>
            <a:r>
              <a:rPr lang="es-419" sz="1949">
                <a:solidFill>
                  <a:srgbClr val="6A9955"/>
                </a:solidFill>
                <a:highlight>
                  <a:srgbClr val="1E1E1E"/>
                </a:highlight>
                <a:latin typeface="Courier New"/>
                <a:ea typeface="Courier New"/>
                <a:cs typeface="Courier New"/>
                <a:sym typeface="Courier New"/>
              </a:rPr>
              <a:t> // Resultado -1</a:t>
            </a:r>
            <a:endParaRPr sz="1949">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949">
                <a:solidFill>
                  <a:srgbClr val="D4D4D4"/>
                </a:solidFill>
                <a:highlight>
                  <a:srgbClr val="1E1E1E"/>
                </a:highlight>
                <a:latin typeface="Courier New"/>
                <a:ea typeface="Courier New"/>
                <a:cs typeface="Courier New"/>
                <a:sym typeface="Courier New"/>
              </a:rPr>
              <a:t>   </a:t>
            </a:r>
            <a:r>
              <a:rPr lang="es-419" sz="1949">
                <a:solidFill>
                  <a:srgbClr val="569CD6"/>
                </a:solidFill>
                <a:highlight>
                  <a:srgbClr val="1E1E1E"/>
                </a:highlight>
                <a:latin typeface="Courier New"/>
                <a:ea typeface="Courier New"/>
                <a:cs typeface="Courier New"/>
                <a:sym typeface="Courier New"/>
              </a:rPr>
              <a:t>let</a:t>
            </a:r>
            <a:r>
              <a:rPr lang="es-419" sz="1949">
                <a:solidFill>
                  <a:srgbClr val="D4D4D4"/>
                </a:solidFill>
                <a:highlight>
                  <a:srgbClr val="1E1E1E"/>
                </a:highlight>
                <a:latin typeface="Courier New"/>
                <a:ea typeface="Courier New"/>
                <a:cs typeface="Courier New"/>
                <a:sym typeface="Courier New"/>
              </a:rPr>
              <a:t> </a:t>
            </a:r>
            <a:r>
              <a:rPr lang="es-419" sz="1949">
                <a:solidFill>
                  <a:srgbClr val="9CDCFE"/>
                </a:solidFill>
                <a:highlight>
                  <a:srgbClr val="1E1E1E"/>
                </a:highlight>
                <a:latin typeface="Courier New"/>
                <a:ea typeface="Courier New"/>
                <a:cs typeface="Courier New"/>
                <a:sym typeface="Courier New"/>
              </a:rPr>
              <a:t>resto</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43</a:t>
            </a:r>
            <a:r>
              <a:rPr lang="es-419" sz="1949">
                <a:solidFill>
                  <a:srgbClr val="D4D4D4"/>
                </a:solidFill>
                <a:highlight>
                  <a:srgbClr val="1E1E1E"/>
                </a:highlight>
                <a:latin typeface="Courier New"/>
                <a:ea typeface="Courier New"/>
                <a:cs typeface="Courier New"/>
                <a:sym typeface="Courier New"/>
              </a:rPr>
              <a:t> % </a:t>
            </a:r>
            <a:r>
              <a:rPr lang="es-419" sz="1949">
                <a:solidFill>
                  <a:srgbClr val="B5CEA8"/>
                </a:solidFill>
                <a:highlight>
                  <a:srgbClr val="1E1E1E"/>
                </a:highlight>
                <a:latin typeface="Courier New"/>
                <a:ea typeface="Courier New"/>
                <a:cs typeface="Courier New"/>
                <a:sym typeface="Courier New"/>
              </a:rPr>
              <a:t>5</a:t>
            </a:r>
            <a:r>
              <a:rPr lang="es-419" sz="1949">
                <a:solidFill>
                  <a:srgbClr val="D4D4D4"/>
                </a:solidFill>
                <a:highlight>
                  <a:srgbClr val="1E1E1E"/>
                </a:highlight>
                <a:latin typeface="Courier New"/>
                <a:ea typeface="Courier New"/>
                <a:cs typeface="Courier New"/>
                <a:sym typeface="Courier New"/>
              </a:rPr>
              <a:t>;</a:t>
            </a:r>
            <a:endParaRPr sz="1949">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949">
                <a:solidFill>
                  <a:srgbClr val="D4D4D4"/>
                </a:solidFill>
                <a:highlight>
                  <a:srgbClr val="1E1E1E"/>
                </a:highlight>
                <a:latin typeface="Courier New"/>
                <a:ea typeface="Courier New"/>
                <a:cs typeface="Courier New"/>
                <a:sym typeface="Courier New"/>
              </a:rPr>
              <a:t>}</a:t>
            </a:r>
            <a:endParaRPr sz="1949">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(scalar types)</a:t>
            </a:r>
            <a:endParaRPr/>
          </a:p>
        </p:txBody>
      </p:sp>
      <p:sp>
        <p:nvSpPr>
          <p:cNvPr id="225" name="Google Shape;225;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Boolean</a:t>
            </a:r>
            <a:endParaRPr/>
          </a:p>
          <a:p>
            <a:pPr indent="0" lvl="0" marL="0" rtl="0" algn="l">
              <a:lnSpc>
                <a:spcPct val="150000"/>
              </a:lnSpc>
              <a:spcBef>
                <a:spcPts val="1200"/>
              </a:spcBef>
              <a:spcAft>
                <a:spcPts val="0"/>
              </a:spcAft>
              <a:buNone/>
            </a:pPr>
            <a:r>
              <a:rPr lang="es-419" sz="1500">
                <a:solidFill>
                  <a:srgbClr val="569CD6"/>
                </a:solidFill>
                <a:highlight>
                  <a:srgbClr val="1E1E1E"/>
                </a:highlight>
                <a:latin typeface="Courier New"/>
                <a:ea typeface="Courier New"/>
                <a:cs typeface="Courier New"/>
                <a:sym typeface="Courier New"/>
              </a:rPr>
              <a:t>fn</a:t>
            </a:r>
            <a:r>
              <a:rPr lang="es-419" sz="1500">
                <a:solidFill>
                  <a:srgbClr val="D4D4D4"/>
                </a:solidFill>
                <a:highlight>
                  <a:srgbClr val="1E1E1E"/>
                </a:highlight>
                <a:latin typeface="Courier New"/>
                <a:ea typeface="Courier New"/>
                <a:cs typeface="Courier New"/>
                <a:sym typeface="Courier New"/>
              </a:rPr>
              <a:t> </a:t>
            </a:r>
            <a:r>
              <a:rPr lang="es-419" sz="1500">
                <a:solidFill>
                  <a:srgbClr val="DCDCAA"/>
                </a:solidFill>
                <a:highlight>
                  <a:srgbClr val="1E1E1E"/>
                </a:highlight>
                <a:latin typeface="Courier New"/>
                <a:ea typeface="Courier New"/>
                <a:cs typeface="Courier New"/>
                <a:sym typeface="Courier New"/>
              </a:rPr>
              <a:t>main</a:t>
            </a:r>
            <a:r>
              <a:rPr lang="es-419"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D4D4D4"/>
                </a:solidFill>
                <a:highlight>
                  <a:srgbClr val="1E1E1E"/>
                </a:highlight>
                <a:latin typeface="Courier New"/>
                <a:ea typeface="Courier New"/>
                <a:cs typeface="Courier New"/>
                <a:sym typeface="Courier New"/>
              </a:rPr>
              <a:t>   </a:t>
            </a:r>
            <a:r>
              <a:rPr lang="es-419" sz="1500">
                <a:solidFill>
                  <a:srgbClr val="569CD6"/>
                </a:solidFill>
                <a:highlight>
                  <a:srgbClr val="1E1E1E"/>
                </a:highlight>
                <a:latin typeface="Courier New"/>
                <a:ea typeface="Courier New"/>
                <a:cs typeface="Courier New"/>
                <a:sym typeface="Courier New"/>
              </a:rPr>
              <a:t>let</a:t>
            </a:r>
            <a:r>
              <a:rPr lang="es-419" sz="1500">
                <a:solidFill>
                  <a:srgbClr val="D4D4D4"/>
                </a:solidFill>
                <a:highlight>
                  <a:srgbClr val="1E1E1E"/>
                </a:highlight>
                <a:latin typeface="Courier New"/>
                <a:ea typeface="Courier New"/>
                <a:cs typeface="Courier New"/>
                <a:sym typeface="Courier New"/>
              </a:rPr>
              <a:t> </a:t>
            </a:r>
            <a:r>
              <a:rPr lang="es-419" sz="1500">
                <a:solidFill>
                  <a:srgbClr val="9CDCFE"/>
                </a:solidFill>
                <a:highlight>
                  <a:srgbClr val="1E1E1E"/>
                </a:highlight>
                <a:latin typeface="Courier New"/>
                <a:ea typeface="Courier New"/>
                <a:cs typeface="Courier New"/>
                <a:sym typeface="Courier New"/>
              </a:rPr>
              <a:t>t</a:t>
            </a:r>
            <a:r>
              <a:rPr lang="es-419" sz="1500">
                <a:solidFill>
                  <a:srgbClr val="D4D4D4"/>
                </a:solidFill>
                <a:highlight>
                  <a:srgbClr val="1E1E1E"/>
                </a:highlight>
                <a:latin typeface="Courier New"/>
                <a:ea typeface="Courier New"/>
                <a:cs typeface="Courier New"/>
                <a:sym typeface="Courier New"/>
              </a:rPr>
              <a:t> = </a:t>
            </a:r>
            <a:r>
              <a:rPr lang="es-419" sz="1500">
                <a:solidFill>
                  <a:srgbClr val="569CD6"/>
                </a:solidFill>
                <a:highlight>
                  <a:srgbClr val="1E1E1E"/>
                </a:highlight>
                <a:latin typeface="Courier New"/>
                <a:ea typeface="Courier New"/>
                <a:cs typeface="Courier New"/>
                <a:sym typeface="Courier New"/>
              </a:rPr>
              <a:t>true</a:t>
            </a:r>
            <a:r>
              <a:rPr lang="es-419"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D4D4D4"/>
                </a:solidFill>
                <a:highlight>
                  <a:srgbClr val="1E1E1E"/>
                </a:highlight>
                <a:latin typeface="Courier New"/>
                <a:ea typeface="Courier New"/>
                <a:cs typeface="Courier New"/>
                <a:sym typeface="Courier New"/>
              </a:rPr>
              <a:t>   </a:t>
            </a:r>
            <a:r>
              <a:rPr lang="es-419" sz="1500">
                <a:solidFill>
                  <a:srgbClr val="569CD6"/>
                </a:solidFill>
                <a:highlight>
                  <a:srgbClr val="1E1E1E"/>
                </a:highlight>
                <a:latin typeface="Courier New"/>
                <a:ea typeface="Courier New"/>
                <a:cs typeface="Courier New"/>
                <a:sym typeface="Courier New"/>
              </a:rPr>
              <a:t>let</a:t>
            </a:r>
            <a:r>
              <a:rPr lang="es-419" sz="1500">
                <a:solidFill>
                  <a:srgbClr val="D4D4D4"/>
                </a:solidFill>
                <a:highlight>
                  <a:srgbClr val="1E1E1E"/>
                </a:highlight>
                <a:latin typeface="Courier New"/>
                <a:ea typeface="Courier New"/>
                <a:cs typeface="Courier New"/>
                <a:sym typeface="Courier New"/>
              </a:rPr>
              <a:t> </a:t>
            </a:r>
            <a:r>
              <a:rPr lang="es-419" sz="1500">
                <a:solidFill>
                  <a:srgbClr val="9CDCFE"/>
                </a:solidFill>
                <a:highlight>
                  <a:srgbClr val="1E1E1E"/>
                </a:highlight>
                <a:latin typeface="Courier New"/>
                <a:ea typeface="Courier New"/>
                <a:cs typeface="Courier New"/>
                <a:sym typeface="Courier New"/>
              </a:rPr>
              <a:t>f</a:t>
            </a:r>
            <a:r>
              <a:rPr lang="es-419" sz="1500">
                <a:solidFill>
                  <a:srgbClr val="D4D4D4"/>
                </a:solidFill>
                <a:highlight>
                  <a:srgbClr val="1E1E1E"/>
                </a:highlight>
                <a:latin typeface="Courier New"/>
                <a:ea typeface="Courier New"/>
                <a:cs typeface="Courier New"/>
                <a:sym typeface="Courier New"/>
              </a:rPr>
              <a:t>: </a:t>
            </a:r>
            <a:r>
              <a:rPr lang="es-419" sz="1500">
                <a:solidFill>
                  <a:srgbClr val="4EC9B0"/>
                </a:solidFill>
                <a:highlight>
                  <a:srgbClr val="1E1E1E"/>
                </a:highlight>
                <a:latin typeface="Courier New"/>
                <a:ea typeface="Courier New"/>
                <a:cs typeface="Courier New"/>
                <a:sym typeface="Courier New"/>
              </a:rPr>
              <a:t>bool</a:t>
            </a:r>
            <a:r>
              <a:rPr lang="es-419" sz="1500">
                <a:solidFill>
                  <a:srgbClr val="D4D4D4"/>
                </a:solidFill>
                <a:highlight>
                  <a:srgbClr val="1E1E1E"/>
                </a:highlight>
                <a:latin typeface="Courier New"/>
                <a:ea typeface="Courier New"/>
                <a:cs typeface="Courier New"/>
                <a:sym typeface="Courier New"/>
              </a:rPr>
              <a:t> = </a:t>
            </a:r>
            <a:r>
              <a:rPr lang="es-419" sz="1500">
                <a:solidFill>
                  <a:srgbClr val="569CD6"/>
                </a:solidFill>
                <a:highlight>
                  <a:srgbClr val="1E1E1E"/>
                </a:highlight>
                <a:latin typeface="Courier New"/>
                <a:ea typeface="Courier New"/>
                <a:cs typeface="Courier New"/>
                <a:sym typeface="Courier New"/>
              </a:rPr>
              <a:t>false</a:t>
            </a:r>
            <a:r>
              <a:rPr lang="es-419" sz="1500">
                <a:solidFill>
                  <a:srgbClr val="D4D4D4"/>
                </a:solidFill>
                <a:highlight>
                  <a:srgbClr val="1E1E1E"/>
                </a:highlight>
                <a:latin typeface="Courier New"/>
                <a:ea typeface="Courier New"/>
                <a:cs typeface="Courier New"/>
                <a:sym typeface="Courier New"/>
              </a:rPr>
              <a:t>;</a:t>
            </a:r>
            <a:r>
              <a:rPr lang="es-419" sz="1500">
                <a:solidFill>
                  <a:srgbClr val="6A9955"/>
                </a:solidFill>
                <a:highlight>
                  <a:srgbClr val="1E1E1E"/>
                </a:highlight>
                <a:latin typeface="Courier New"/>
                <a:ea typeface="Courier New"/>
                <a:cs typeface="Courier New"/>
                <a:sym typeface="Courier New"/>
              </a:rPr>
              <a:t> // con explicito tipo</a:t>
            </a:r>
            <a:endParaRPr sz="15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a:t>operaciones:</a:t>
            </a:r>
            <a:r>
              <a:rPr lang="es-419" sz="1500">
                <a:solidFill>
                  <a:srgbClr val="D4D4D4"/>
                </a:solidFill>
                <a:highlight>
                  <a:srgbClr val="1E1E1E"/>
                </a:highlight>
                <a:latin typeface="Courier New"/>
                <a:ea typeface="Courier New"/>
                <a:cs typeface="Courier New"/>
                <a:sym typeface="Courier New"/>
              </a:rPr>
              <a:t> &amp;, &amp;&amp;, |, || , == ,</a:t>
            </a:r>
            <a:r>
              <a:rPr lang="es-419" sz="1500">
                <a:solidFill>
                  <a:srgbClr val="D4D4D4"/>
                </a:solidFill>
                <a:highlight>
                  <a:srgbClr val="1E1E1E"/>
                </a:highlight>
                <a:latin typeface="Courier New"/>
                <a:ea typeface="Courier New"/>
                <a:cs typeface="Courier New"/>
                <a:sym typeface="Courier New"/>
              </a:rPr>
              <a:t> ^ , </a:t>
            </a:r>
            <a:r>
              <a:rPr lang="es-419" sz="1500">
                <a:solidFill>
                  <a:srgbClr val="D4D4D4"/>
                </a:solidFill>
                <a:highlight>
                  <a:srgbClr val="1E1E1E"/>
                </a:highlight>
                <a:latin typeface="Courier New"/>
                <a:ea typeface="Courier New"/>
                <a:cs typeface="Courier New"/>
                <a:sym typeface="Courier New"/>
              </a:rPr>
              <a:t>&gt; , &lt; , &gt;= , &lt;= , ! , !=   </a:t>
            </a:r>
            <a:endParaRPr sz="15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(scalar types)</a:t>
            </a:r>
            <a:endParaRPr/>
          </a:p>
        </p:txBody>
      </p:sp>
      <p:sp>
        <p:nvSpPr>
          <p:cNvPr id="231" name="Google Shape;231;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s-419"/>
              <a:t>Character:</a:t>
            </a:r>
            <a:endParaRPr/>
          </a:p>
          <a:p>
            <a:pPr indent="0" lvl="0" marL="0" rtl="0" algn="l">
              <a:lnSpc>
                <a:spcPct val="150000"/>
              </a:lnSpc>
              <a:spcBef>
                <a:spcPts val="1200"/>
              </a:spcBef>
              <a:spcAft>
                <a:spcPts val="0"/>
              </a:spcAft>
              <a:buNone/>
            </a:pPr>
            <a:r>
              <a:rPr lang="es-419" sz="2583">
                <a:solidFill>
                  <a:srgbClr val="569CD6"/>
                </a:solidFill>
                <a:highlight>
                  <a:srgbClr val="1E1E1E"/>
                </a:highlight>
                <a:latin typeface="Courier New"/>
                <a:ea typeface="Courier New"/>
                <a:cs typeface="Courier New"/>
                <a:sym typeface="Courier New"/>
              </a:rPr>
              <a:t>fn</a:t>
            </a:r>
            <a:r>
              <a:rPr lang="es-419" sz="2583">
                <a:solidFill>
                  <a:srgbClr val="D4D4D4"/>
                </a:solidFill>
                <a:highlight>
                  <a:srgbClr val="1E1E1E"/>
                </a:highlight>
                <a:latin typeface="Courier New"/>
                <a:ea typeface="Courier New"/>
                <a:cs typeface="Courier New"/>
                <a:sym typeface="Courier New"/>
              </a:rPr>
              <a:t> </a:t>
            </a:r>
            <a:r>
              <a:rPr lang="es-419" sz="2583">
                <a:solidFill>
                  <a:srgbClr val="DCDCAA"/>
                </a:solidFill>
                <a:highlight>
                  <a:srgbClr val="1E1E1E"/>
                </a:highlight>
                <a:latin typeface="Courier New"/>
                <a:ea typeface="Courier New"/>
                <a:cs typeface="Courier New"/>
                <a:sym typeface="Courier New"/>
              </a:rPr>
              <a:t>main</a:t>
            </a:r>
            <a:r>
              <a:rPr lang="es-419" sz="2583">
                <a:solidFill>
                  <a:srgbClr val="D4D4D4"/>
                </a:solidFill>
                <a:highlight>
                  <a:srgbClr val="1E1E1E"/>
                </a:highlight>
                <a:latin typeface="Courier New"/>
                <a:ea typeface="Courier New"/>
                <a:cs typeface="Courier New"/>
                <a:sym typeface="Courier New"/>
              </a:rPr>
              <a:t>() {</a:t>
            </a:r>
            <a:endParaRPr sz="2583">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583">
                <a:solidFill>
                  <a:srgbClr val="D4D4D4"/>
                </a:solidFill>
                <a:highlight>
                  <a:srgbClr val="1E1E1E"/>
                </a:highlight>
                <a:latin typeface="Courier New"/>
                <a:ea typeface="Courier New"/>
                <a:cs typeface="Courier New"/>
                <a:sym typeface="Courier New"/>
              </a:rPr>
              <a:t>   </a:t>
            </a:r>
            <a:r>
              <a:rPr lang="es-419" sz="2583">
                <a:solidFill>
                  <a:srgbClr val="569CD6"/>
                </a:solidFill>
                <a:highlight>
                  <a:srgbClr val="1E1E1E"/>
                </a:highlight>
                <a:latin typeface="Courier New"/>
                <a:ea typeface="Courier New"/>
                <a:cs typeface="Courier New"/>
                <a:sym typeface="Courier New"/>
              </a:rPr>
              <a:t>let</a:t>
            </a:r>
            <a:r>
              <a:rPr lang="es-419" sz="2583">
                <a:solidFill>
                  <a:srgbClr val="D4D4D4"/>
                </a:solidFill>
                <a:highlight>
                  <a:srgbClr val="1E1E1E"/>
                </a:highlight>
                <a:latin typeface="Courier New"/>
                <a:ea typeface="Courier New"/>
                <a:cs typeface="Courier New"/>
                <a:sym typeface="Courier New"/>
              </a:rPr>
              <a:t> </a:t>
            </a:r>
            <a:r>
              <a:rPr lang="es-419" sz="2583">
                <a:solidFill>
                  <a:srgbClr val="9CDCFE"/>
                </a:solidFill>
                <a:highlight>
                  <a:srgbClr val="1E1E1E"/>
                </a:highlight>
                <a:latin typeface="Courier New"/>
                <a:ea typeface="Courier New"/>
                <a:cs typeface="Courier New"/>
                <a:sym typeface="Courier New"/>
              </a:rPr>
              <a:t>c</a:t>
            </a:r>
            <a:r>
              <a:rPr lang="es-419" sz="2583">
                <a:solidFill>
                  <a:srgbClr val="D4D4D4"/>
                </a:solidFill>
                <a:highlight>
                  <a:srgbClr val="1E1E1E"/>
                </a:highlight>
                <a:latin typeface="Courier New"/>
                <a:ea typeface="Courier New"/>
                <a:cs typeface="Courier New"/>
                <a:sym typeface="Courier New"/>
              </a:rPr>
              <a:t> = </a:t>
            </a:r>
            <a:r>
              <a:rPr lang="es-419" sz="2583">
                <a:solidFill>
                  <a:srgbClr val="CE9178"/>
                </a:solidFill>
                <a:highlight>
                  <a:srgbClr val="1E1E1E"/>
                </a:highlight>
                <a:latin typeface="Courier New"/>
                <a:ea typeface="Courier New"/>
                <a:cs typeface="Courier New"/>
                <a:sym typeface="Courier New"/>
              </a:rPr>
              <a:t>'z'</a:t>
            </a:r>
            <a:r>
              <a:rPr lang="es-419" sz="2583">
                <a:solidFill>
                  <a:srgbClr val="D4D4D4"/>
                </a:solidFill>
                <a:highlight>
                  <a:srgbClr val="1E1E1E"/>
                </a:highlight>
                <a:latin typeface="Courier New"/>
                <a:ea typeface="Courier New"/>
                <a:cs typeface="Courier New"/>
                <a:sym typeface="Courier New"/>
              </a:rPr>
              <a:t>;</a:t>
            </a:r>
            <a:endParaRPr sz="2583">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583">
                <a:solidFill>
                  <a:srgbClr val="D4D4D4"/>
                </a:solidFill>
                <a:highlight>
                  <a:srgbClr val="1E1E1E"/>
                </a:highlight>
                <a:latin typeface="Courier New"/>
                <a:ea typeface="Courier New"/>
                <a:cs typeface="Courier New"/>
                <a:sym typeface="Courier New"/>
              </a:rPr>
              <a:t>   </a:t>
            </a:r>
            <a:r>
              <a:rPr lang="es-419" sz="2583">
                <a:solidFill>
                  <a:srgbClr val="569CD6"/>
                </a:solidFill>
                <a:highlight>
                  <a:srgbClr val="1E1E1E"/>
                </a:highlight>
                <a:latin typeface="Courier New"/>
                <a:ea typeface="Courier New"/>
                <a:cs typeface="Courier New"/>
                <a:sym typeface="Courier New"/>
              </a:rPr>
              <a:t>let</a:t>
            </a:r>
            <a:r>
              <a:rPr lang="es-419" sz="2583">
                <a:solidFill>
                  <a:srgbClr val="D4D4D4"/>
                </a:solidFill>
                <a:highlight>
                  <a:srgbClr val="1E1E1E"/>
                </a:highlight>
                <a:latin typeface="Courier New"/>
                <a:ea typeface="Courier New"/>
                <a:cs typeface="Courier New"/>
                <a:sym typeface="Courier New"/>
              </a:rPr>
              <a:t> </a:t>
            </a:r>
            <a:r>
              <a:rPr lang="es-419" sz="2583">
                <a:solidFill>
                  <a:srgbClr val="9CDCFE"/>
                </a:solidFill>
                <a:highlight>
                  <a:srgbClr val="1E1E1E"/>
                </a:highlight>
                <a:latin typeface="Courier New"/>
                <a:ea typeface="Courier New"/>
                <a:cs typeface="Courier New"/>
                <a:sym typeface="Courier New"/>
              </a:rPr>
              <a:t>z</a:t>
            </a:r>
            <a:r>
              <a:rPr lang="es-419" sz="2583">
                <a:solidFill>
                  <a:srgbClr val="D4D4D4"/>
                </a:solidFill>
                <a:highlight>
                  <a:srgbClr val="1E1E1E"/>
                </a:highlight>
                <a:latin typeface="Courier New"/>
                <a:ea typeface="Courier New"/>
                <a:cs typeface="Courier New"/>
                <a:sym typeface="Courier New"/>
              </a:rPr>
              <a:t>: </a:t>
            </a:r>
            <a:r>
              <a:rPr lang="es-419" sz="2583">
                <a:solidFill>
                  <a:srgbClr val="4EC9B0"/>
                </a:solidFill>
                <a:highlight>
                  <a:srgbClr val="1E1E1E"/>
                </a:highlight>
                <a:latin typeface="Courier New"/>
                <a:ea typeface="Courier New"/>
                <a:cs typeface="Courier New"/>
                <a:sym typeface="Courier New"/>
              </a:rPr>
              <a:t>char</a:t>
            </a:r>
            <a:r>
              <a:rPr lang="es-419" sz="2583">
                <a:solidFill>
                  <a:srgbClr val="D4D4D4"/>
                </a:solidFill>
                <a:highlight>
                  <a:srgbClr val="1E1E1E"/>
                </a:highlight>
                <a:latin typeface="Courier New"/>
                <a:ea typeface="Courier New"/>
                <a:cs typeface="Courier New"/>
                <a:sym typeface="Courier New"/>
              </a:rPr>
              <a:t> = </a:t>
            </a:r>
            <a:r>
              <a:rPr lang="es-419" sz="2583">
                <a:solidFill>
                  <a:srgbClr val="CE9178"/>
                </a:solidFill>
                <a:highlight>
                  <a:srgbClr val="1E1E1E"/>
                </a:highlight>
                <a:latin typeface="Courier New"/>
                <a:ea typeface="Courier New"/>
                <a:cs typeface="Courier New"/>
                <a:sym typeface="Courier New"/>
              </a:rPr>
              <a:t>'ℤ'</a:t>
            </a:r>
            <a:r>
              <a:rPr lang="es-419" sz="2583">
                <a:solidFill>
                  <a:srgbClr val="D4D4D4"/>
                </a:solidFill>
                <a:highlight>
                  <a:srgbClr val="1E1E1E"/>
                </a:highlight>
                <a:latin typeface="Courier New"/>
                <a:ea typeface="Courier New"/>
                <a:cs typeface="Courier New"/>
                <a:sym typeface="Courier New"/>
              </a:rPr>
              <a:t>;</a:t>
            </a:r>
            <a:r>
              <a:rPr lang="es-419" sz="2583">
                <a:solidFill>
                  <a:srgbClr val="6A9955"/>
                </a:solidFill>
                <a:highlight>
                  <a:srgbClr val="1E1E1E"/>
                </a:highlight>
                <a:latin typeface="Courier New"/>
                <a:ea typeface="Courier New"/>
                <a:cs typeface="Courier New"/>
                <a:sym typeface="Courier New"/>
              </a:rPr>
              <a:t> // con tipo explicito</a:t>
            </a:r>
            <a:endParaRPr sz="2583">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583">
                <a:solidFill>
                  <a:srgbClr val="D4D4D4"/>
                </a:solidFill>
                <a:highlight>
                  <a:srgbClr val="1E1E1E"/>
                </a:highlight>
                <a:latin typeface="Courier New"/>
                <a:ea typeface="Courier New"/>
                <a:cs typeface="Courier New"/>
                <a:sym typeface="Courier New"/>
              </a:rPr>
              <a:t>   </a:t>
            </a:r>
            <a:r>
              <a:rPr lang="es-419" sz="2583">
                <a:solidFill>
                  <a:srgbClr val="569CD6"/>
                </a:solidFill>
                <a:highlight>
                  <a:srgbClr val="1E1E1E"/>
                </a:highlight>
                <a:latin typeface="Courier New"/>
                <a:ea typeface="Courier New"/>
                <a:cs typeface="Courier New"/>
                <a:sym typeface="Courier New"/>
              </a:rPr>
              <a:t>let</a:t>
            </a:r>
            <a:r>
              <a:rPr lang="es-419" sz="2583">
                <a:solidFill>
                  <a:srgbClr val="D4D4D4"/>
                </a:solidFill>
                <a:highlight>
                  <a:srgbClr val="1E1E1E"/>
                </a:highlight>
                <a:latin typeface="Courier New"/>
                <a:ea typeface="Courier New"/>
                <a:cs typeface="Courier New"/>
                <a:sym typeface="Courier New"/>
              </a:rPr>
              <a:t> </a:t>
            </a:r>
            <a:r>
              <a:rPr lang="es-419" sz="2583">
                <a:solidFill>
                  <a:srgbClr val="9CDCFE"/>
                </a:solidFill>
                <a:highlight>
                  <a:srgbClr val="1E1E1E"/>
                </a:highlight>
                <a:latin typeface="Courier New"/>
                <a:ea typeface="Courier New"/>
                <a:cs typeface="Courier New"/>
                <a:sym typeface="Courier New"/>
              </a:rPr>
              <a:t>gatito</a:t>
            </a:r>
            <a:r>
              <a:rPr lang="es-419" sz="2583">
                <a:solidFill>
                  <a:srgbClr val="D4D4D4"/>
                </a:solidFill>
                <a:highlight>
                  <a:srgbClr val="1E1E1E"/>
                </a:highlight>
                <a:latin typeface="Courier New"/>
                <a:ea typeface="Courier New"/>
                <a:cs typeface="Courier New"/>
                <a:sym typeface="Courier New"/>
              </a:rPr>
              <a:t> = </a:t>
            </a:r>
            <a:r>
              <a:rPr lang="es-419" sz="2583">
                <a:solidFill>
                  <a:srgbClr val="CE9178"/>
                </a:solidFill>
                <a:highlight>
                  <a:srgbClr val="1E1E1E"/>
                </a:highlight>
                <a:latin typeface="Courier New"/>
                <a:ea typeface="Courier New"/>
                <a:cs typeface="Courier New"/>
                <a:sym typeface="Courier New"/>
              </a:rPr>
              <a:t>'😻'</a:t>
            </a:r>
            <a:r>
              <a:rPr lang="es-419" sz="2583">
                <a:solidFill>
                  <a:srgbClr val="D4D4D4"/>
                </a:solidFill>
                <a:highlight>
                  <a:srgbClr val="1E1E1E"/>
                </a:highlight>
                <a:latin typeface="Courier New"/>
                <a:ea typeface="Courier New"/>
                <a:cs typeface="Courier New"/>
                <a:sym typeface="Courier New"/>
              </a:rPr>
              <a:t>;</a:t>
            </a:r>
            <a:endParaRPr sz="2583">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583">
                <a:solidFill>
                  <a:srgbClr val="D4D4D4"/>
                </a:solidFill>
                <a:highlight>
                  <a:srgbClr val="1E1E1E"/>
                </a:highlight>
                <a:latin typeface="Courier New"/>
                <a:ea typeface="Courier New"/>
                <a:cs typeface="Courier New"/>
                <a:sym typeface="Courier New"/>
              </a:rPr>
              <a:t>}</a:t>
            </a:r>
            <a:endParaRPr sz="2583">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a:t>El tipo de char de Rust tiene un tamaño de cuatro bytes y representa un valor Unicode, lo que significa que puede representar mucho más que solo ASCII. Las letras acentuadas; los caracteres chinos, japoneses, coreanos, emojis, etc.</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(compound types)</a:t>
            </a:r>
            <a:endParaRPr/>
          </a:p>
        </p:txBody>
      </p:sp>
      <p:sp>
        <p:nvSpPr>
          <p:cNvPr id="237" name="Google Shape;237;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400"/>
          </a:p>
          <a:p>
            <a:pPr indent="-381000" lvl="0" marL="457200" rtl="0" algn="l">
              <a:spcBef>
                <a:spcPts val="1200"/>
              </a:spcBef>
              <a:spcAft>
                <a:spcPts val="0"/>
              </a:spcAft>
              <a:buSzPts val="2400"/>
              <a:buChar char="●"/>
            </a:pPr>
            <a:r>
              <a:rPr lang="es-419" sz="2400"/>
              <a:t>String</a:t>
            </a:r>
            <a:endParaRPr sz="2400"/>
          </a:p>
          <a:p>
            <a:pPr indent="-381000" lvl="0" marL="457200" rtl="0" algn="l">
              <a:spcBef>
                <a:spcPts val="0"/>
              </a:spcBef>
              <a:spcAft>
                <a:spcPts val="0"/>
              </a:spcAft>
              <a:buSzPts val="2400"/>
              <a:buChar char="●"/>
            </a:pPr>
            <a:r>
              <a:rPr lang="es-419" sz="2400"/>
              <a:t>Tuple</a:t>
            </a:r>
            <a:endParaRPr sz="2400"/>
          </a:p>
          <a:p>
            <a:pPr indent="-381000" lvl="0" marL="457200" rtl="0" algn="l">
              <a:spcBef>
                <a:spcPts val="0"/>
              </a:spcBef>
              <a:spcAft>
                <a:spcPts val="0"/>
              </a:spcAft>
              <a:buSzPts val="2400"/>
              <a:buChar char="●"/>
            </a:pPr>
            <a:r>
              <a:rPr lang="es-419" sz="2400"/>
              <a:t>Array</a:t>
            </a:r>
            <a:endParaRPr sz="2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2900"/>
              <a:t>¿Qué es Rust?</a:t>
            </a:r>
            <a:endParaRPr sz="2900"/>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s-419" sz="3452">
                <a:solidFill>
                  <a:srgbClr val="F3F3F3"/>
                </a:solidFill>
              </a:rPr>
              <a:t>Es un lenguaje de programación multiparadigma compilado de código abierto que se centra en la seguridad, la concurrencia y el rendimiento. Diseñado para ayudar a los desarrolladores a escribir código seguro y eficiente, ofrece características únicas que permiten un manejo de memoria seguro en tiempo de compilación sin la necesidad de un recolector de basura.</a:t>
            </a:r>
            <a:endParaRPr sz="3452">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(compound types): strings</a:t>
            </a:r>
            <a:endParaRPr/>
          </a:p>
        </p:txBody>
      </p:sp>
      <p:sp>
        <p:nvSpPr>
          <p:cNvPr id="243" name="Google Shape;243;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100" u="sng"/>
          </a:p>
          <a:p>
            <a:pPr indent="0" lvl="0" marL="0" rtl="0" algn="l">
              <a:spcBef>
                <a:spcPts val="1200"/>
              </a:spcBef>
              <a:spcAft>
                <a:spcPts val="0"/>
              </a:spcAft>
              <a:buNone/>
            </a:pPr>
            <a:r>
              <a:rPr lang="es-419"/>
              <a:t>-</a:t>
            </a:r>
            <a:r>
              <a:rPr lang="es-419"/>
              <a:t>str: Es un tipo de cadena de caracteres inmutable y de longitud fija.</a:t>
            </a:r>
            <a:endParaRPr/>
          </a:p>
          <a:p>
            <a:pPr indent="0" lvl="0" marL="0" rtl="0" algn="l">
              <a:spcBef>
                <a:spcPts val="1200"/>
              </a:spcBef>
              <a:spcAft>
                <a:spcPts val="1200"/>
              </a:spcAft>
              <a:buNone/>
            </a:pPr>
            <a:r>
              <a:rPr lang="es-419"/>
              <a:t>-String: Es un tipo de cadena de caracteres que es mutable y de longitud variable.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(compound types): strings</a:t>
            </a:r>
            <a:endParaRPr/>
          </a:p>
        </p:txBody>
      </p:sp>
      <p:sp>
        <p:nvSpPr>
          <p:cNvPr id="249" name="Google Shape;249;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419"/>
              <a:t>ejemplo:</a:t>
            </a:r>
            <a:endParaRPr/>
          </a:p>
          <a:p>
            <a:pPr indent="0" lvl="0" marL="0" rtl="0" algn="l">
              <a:lnSpc>
                <a:spcPct val="150000"/>
              </a:lnSpc>
              <a:spcBef>
                <a:spcPts val="1200"/>
              </a:spcBef>
              <a:spcAft>
                <a:spcPts val="0"/>
              </a:spcAft>
              <a:buNone/>
            </a:pPr>
            <a:r>
              <a:rPr lang="es-419" sz="2344">
                <a:solidFill>
                  <a:srgbClr val="569CD6"/>
                </a:solidFill>
                <a:highlight>
                  <a:srgbClr val="1E1E1E"/>
                </a:highlight>
                <a:latin typeface="Courier New"/>
                <a:ea typeface="Courier New"/>
                <a:cs typeface="Courier New"/>
                <a:sym typeface="Courier New"/>
              </a:rPr>
              <a:t>fn</a:t>
            </a:r>
            <a:r>
              <a:rPr lang="es-419" sz="2344">
                <a:solidFill>
                  <a:srgbClr val="D4D4D4"/>
                </a:solidFill>
                <a:highlight>
                  <a:srgbClr val="1E1E1E"/>
                </a:highlight>
                <a:latin typeface="Courier New"/>
                <a:ea typeface="Courier New"/>
                <a:cs typeface="Courier New"/>
                <a:sym typeface="Courier New"/>
              </a:rPr>
              <a:t> </a:t>
            </a:r>
            <a:r>
              <a:rPr lang="es-419" sz="2344">
                <a:solidFill>
                  <a:srgbClr val="DCDCAA"/>
                </a:solidFill>
                <a:highlight>
                  <a:srgbClr val="1E1E1E"/>
                </a:highlight>
                <a:latin typeface="Courier New"/>
                <a:ea typeface="Courier New"/>
                <a:cs typeface="Courier New"/>
                <a:sym typeface="Courier New"/>
              </a:rPr>
              <a:t>main</a:t>
            </a:r>
            <a:r>
              <a:rPr lang="es-419" sz="2344">
                <a:solidFill>
                  <a:srgbClr val="D4D4D4"/>
                </a:solidFill>
                <a:highlight>
                  <a:srgbClr val="1E1E1E"/>
                </a:highlight>
                <a:latin typeface="Courier New"/>
                <a:ea typeface="Courier New"/>
                <a:cs typeface="Courier New"/>
                <a:sym typeface="Courier New"/>
              </a:rPr>
              <a:t>() {</a:t>
            </a:r>
            <a:endParaRPr sz="2344">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44">
                <a:solidFill>
                  <a:srgbClr val="D4D4D4"/>
                </a:solidFill>
                <a:highlight>
                  <a:srgbClr val="1E1E1E"/>
                </a:highlight>
                <a:latin typeface="Courier New"/>
                <a:ea typeface="Courier New"/>
                <a:cs typeface="Courier New"/>
                <a:sym typeface="Courier New"/>
              </a:rPr>
              <a:t>   </a:t>
            </a:r>
            <a:r>
              <a:rPr lang="es-419" sz="2344">
                <a:solidFill>
                  <a:srgbClr val="569CD6"/>
                </a:solidFill>
                <a:highlight>
                  <a:srgbClr val="1E1E1E"/>
                </a:highlight>
                <a:latin typeface="Courier New"/>
                <a:ea typeface="Courier New"/>
                <a:cs typeface="Courier New"/>
                <a:sym typeface="Courier New"/>
              </a:rPr>
              <a:t>let</a:t>
            </a:r>
            <a:r>
              <a:rPr lang="es-419" sz="2344">
                <a:solidFill>
                  <a:srgbClr val="D4D4D4"/>
                </a:solidFill>
                <a:highlight>
                  <a:srgbClr val="1E1E1E"/>
                </a:highlight>
                <a:latin typeface="Courier New"/>
                <a:ea typeface="Courier New"/>
                <a:cs typeface="Courier New"/>
                <a:sym typeface="Courier New"/>
              </a:rPr>
              <a:t> </a:t>
            </a:r>
            <a:r>
              <a:rPr lang="es-419" sz="2344">
                <a:solidFill>
                  <a:srgbClr val="9CDCFE"/>
                </a:solidFill>
                <a:highlight>
                  <a:srgbClr val="1E1E1E"/>
                </a:highlight>
                <a:latin typeface="Courier New"/>
                <a:ea typeface="Courier New"/>
                <a:cs typeface="Courier New"/>
                <a:sym typeface="Courier New"/>
              </a:rPr>
              <a:t>str_fijo:&amp;str</a:t>
            </a:r>
            <a:r>
              <a:rPr lang="es-419" sz="2344">
                <a:solidFill>
                  <a:srgbClr val="D4D4D4"/>
                </a:solidFill>
                <a:highlight>
                  <a:srgbClr val="1E1E1E"/>
                </a:highlight>
                <a:latin typeface="Courier New"/>
                <a:ea typeface="Courier New"/>
                <a:cs typeface="Courier New"/>
                <a:sym typeface="Courier New"/>
              </a:rPr>
              <a:t> = </a:t>
            </a:r>
            <a:r>
              <a:rPr lang="es-419" sz="2344">
                <a:solidFill>
                  <a:srgbClr val="CE9178"/>
                </a:solidFill>
                <a:highlight>
                  <a:srgbClr val="1E1E1E"/>
                </a:highlight>
                <a:latin typeface="Courier New"/>
                <a:ea typeface="Courier New"/>
                <a:cs typeface="Courier New"/>
                <a:sym typeface="Courier New"/>
              </a:rPr>
              <a:t>"Soy un string inmutable"</a:t>
            </a:r>
            <a:r>
              <a:rPr lang="es-419" sz="2344">
                <a:solidFill>
                  <a:srgbClr val="D4D4D4"/>
                </a:solidFill>
                <a:highlight>
                  <a:srgbClr val="1E1E1E"/>
                </a:highlight>
                <a:latin typeface="Courier New"/>
                <a:ea typeface="Courier New"/>
                <a:cs typeface="Courier New"/>
                <a:sym typeface="Courier New"/>
              </a:rPr>
              <a:t>;</a:t>
            </a:r>
            <a:endParaRPr sz="2344">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44">
                <a:solidFill>
                  <a:srgbClr val="D4D4D4"/>
                </a:solidFill>
                <a:highlight>
                  <a:srgbClr val="1E1E1E"/>
                </a:highlight>
                <a:latin typeface="Courier New"/>
                <a:ea typeface="Courier New"/>
                <a:cs typeface="Courier New"/>
                <a:sym typeface="Courier New"/>
              </a:rPr>
              <a:t>   </a:t>
            </a:r>
            <a:r>
              <a:rPr lang="es-419" sz="2344">
                <a:solidFill>
                  <a:srgbClr val="569CD6"/>
                </a:solidFill>
                <a:highlight>
                  <a:srgbClr val="1E1E1E"/>
                </a:highlight>
                <a:latin typeface="Courier New"/>
                <a:ea typeface="Courier New"/>
                <a:cs typeface="Courier New"/>
                <a:sym typeface="Courier New"/>
              </a:rPr>
              <a:t>let</a:t>
            </a:r>
            <a:r>
              <a:rPr lang="es-419" sz="2344">
                <a:solidFill>
                  <a:srgbClr val="D4D4D4"/>
                </a:solidFill>
                <a:highlight>
                  <a:srgbClr val="1E1E1E"/>
                </a:highlight>
                <a:latin typeface="Courier New"/>
                <a:ea typeface="Courier New"/>
                <a:cs typeface="Courier New"/>
                <a:sym typeface="Courier New"/>
              </a:rPr>
              <a:t> </a:t>
            </a:r>
            <a:r>
              <a:rPr lang="es-419" sz="2344">
                <a:solidFill>
                  <a:srgbClr val="569CD6"/>
                </a:solidFill>
                <a:highlight>
                  <a:srgbClr val="1E1E1E"/>
                </a:highlight>
                <a:latin typeface="Courier New"/>
                <a:ea typeface="Courier New"/>
                <a:cs typeface="Courier New"/>
                <a:sym typeface="Courier New"/>
              </a:rPr>
              <a:t>mut</a:t>
            </a:r>
            <a:r>
              <a:rPr lang="es-419" sz="2344">
                <a:solidFill>
                  <a:srgbClr val="D4D4D4"/>
                </a:solidFill>
                <a:highlight>
                  <a:srgbClr val="1E1E1E"/>
                </a:highlight>
                <a:latin typeface="Courier New"/>
                <a:ea typeface="Courier New"/>
                <a:cs typeface="Courier New"/>
                <a:sym typeface="Courier New"/>
              </a:rPr>
              <a:t> </a:t>
            </a:r>
            <a:r>
              <a:rPr lang="es-419" sz="2344" u="sng">
                <a:solidFill>
                  <a:srgbClr val="9CDCFE"/>
                </a:solidFill>
                <a:highlight>
                  <a:srgbClr val="1E1E1E"/>
                </a:highlight>
                <a:latin typeface="Courier New"/>
                <a:ea typeface="Courier New"/>
                <a:cs typeface="Courier New"/>
                <a:sym typeface="Courier New"/>
              </a:rPr>
              <a:t>str_mutable:String</a:t>
            </a:r>
            <a:r>
              <a:rPr lang="es-419" sz="2344">
                <a:solidFill>
                  <a:srgbClr val="D4D4D4"/>
                </a:solidFill>
                <a:highlight>
                  <a:srgbClr val="1E1E1E"/>
                </a:highlight>
                <a:latin typeface="Courier New"/>
                <a:ea typeface="Courier New"/>
                <a:cs typeface="Courier New"/>
                <a:sym typeface="Courier New"/>
              </a:rPr>
              <a:t> = </a:t>
            </a:r>
            <a:r>
              <a:rPr lang="es-419" sz="2344">
                <a:solidFill>
                  <a:srgbClr val="CE9178"/>
                </a:solidFill>
                <a:highlight>
                  <a:srgbClr val="1E1E1E"/>
                </a:highlight>
                <a:latin typeface="Courier New"/>
                <a:ea typeface="Courier New"/>
                <a:cs typeface="Courier New"/>
                <a:sym typeface="Courier New"/>
              </a:rPr>
              <a:t>"Soy mutable"</a:t>
            </a:r>
            <a:r>
              <a:rPr lang="es-419" sz="2344">
                <a:solidFill>
                  <a:srgbClr val="D4D4D4"/>
                </a:solidFill>
                <a:highlight>
                  <a:srgbClr val="1E1E1E"/>
                </a:highlight>
                <a:latin typeface="Courier New"/>
                <a:ea typeface="Courier New"/>
                <a:cs typeface="Courier New"/>
                <a:sym typeface="Courier New"/>
              </a:rPr>
              <a:t>.</a:t>
            </a:r>
            <a:r>
              <a:rPr lang="es-419" sz="2344">
                <a:solidFill>
                  <a:srgbClr val="DCDCAA"/>
                </a:solidFill>
                <a:highlight>
                  <a:srgbClr val="1E1E1E"/>
                </a:highlight>
                <a:latin typeface="Courier New"/>
                <a:ea typeface="Courier New"/>
                <a:cs typeface="Courier New"/>
                <a:sym typeface="Courier New"/>
              </a:rPr>
              <a:t>to_string</a:t>
            </a:r>
            <a:r>
              <a:rPr lang="es-419" sz="2344">
                <a:solidFill>
                  <a:srgbClr val="D4D4D4"/>
                </a:solidFill>
                <a:highlight>
                  <a:srgbClr val="1E1E1E"/>
                </a:highlight>
                <a:latin typeface="Courier New"/>
                <a:ea typeface="Courier New"/>
                <a:cs typeface="Courier New"/>
                <a:sym typeface="Courier New"/>
              </a:rPr>
              <a:t>();</a:t>
            </a:r>
            <a:endParaRPr sz="2344">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44">
                <a:solidFill>
                  <a:srgbClr val="D4D4D4"/>
                </a:solidFill>
                <a:highlight>
                  <a:srgbClr val="1E1E1E"/>
                </a:highlight>
                <a:latin typeface="Courier New"/>
                <a:ea typeface="Courier New"/>
                <a:cs typeface="Courier New"/>
                <a:sym typeface="Courier New"/>
              </a:rPr>
              <a:t>   </a:t>
            </a:r>
            <a:r>
              <a:rPr lang="es-419" sz="2344" u="sng">
                <a:solidFill>
                  <a:srgbClr val="9CDCFE"/>
                </a:solidFill>
                <a:highlight>
                  <a:srgbClr val="1E1E1E"/>
                </a:highlight>
                <a:latin typeface="Courier New"/>
                <a:ea typeface="Courier New"/>
                <a:cs typeface="Courier New"/>
                <a:sym typeface="Courier New"/>
              </a:rPr>
              <a:t>str_mutable</a:t>
            </a:r>
            <a:r>
              <a:rPr lang="es-419" sz="2344">
                <a:solidFill>
                  <a:srgbClr val="D4D4D4"/>
                </a:solidFill>
                <a:highlight>
                  <a:srgbClr val="1E1E1E"/>
                </a:highlight>
                <a:latin typeface="Courier New"/>
                <a:ea typeface="Courier New"/>
                <a:cs typeface="Courier New"/>
                <a:sym typeface="Courier New"/>
              </a:rPr>
              <a:t> </a:t>
            </a:r>
            <a:r>
              <a:rPr lang="es-419" sz="2344" u="sng">
                <a:solidFill>
                  <a:srgbClr val="D4D4D4"/>
                </a:solidFill>
                <a:highlight>
                  <a:srgbClr val="1E1E1E"/>
                </a:highlight>
                <a:latin typeface="Courier New"/>
                <a:ea typeface="Courier New"/>
                <a:cs typeface="Courier New"/>
                <a:sym typeface="Courier New"/>
              </a:rPr>
              <a:t>+=</a:t>
            </a:r>
            <a:r>
              <a:rPr lang="es-419" sz="2344">
                <a:solidFill>
                  <a:srgbClr val="D4D4D4"/>
                </a:solidFill>
                <a:highlight>
                  <a:srgbClr val="1E1E1E"/>
                </a:highlight>
                <a:latin typeface="Courier New"/>
                <a:ea typeface="Courier New"/>
                <a:cs typeface="Courier New"/>
                <a:sym typeface="Courier New"/>
              </a:rPr>
              <a:t> </a:t>
            </a:r>
            <a:r>
              <a:rPr lang="es-419" sz="2344">
                <a:solidFill>
                  <a:srgbClr val="CE9178"/>
                </a:solidFill>
                <a:highlight>
                  <a:srgbClr val="1E1E1E"/>
                </a:highlight>
                <a:latin typeface="Courier New"/>
                <a:ea typeface="Courier New"/>
                <a:cs typeface="Courier New"/>
                <a:sym typeface="Courier New"/>
              </a:rPr>
              <a:t>" concateno"</a:t>
            </a:r>
            <a:r>
              <a:rPr lang="es-419" sz="2344">
                <a:solidFill>
                  <a:srgbClr val="D4D4D4"/>
                </a:solidFill>
                <a:highlight>
                  <a:srgbClr val="1E1E1E"/>
                </a:highlight>
                <a:latin typeface="Courier New"/>
                <a:ea typeface="Courier New"/>
                <a:cs typeface="Courier New"/>
                <a:sym typeface="Courier New"/>
              </a:rPr>
              <a:t> ;</a:t>
            </a:r>
            <a:endParaRPr sz="2344">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44">
                <a:solidFill>
                  <a:srgbClr val="D4D4D4"/>
                </a:solidFill>
                <a:highlight>
                  <a:srgbClr val="1E1E1E"/>
                </a:highlight>
                <a:latin typeface="Courier New"/>
                <a:ea typeface="Courier New"/>
                <a:cs typeface="Courier New"/>
                <a:sym typeface="Courier New"/>
              </a:rPr>
              <a:t>   </a:t>
            </a:r>
            <a:r>
              <a:rPr lang="es-419" sz="2344">
                <a:solidFill>
                  <a:srgbClr val="569CD6"/>
                </a:solidFill>
                <a:highlight>
                  <a:srgbClr val="1E1E1E"/>
                </a:highlight>
                <a:latin typeface="Courier New"/>
                <a:ea typeface="Courier New"/>
                <a:cs typeface="Courier New"/>
                <a:sym typeface="Courier New"/>
              </a:rPr>
              <a:t>println!</a:t>
            </a:r>
            <a:r>
              <a:rPr lang="es-419" sz="2344">
                <a:solidFill>
                  <a:srgbClr val="D4D4D4"/>
                </a:solidFill>
                <a:highlight>
                  <a:srgbClr val="1E1E1E"/>
                </a:highlight>
                <a:latin typeface="Courier New"/>
                <a:ea typeface="Courier New"/>
                <a:cs typeface="Courier New"/>
                <a:sym typeface="Courier New"/>
              </a:rPr>
              <a:t>(</a:t>
            </a:r>
            <a:r>
              <a:rPr lang="es-419" sz="2344">
                <a:solidFill>
                  <a:srgbClr val="CE9178"/>
                </a:solidFill>
                <a:highlight>
                  <a:srgbClr val="1E1E1E"/>
                </a:highlight>
                <a:latin typeface="Courier New"/>
                <a:ea typeface="Courier New"/>
                <a:cs typeface="Courier New"/>
                <a:sym typeface="Courier New"/>
              </a:rPr>
              <a:t>"</a:t>
            </a:r>
            <a:r>
              <a:rPr lang="es-419" sz="2344">
                <a:solidFill>
                  <a:srgbClr val="569CD6"/>
                </a:solidFill>
                <a:highlight>
                  <a:srgbClr val="1E1E1E"/>
                </a:highlight>
                <a:latin typeface="Courier New"/>
                <a:ea typeface="Courier New"/>
                <a:cs typeface="Courier New"/>
                <a:sym typeface="Courier New"/>
              </a:rPr>
              <a:t>{}</a:t>
            </a:r>
            <a:r>
              <a:rPr lang="es-419" sz="2344">
                <a:solidFill>
                  <a:srgbClr val="CE9178"/>
                </a:solidFill>
                <a:highlight>
                  <a:srgbClr val="1E1E1E"/>
                </a:highlight>
                <a:latin typeface="Courier New"/>
                <a:ea typeface="Courier New"/>
                <a:cs typeface="Courier New"/>
                <a:sym typeface="Courier New"/>
              </a:rPr>
              <a:t>"</a:t>
            </a:r>
            <a:r>
              <a:rPr lang="es-419" sz="2344">
                <a:solidFill>
                  <a:srgbClr val="D4D4D4"/>
                </a:solidFill>
                <a:highlight>
                  <a:srgbClr val="1E1E1E"/>
                </a:highlight>
                <a:latin typeface="Courier New"/>
                <a:ea typeface="Courier New"/>
                <a:cs typeface="Courier New"/>
                <a:sym typeface="Courier New"/>
              </a:rPr>
              <a:t>, </a:t>
            </a:r>
            <a:r>
              <a:rPr lang="es-419" sz="2344" u="sng">
                <a:solidFill>
                  <a:srgbClr val="9CDCFE"/>
                </a:solidFill>
                <a:highlight>
                  <a:srgbClr val="1E1E1E"/>
                </a:highlight>
                <a:latin typeface="Courier New"/>
                <a:ea typeface="Courier New"/>
                <a:cs typeface="Courier New"/>
                <a:sym typeface="Courier New"/>
              </a:rPr>
              <a:t>str_mutable</a:t>
            </a:r>
            <a:r>
              <a:rPr lang="es-419" sz="2344">
                <a:solidFill>
                  <a:srgbClr val="D4D4D4"/>
                </a:solidFill>
                <a:highlight>
                  <a:srgbClr val="1E1E1E"/>
                </a:highlight>
                <a:latin typeface="Courier New"/>
                <a:ea typeface="Courier New"/>
                <a:cs typeface="Courier New"/>
                <a:sym typeface="Courier New"/>
              </a:rPr>
              <a:t>);  </a:t>
            </a:r>
            <a:endParaRPr sz="2344">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344">
                <a:solidFill>
                  <a:srgbClr val="D4D4D4"/>
                </a:solidFill>
                <a:highlight>
                  <a:srgbClr val="1E1E1E"/>
                </a:highlight>
                <a:latin typeface="Courier New"/>
                <a:ea typeface="Courier New"/>
                <a:cs typeface="Courier New"/>
                <a:sym typeface="Courier New"/>
              </a:rPr>
              <a:t>}</a:t>
            </a:r>
            <a:endParaRPr sz="2344">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(compound types): tuple</a:t>
            </a:r>
            <a:endParaRPr/>
          </a:p>
        </p:txBody>
      </p:sp>
      <p:sp>
        <p:nvSpPr>
          <p:cNvPr id="255" name="Google Shape;255;p44"/>
          <p:cNvSpPr txBox="1"/>
          <p:nvPr>
            <p:ph idx="1" type="body"/>
          </p:nvPr>
        </p:nvSpPr>
        <p:spPr>
          <a:xfrm>
            <a:off x="387900" y="1489825"/>
            <a:ext cx="8368200" cy="3478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419"/>
              <a:t>Es una forma de agrupar distintos valores y pueden tener distintos tipos.</a:t>
            </a:r>
            <a:endParaRPr/>
          </a:p>
          <a:p>
            <a:pPr indent="0" lvl="0" marL="0" rtl="0" algn="l">
              <a:lnSpc>
                <a:spcPct val="150000"/>
              </a:lnSpc>
              <a:spcBef>
                <a:spcPts val="1200"/>
              </a:spcBef>
              <a:spcAft>
                <a:spcPts val="0"/>
              </a:spcAft>
              <a:buNone/>
            </a:pPr>
            <a:r>
              <a:rPr lang="es-419" sz="2231">
                <a:solidFill>
                  <a:srgbClr val="569CD6"/>
                </a:solidFill>
                <a:highlight>
                  <a:srgbClr val="1E1E1E"/>
                </a:highlight>
                <a:latin typeface="Courier New"/>
                <a:ea typeface="Courier New"/>
                <a:cs typeface="Courier New"/>
                <a:sym typeface="Courier New"/>
              </a:rPr>
              <a:t>fn</a:t>
            </a:r>
            <a:r>
              <a:rPr lang="es-419" sz="2231">
                <a:solidFill>
                  <a:srgbClr val="D4D4D4"/>
                </a:solidFill>
                <a:highlight>
                  <a:srgbClr val="1E1E1E"/>
                </a:highlight>
                <a:latin typeface="Courier New"/>
                <a:ea typeface="Courier New"/>
                <a:cs typeface="Courier New"/>
                <a:sym typeface="Courier New"/>
              </a:rPr>
              <a:t> </a:t>
            </a:r>
            <a:r>
              <a:rPr lang="es-419" sz="2231">
                <a:solidFill>
                  <a:srgbClr val="DCDCAA"/>
                </a:solidFill>
                <a:highlight>
                  <a:srgbClr val="1E1E1E"/>
                </a:highlight>
                <a:latin typeface="Courier New"/>
                <a:ea typeface="Courier New"/>
                <a:cs typeface="Courier New"/>
                <a:sym typeface="Courier New"/>
              </a:rPr>
              <a:t>main</a:t>
            </a:r>
            <a:r>
              <a:rPr lang="es-419" sz="2231">
                <a:solidFill>
                  <a:srgbClr val="D4D4D4"/>
                </a:solidFill>
                <a:highlight>
                  <a:srgbClr val="1E1E1E"/>
                </a:highlight>
                <a:latin typeface="Courier New"/>
                <a:ea typeface="Courier New"/>
                <a:cs typeface="Courier New"/>
                <a:sym typeface="Courier New"/>
              </a:rPr>
              <a:t>() {</a:t>
            </a:r>
            <a:endParaRPr sz="2231">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31">
                <a:solidFill>
                  <a:srgbClr val="D4D4D4"/>
                </a:solidFill>
                <a:highlight>
                  <a:srgbClr val="1E1E1E"/>
                </a:highlight>
                <a:latin typeface="Courier New"/>
                <a:ea typeface="Courier New"/>
                <a:cs typeface="Courier New"/>
                <a:sym typeface="Courier New"/>
              </a:rPr>
              <a:t>   </a:t>
            </a:r>
            <a:r>
              <a:rPr lang="es-419" sz="2231">
                <a:solidFill>
                  <a:srgbClr val="569CD6"/>
                </a:solidFill>
                <a:highlight>
                  <a:srgbClr val="1E1E1E"/>
                </a:highlight>
                <a:latin typeface="Courier New"/>
                <a:ea typeface="Courier New"/>
                <a:cs typeface="Courier New"/>
                <a:sym typeface="Courier New"/>
              </a:rPr>
              <a:t>let</a:t>
            </a:r>
            <a:r>
              <a:rPr lang="es-419" sz="2231">
                <a:solidFill>
                  <a:srgbClr val="D4D4D4"/>
                </a:solidFill>
                <a:highlight>
                  <a:srgbClr val="1E1E1E"/>
                </a:highlight>
                <a:latin typeface="Courier New"/>
                <a:ea typeface="Courier New"/>
                <a:cs typeface="Courier New"/>
                <a:sym typeface="Courier New"/>
              </a:rPr>
              <a:t> </a:t>
            </a:r>
            <a:r>
              <a:rPr lang="es-419" sz="2231">
                <a:solidFill>
                  <a:srgbClr val="569CD6"/>
                </a:solidFill>
                <a:highlight>
                  <a:srgbClr val="1E1E1E"/>
                </a:highlight>
                <a:latin typeface="Courier New"/>
                <a:ea typeface="Courier New"/>
                <a:cs typeface="Courier New"/>
                <a:sym typeface="Courier New"/>
              </a:rPr>
              <a:t>mut</a:t>
            </a:r>
            <a:r>
              <a:rPr lang="es-419" sz="2231">
                <a:solidFill>
                  <a:srgbClr val="D4D4D4"/>
                </a:solidFill>
                <a:highlight>
                  <a:srgbClr val="1E1E1E"/>
                </a:highlight>
                <a:latin typeface="Courier New"/>
                <a:ea typeface="Courier New"/>
                <a:cs typeface="Courier New"/>
                <a:sym typeface="Courier New"/>
              </a:rPr>
              <a:t> </a:t>
            </a:r>
            <a:r>
              <a:rPr lang="es-419" sz="2231" u="sng">
                <a:solidFill>
                  <a:srgbClr val="9CDCFE"/>
                </a:solidFill>
                <a:highlight>
                  <a:srgbClr val="1E1E1E"/>
                </a:highlight>
                <a:latin typeface="Courier New"/>
                <a:ea typeface="Courier New"/>
                <a:cs typeface="Courier New"/>
                <a:sym typeface="Courier New"/>
              </a:rPr>
              <a:t>tupla</a:t>
            </a:r>
            <a:r>
              <a:rPr lang="es-419" sz="2231">
                <a:solidFill>
                  <a:srgbClr val="D4D4D4"/>
                </a:solidFill>
                <a:highlight>
                  <a:srgbClr val="1E1E1E"/>
                </a:highlight>
                <a:latin typeface="Courier New"/>
                <a:ea typeface="Courier New"/>
                <a:cs typeface="Courier New"/>
                <a:sym typeface="Courier New"/>
              </a:rPr>
              <a:t>:(</a:t>
            </a:r>
            <a:r>
              <a:rPr lang="es-419" sz="2231">
                <a:solidFill>
                  <a:srgbClr val="4EC9B0"/>
                </a:solidFill>
                <a:highlight>
                  <a:srgbClr val="1E1E1E"/>
                </a:highlight>
                <a:latin typeface="Courier New"/>
                <a:ea typeface="Courier New"/>
                <a:cs typeface="Courier New"/>
                <a:sym typeface="Courier New"/>
              </a:rPr>
              <a:t>String</a:t>
            </a:r>
            <a:r>
              <a:rPr lang="es-419" sz="2231">
                <a:solidFill>
                  <a:srgbClr val="D4D4D4"/>
                </a:solidFill>
                <a:highlight>
                  <a:srgbClr val="1E1E1E"/>
                </a:highlight>
                <a:latin typeface="Courier New"/>
                <a:ea typeface="Courier New"/>
                <a:cs typeface="Courier New"/>
                <a:sym typeface="Courier New"/>
              </a:rPr>
              <a:t>, </a:t>
            </a:r>
            <a:r>
              <a:rPr lang="es-419" sz="2231">
                <a:solidFill>
                  <a:srgbClr val="4EC9B0"/>
                </a:solidFill>
                <a:highlight>
                  <a:srgbClr val="1E1E1E"/>
                </a:highlight>
                <a:latin typeface="Courier New"/>
                <a:ea typeface="Courier New"/>
                <a:cs typeface="Courier New"/>
                <a:sym typeface="Courier New"/>
              </a:rPr>
              <a:t>f32</a:t>
            </a:r>
            <a:r>
              <a:rPr lang="es-419" sz="2231">
                <a:solidFill>
                  <a:srgbClr val="D4D4D4"/>
                </a:solidFill>
                <a:highlight>
                  <a:srgbClr val="1E1E1E"/>
                </a:highlight>
                <a:latin typeface="Courier New"/>
                <a:ea typeface="Courier New"/>
                <a:cs typeface="Courier New"/>
                <a:sym typeface="Courier New"/>
              </a:rPr>
              <a:t>, </a:t>
            </a:r>
            <a:r>
              <a:rPr lang="es-419" sz="2231">
                <a:solidFill>
                  <a:srgbClr val="4EC9B0"/>
                </a:solidFill>
                <a:highlight>
                  <a:srgbClr val="1E1E1E"/>
                </a:highlight>
                <a:latin typeface="Courier New"/>
                <a:ea typeface="Courier New"/>
                <a:cs typeface="Courier New"/>
                <a:sym typeface="Courier New"/>
              </a:rPr>
              <a:t>u8</a:t>
            </a:r>
            <a:r>
              <a:rPr lang="es-419" sz="2231">
                <a:solidFill>
                  <a:srgbClr val="D4D4D4"/>
                </a:solidFill>
                <a:highlight>
                  <a:srgbClr val="1E1E1E"/>
                </a:highlight>
                <a:latin typeface="Courier New"/>
                <a:ea typeface="Courier New"/>
                <a:cs typeface="Courier New"/>
                <a:sym typeface="Courier New"/>
              </a:rPr>
              <a:t>) = (</a:t>
            </a:r>
            <a:r>
              <a:rPr lang="es-419" sz="2231">
                <a:solidFill>
                  <a:srgbClr val="CE9178"/>
                </a:solidFill>
                <a:highlight>
                  <a:srgbClr val="1E1E1E"/>
                </a:highlight>
                <a:latin typeface="Courier New"/>
                <a:ea typeface="Courier New"/>
                <a:cs typeface="Courier New"/>
                <a:sym typeface="Courier New"/>
              </a:rPr>
              <a:t>"hola"</a:t>
            </a:r>
            <a:r>
              <a:rPr lang="es-419" sz="2231">
                <a:solidFill>
                  <a:srgbClr val="D4D4D4"/>
                </a:solidFill>
                <a:highlight>
                  <a:srgbClr val="1E1E1E"/>
                </a:highlight>
                <a:latin typeface="Courier New"/>
                <a:ea typeface="Courier New"/>
                <a:cs typeface="Courier New"/>
                <a:sym typeface="Courier New"/>
              </a:rPr>
              <a:t>.</a:t>
            </a:r>
            <a:r>
              <a:rPr lang="es-419" sz="2231">
                <a:solidFill>
                  <a:srgbClr val="DCDCAA"/>
                </a:solidFill>
                <a:highlight>
                  <a:srgbClr val="1E1E1E"/>
                </a:highlight>
                <a:latin typeface="Courier New"/>
                <a:ea typeface="Courier New"/>
                <a:cs typeface="Courier New"/>
                <a:sym typeface="Courier New"/>
              </a:rPr>
              <a:t>to_string</a:t>
            </a:r>
            <a:r>
              <a:rPr lang="es-419" sz="2231">
                <a:solidFill>
                  <a:srgbClr val="D4D4D4"/>
                </a:solidFill>
                <a:highlight>
                  <a:srgbClr val="1E1E1E"/>
                </a:highlight>
                <a:latin typeface="Courier New"/>
                <a:ea typeface="Courier New"/>
                <a:cs typeface="Courier New"/>
                <a:sym typeface="Courier New"/>
              </a:rPr>
              <a:t>(), </a:t>
            </a:r>
            <a:r>
              <a:rPr lang="es-419" sz="2231">
                <a:solidFill>
                  <a:srgbClr val="B5CEA8"/>
                </a:solidFill>
                <a:highlight>
                  <a:srgbClr val="1E1E1E"/>
                </a:highlight>
                <a:latin typeface="Courier New"/>
                <a:ea typeface="Courier New"/>
                <a:cs typeface="Courier New"/>
                <a:sym typeface="Courier New"/>
              </a:rPr>
              <a:t>3.0</a:t>
            </a:r>
            <a:r>
              <a:rPr lang="es-419" sz="2231">
                <a:solidFill>
                  <a:srgbClr val="D4D4D4"/>
                </a:solidFill>
                <a:highlight>
                  <a:srgbClr val="1E1E1E"/>
                </a:highlight>
                <a:latin typeface="Courier New"/>
                <a:ea typeface="Courier New"/>
                <a:cs typeface="Courier New"/>
                <a:sym typeface="Courier New"/>
              </a:rPr>
              <a:t>, </a:t>
            </a:r>
            <a:r>
              <a:rPr lang="es-419" sz="2231">
                <a:solidFill>
                  <a:srgbClr val="B5CEA8"/>
                </a:solidFill>
                <a:highlight>
                  <a:srgbClr val="1E1E1E"/>
                </a:highlight>
                <a:latin typeface="Courier New"/>
                <a:ea typeface="Courier New"/>
                <a:cs typeface="Courier New"/>
                <a:sym typeface="Courier New"/>
              </a:rPr>
              <a:t>3</a:t>
            </a:r>
            <a:r>
              <a:rPr lang="es-419" sz="2231">
                <a:solidFill>
                  <a:srgbClr val="D4D4D4"/>
                </a:solidFill>
                <a:highlight>
                  <a:srgbClr val="1E1E1E"/>
                </a:highlight>
                <a:latin typeface="Courier New"/>
                <a:ea typeface="Courier New"/>
                <a:cs typeface="Courier New"/>
                <a:sym typeface="Courier New"/>
              </a:rPr>
              <a:t>);</a:t>
            </a:r>
            <a:endParaRPr sz="2231">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31">
                <a:solidFill>
                  <a:srgbClr val="D4D4D4"/>
                </a:solidFill>
                <a:highlight>
                  <a:srgbClr val="1E1E1E"/>
                </a:highlight>
                <a:latin typeface="Courier New"/>
                <a:ea typeface="Courier New"/>
                <a:cs typeface="Courier New"/>
                <a:sym typeface="Courier New"/>
              </a:rPr>
              <a:t>   </a:t>
            </a:r>
            <a:r>
              <a:rPr lang="es-419" sz="2231" u="sng">
                <a:solidFill>
                  <a:srgbClr val="9CDCFE"/>
                </a:solidFill>
                <a:highlight>
                  <a:srgbClr val="1E1E1E"/>
                </a:highlight>
                <a:latin typeface="Courier New"/>
                <a:ea typeface="Courier New"/>
                <a:cs typeface="Courier New"/>
                <a:sym typeface="Courier New"/>
              </a:rPr>
              <a:t>tupla</a:t>
            </a:r>
            <a:r>
              <a:rPr lang="es-419" sz="2231">
                <a:solidFill>
                  <a:srgbClr val="D4D4D4"/>
                </a:solidFill>
                <a:highlight>
                  <a:srgbClr val="1E1E1E"/>
                </a:highlight>
                <a:latin typeface="Courier New"/>
                <a:ea typeface="Courier New"/>
                <a:cs typeface="Courier New"/>
                <a:sym typeface="Courier New"/>
              </a:rPr>
              <a:t>.</a:t>
            </a:r>
            <a:r>
              <a:rPr lang="es-419" sz="2231">
                <a:solidFill>
                  <a:srgbClr val="9CDCFE"/>
                </a:solidFill>
                <a:highlight>
                  <a:srgbClr val="1E1E1E"/>
                </a:highlight>
                <a:latin typeface="Courier New"/>
                <a:ea typeface="Courier New"/>
                <a:cs typeface="Courier New"/>
                <a:sym typeface="Courier New"/>
              </a:rPr>
              <a:t>0</a:t>
            </a:r>
            <a:r>
              <a:rPr lang="es-419" sz="2231">
                <a:solidFill>
                  <a:srgbClr val="D4D4D4"/>
                </a:solidFill>
                <a:highlight>
                  <a:srgbClr val="1E1E1E"/>
                </a:highlight>
                <a:latin typeface="Courier New"/>
                <a:ea typeface="Courier New"/>
                <a:cs typeface="Courier New"/>
                <a:sym typeface="Courier New"/>
              </a:rPr>
              <a:t> = </a:t>
            </a:r>
            <a:r>
              <a:rPr lang="es-419" sz="2231">
                <a:solidFill>
                  <a:srgbClr val="CE9178"/>
                </a:solidFill>
                <a:highlight>
                  <a:srgbClr val="1E1E1E"/>
                </a:highlight>
                <a:latin typeface="Courier New"/>
                <a:ea typeface="Courier New"/>
                <a:cs typeface="Courier New"/>
                <a:sym typeface="Courier New"/>
              </a:rPr>
              <a:t>"cambio valor"</a:t>
            </a:r>
            <a:r>
              <a:rPr lang="es-419" sz="2231">
                <a:solidFill>
                  <a:srgbClr val="D4D4D4"/>
                </a:solidFill>
                <a:highlight>
                  <a:srgbClr val="1E1E1E"/>
                </a:highlight>
                <a:latin typeface="Courier New"/>
                <a:ea typeface="Courier New"/>
                <a:cs typeface="Courier New"/>
                <a:sym typeface="Courier New"/>
              </a:rPr>
              <a:t>.</a:t>
            </a:r>
            <a:r>
              <a:rPr lang="es-419" sz="2231">
                <a:solidFill>
                  <a:srgbClr val="DCDCAA"/>
                </a:solidFill>
                <a:highlight>
                  <a:srgbClr val="1E1E1E"/>
                </a:highlight>
                <a:latin typeface="Courier New"/>
                <a:ea typeface="Courier New"/>
                <a:cs typeface="Courier New"/>
                <a:sym typeface="Courier New"/>
              </a:rPr>
              <a:t>to_string</a:t>
            </a:r>
            <a:r>
              <a:rPr lang="es-419" sz="2231">
                <a:solidFill>
                  <a:srgbClr val="D4D4D4"/>
                </a:solidFill>
                <a:highlight>
                  <a:srgbClr val="1E1E1E"/>
                </a:highlight>
                <a:latin typeface="Courier New"/>
                <a:ea typeface="Courier New"/>
                <a:cs typeface="Courier New"/>
                <a:sym typeface="Courier New"/>
              </a:rPr>
              <a:t>();</a:t>
            </a:r>
            <a:endParaRPr sz="2231">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31">
                <a:solidFill>
                  <a:srgbClr val="D4D4D4"/>
                </a:solidFill>
                <a:highlight>
                  <a:srgbClr val="1E1E1E"/>
                </a:highlight>
                <a:latin typeface="Courier New"/>
                <a:ea typeface="Courier New"/>
                <a:cs typeface="Courier New"/>
                <a:sym typeface="Courier New"/>
              </a:rPr>
              <a:t>   </a:t>
            </a:r>
            <a:r>
              <a:rPr lang="es-419" sz="2231">
                <a:solidFill>
                  <a:srgbClr val="569CD6"/>
                </a:solidFill>
                <a:highlight>
                  <a:srgbClr val="1E1E1E"/>
                </a:highlight>
                <a:latin typeface="Courier New"/>
                <a:ea typeface="Courier New"/>
                <a:cs typeface="Courier New"/>
                <a:sym typeface="Courier New"/>
              </a:rPr>
              <a:t>println!</a:t>
            </a:r>
            <a:r>
              <a:rPr lang="es-419" sz="2231">
                <a:solidFill>
                  <a:srgbClr val="D4D4D4"/>
                </a:solidFill>
                <a:highlight>
                  <a:srgbClr val="1E1E1E"/>
                </a:highlight>
                <a:latin typeface="Courier New"/>
                <a:ea typeface="Courier New"/>
                <a:cs typeface="Courier New"/>
                <a:sym typeface="Courier New"/>
              </a:rPr>
              <a:t>(</a:t>
            </a:r>
            <a:r>
              <a:rPr lang="es-419" sz="2231">
                <a:solidFill>
                  <a:srgbClr val="CE9178"/>
                </a:solidFill>
                <a:highlight>
                  <a:srgbClr val="1E1E1E"/>
                </a:highlight>
                <a:latin typeface="Courier New"/>
                <a:ea typeface="Courier New"/>
                <a:cs typeface="Courier New"/>
                <a:sym typeface="Courier New"/>
              </a:rPr>
              <a:t>"</a:t>
            </a:r>
            <a:r>
              <a:rPr lang="es-419" sz="2231">
                <a:solidFill>
                  <a:srgbClr val="569CD6"/>
                </a:solidFill>
                <a:highlight>
                  <a:srgbClr val="1E1E1E"/>
                </a:highlight>
                <a:latin typeface="Courier New"/>
                <a:ea typeface="Courier New"/>
                <a:cs typeface="Courier New"/>
                <a:sym typeface="Courier New"/>
              </a:rPr>
              <a:t>{}</a:t>
            </a:r>
            <a:r>
              <a:rPr lang="es-419" sz="2231">
                <a:solidFill>
                  <a:srgbClr val="CE9178"/>
                </a:solidFill>
                <a:highlight>
                  <a:srgbClr val="1E1E1E"/>
                </a:highlight>
                <a:latin typeface="Courier New"/>
                <a:ea typeface="Courier New"/>
                <a:cs typeface="Courier New"/>
                <a:sym typeface="Courier New"/>
              </a:rPr>
              <a:t>"</a:t>
            </a:r>
            <a:r>
              <a:rPr lang="es-419" sz="2231">
                <a:solidFill>
                  <a:srgbClr val="D4D4D4"/>
                </a:solidFill>
                <a:highlight>
                  <a:srgbClr val="1E1E1E"/>
                </a:highlight>
                <a:latin typeface="Courier New"/>
                <a:ea typeface="Courier New"/>
                <a:cs typeface="Courier New"/>
                <a:sym typeface="Courier New"/>
              </a:rPr>
              <a:t>, </a:t>
            </a:r>
            <a:r>
              <a:rPr lang="es-419" sz="2231" u="sng">
                <a:solidFill>
                  <a:srgbClr val="9CDCFE"/>
                </a:solidFill>
                <a:highlight>
                  <a:srgbClr val="1E1E1E"/>
                </a:highlight>
                <a:latin typeface="Courier New"/>
                <a:ea typeface="Courier New"/>
                <a:cs typeface="Courier New"/>
                <a:sym typeface="Courier New"/>
              </a:rPr>
              <a:t>tupla</a:t>
            </a:r>
            <a:r>
              <a:rPr lang="es-419" sz="2231">
                <a:solidFill>
                  <a:srgbClr val="D4D4D4"/>
                </a:solidFill>
                <a:highlight>
                  <a:srgbClr val="1E1E1E"/>
                </a:highlight>
                <a:latin typeface="Courier New"/>
                <a:ea typeface="Courier New"/>
                <a:cs typeface="Courier New"/>
                <a:sym typeface="Courier New"/>
              </a:rPr>
              <a:t>.</a:t>
            </a:r>
            <a:r>
              <a:rPr lang="es-419" sz="2231">
                <a:solidFill>
                  <a:srgbClr val="B5CEA8"/>
                </a:solidFill>
                <a:highlight>
                  <a:srgbClr val="1E1E1E"/>
                </a:highlight>
                <a:latin typeface="Courier New"/>
                <a:ea typeface="Courier New"/>
                <a:cs typeface="Courier New"/>
                <a:sym typeface="Courier New"/>
              </a:rPr>
              <a:t>0</a:t>
            </a:r>
            <a:r>
              <a:rPr lang="es-419" sz="2231">
                <a:solidFill>
                  <a:srgbClr val="D4D4D4"/>
                </a:solidFill>
                <a:highlight>
                  <a:srgbClr val="1E1E1E"/>
                </a:highlight>
                <a:latin typeface="Courier New"/>
                <a:ea typeface="Courier New"/>
                <a:cs typeface="Courier New"/>
                <a:sym typeface="Courier New"/>
              </a:rPr>
              <a:t>);</a:t>
            </a:r>
            <a:endParaRPr sz="2231">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31">
                <a:solidFill>
                  <a:srgbClr val="D4D4D4"/>
                </a:solidFill>
                <a:highlight>
                  <a:srgbClr val="1E1E1E"/>
                </a:highlight>
                <a:latin typeface="Courier New"/>
                <a:ea typeface="Courier New"/>
                <a:cs typeface="Courier New"/>
                <a:sym typeface="Courier New"/>
              </a:rPr>
              <a:t>   </a:t>
            </a:r>
            <a:r>
              <a:rPr lang="es-419" sz="2231">
                <a:solidFill>
                  <a:srgbClr val="569CD6"/>
                </a:solidFill>
                <a:highlight>
                  <a:srgbClr val="1E1E1E"/>
                </a:highlight>
                <a:latin typeface="Courier New"/>
                <a:ea typeface="Courier New"/>
                <a:cs typeface="Courier New"/>
                <a:sym typeface="Courier New"/>
              </a:rPr>
              <a:t>println!</a:t>
            </a:r>
            <a:r>
              <a:rPr lang="es-419" sz="2231">
                <a:solidFill>
                  <a:srgbClr val="D4D4D4"/>
                </a:solidFill>
                <a:highlight>
                  <a:srgbClr val="1E1E1E"/>
                </a:highlight>
                <a:latin typeface="Courier New"/>
                <a:ea typeface="Courier New"/>
                <a:cs typeface="Courier New"/>
                <a:sym typeface="Courier New"/>
              </a:rPr>
              <a:t>(</a:t>
            </a:r>
            <a:r>
              <a:rPr lang="es-419" sz="2231">
                <a:solidFill>
                  <a:srgbClr val="CE9178"/>
                </a:solidFill>
                <a:highlight>
                  <a:srgbClr val="1E1E1E"/>
                </a:highlight>
                <a:latin typeface="Courier New"/>
                <a:ea typeface="Courier New"/>
                <a:cs typeface="Courier New"/>
                <a:sym typeface="Courier New"/>
              </a:rPr>
              <a:t>"</a:t>
            </a:r>
            <a:r>
              <a:rPr lang="es-419" sz="2231">
                <a:solidFill>
                  <a:srgbClr val="569CD6"/>
                </a:solidFill>
                <a:highlight>
                  <a:srgbClr val="1E1E1E"/>
                </a:highlight>
                <a:latin typeface="Courier New"/>
                <a:ea typeface="Courier New"/>
                <a:cs typeface="Courier New"/>
                <a:sym typeface="Courier New"/>
              </a:rPr>
              <a:t>{:?}</a:t>
            </a:r>
            <a:r>
              <a:rPr lang="es-419" sz="2231">
                <a:solidFill>
                  <a:srgbClr val="CE9178"/>
                </a:solidFill>
                <a:highlight>
                  <a:srgbClr val="1E1E1E"/>
                </a:highlight>
                <a:latin typeface="Courier New"/>
                <a:ea typeface="Courier New"/>
                <a:cs typeface="Courier New"/>
                <a:sym typeface="Courier New"/>
              </a:rPr>
              <a:t>"</a:t>
            </a:r>
            <a:r>
              <a:rPr lang="es-419" sz="2231">
                <a:solidFill>
                  <a:srgbClr val="D4D4D4"/>
                </a:solidFill>
                <a:highlight>
                  <a:srgbClr val="1E1E1E"/>
                </a:highlight>
                <a:latin typeface="Courier New"/>
                <a:ea typeface="Courier New"/>
                <a:cs typeface="Courier New"/>
                <a:sym typeface="Courier New"/>
              </a:rPr>
              <a:t>, </a:t>
            </a:r>
            <a:r>
              <a:rPr lang="es-419" sz="2231" u="sng">
                <a:solidFill>
                  <a:srgbClr val="9CDCFE"/>
                </a:solidFill>
                <a:highlight>
                  <a:srgbClr val="1E1E1E"/>
                </a:highlight>
                <a:latin typeface="Courier New"/>
                <a:ea typeface="Courier New"/>
                <a:cs typeface="Courier New"/>
                <a:sym typeface="Courier New"/>
              </a:rPr>
              <a:t>tupla</a:t>
            </a:r>
            <a:r>
              <a:rPr lang="es-419" sz="2231">
                <a:solidFill>
                  <a:srgbClr val="D4D4D4"/>
                </a:solidFill>
                <a:highlight>
                  <a:srgbClr val="1E1E1E"/>
                </a:highlight>
                <a:latin typeface="Courier New"/>
                <a:ea typeface="Courier New"/>
                <a:cs typeface="Courier New"/>
                <a:sym typeface="Courier New"/>
              </a:rPr>
              <a:t>);</a:t>
            </a:r>
            <a:endParaRPr sz="2231">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31">
                <a:solidFill>
                  <a:srgbClr val="D4D4D4"/>
                </a:solidFill>
                <a:highlight>
                  <a:srgbClr val="1E1E1E"/>
                </a:highlight>
                <a:latin typeface="Courier New"/>
                <a:ea typeface="Courier New"/>
                <a:cs typeface="Courier New"/>
                <a:sym typeface="Courier New"/>
              </a:rPr>
              <a:t>   </a:t>
            </a:r>
            <a:r>
              <a:rPr lang="es-419" sz="2231">
                <a:solidFill>
                  <a:srgbClr val="569CD6"/>
                </a:solidFill>
                <a:highlight>
                  <a:srgbClr val="1E1E1E"/>
                </a:highlight>
                <a:latin typeface="Courier New"/>
                <a:ea typeface="Courier New"/>
                <a:cs typeface="Courier New"/>
                <a:sym typeface="Courier New"/>
              </a:rPr>
              <a:t>let</a:t>
            </a:r>
            <a:r>
              <a:rPr lang="es-419" sz="2231">
                <a:solidFill>
                  <a:srgbClr val="D4D4D4"/>
                </a:solidFill>
                <a:highlight>
                  <a:srgbClr val="1E1E1E"/>
                </a:highlight>
                <a:latin typeface="Courier New"/>
                <a:ea typeface="Courier New"/>
                <a:cs typeface="Courier New"/>
                <a:sym typeface="Courier New"/>
              </a:rPr>
              <a:t>(</a:t>
            </a:r>
            <a:r>
              <a:rPr lang="es-419" sz="2231">
                <a:solidFill>
                  <a:srgbClr val="9CDCFE"/>
                </a:solidFill>
                <a:highlight>
                  <a:srgbClr val="1E1E1E"/>
                </a:highlight>
                <a:latin typeface="Courier New"/>
                <a:ea typeface="Courier New"/>
                <a:cs typeface="Courier New"/>
                <a:sym typeface="Courier New"/>
              </a:rPr>
              <a:t>hola</a:t>
            </a:r>
            <a:r>
              <a:rPr lang="es-419" sz="2231">
                <a:solidFill>
                  <a:srgbClr val="D4D4D4"/>
                </a:solidFill>
                <a:highlight>
                  <a:srgbClr val="1E1E1E"/>
                </a:highlight>
                <a:latin typeface="Courier New"/>
                <a:ea typeface="Courier New"/>
                <a:cs typeface="Courier New"/>
                <a:sym typeface="Courier New"/>
              </a:rPr>
              <a:t>, </a:t>
            </a:r>
            <a:r>
              <a:rPr lang="es-419" sz="2231">
                <a:solidFill>
                  <a:srgbClr val="9CDCFE"/>
                </a:solidFill>
                <a:highlight>
                  <a:srgbClr val="1E1E1E"/>
                </a:highlight>
                <a:latin typeface="Courier New"/>
                <a:ea typeface="Courier New"/>
                <a:cs typeface="Courier New"/>
                <a:sym typeface="Courier New"/>
              </a:rPr>
              <a:t>flotante</a:t>
            </a:r>
            <a:r>
              <a:rPr lang="es-419" sz="2231">
                <a:solidFill>
                  <a:srgbClr val="D4D4D4"/>
                </a:solidFill>
                <a:highlight>
                  <a:srgbClr val="1E1E1E"/>
                </a:highlight>
                <a:latin typeface="Courier New"/>
                <a:ea typeface="Courier New"/>
                <a:cs typeface="Courier New"/>
                <a:sym typeface="Courier New"/>
              </a:rPr>
              <a:t>, </a:t>
            </a:r>
            <a:r>
              <a:rPr lang="es-419" sz="2231">
                <a:solidFill>
                  <a:srgbClr val="9CDCFE"/>
                </a:solidFill>
                <a:highlight>
                  <a:srgbClr val="1E1E1E"/>
                </a:highlight>
                <a:latin typeface="Courier New"/>
                <a:ea typeface="Courier New"/>
                <a:cs typeface="Courier New"/>
                <a:sym typeface="Courier New"/>
              </a:rPr>
              <a:t>entero</a:t>
            </a:r>
            <a:r>
              <a:rPr lang="es-419" sz="2231">
                <a:solidFill>
                  <a:srgbClr val="D4D4D4"/>
                </a:solidFill>
                <a:highlight>
                  <a:srgbClr val="1E1E1E"/>
                </a:highlight>
                <a:latin typeface="Courier New"/>
                <a:ea typeface="Courier New"/>
                <a:cs typeface="Courier New"/>
                <a:sym typeface="Courier New"/>
              </a:rPr>
              <a:t>) = </a:t>
            </a:r>
            <a:r>
              <a:rPr lang="es-419" sz="2231" u="sng">
                <a:solidFill>
                  <a:srgbClr val="9CDCFE"/>
                </a:solidFill>
                <a:highlight>
                  <a:srgbClr val="1E1E1E"/>
                </a:highlight>
                <a:latin typeface="Courier New"/>
                <a:ea typeface="Courier New"/>
                <a:cs typeface="Courier New"/>
                <a:sym typeface="Courier New"/>
              </a:rPr>
              <a:t>tupla</a:t>
            </a:r>
            <a:r>
              <a:rPr lang="es-419" sz="2231">
                <a:solidFill>
                  <a:srgbClr val="D4D4D4"/>
                </a:solidFill>
                <a:highlight>
                  <a:srgbClr val="1E1E1E"/>
                </a:highlight>
                <a:latin typeface="Courier New"/>
                <a:ea typeface="Courier New"/>
                <a:cs typeface="Courier New"/>
                <a:sym typeface="Courier New"/>
              </a:rPr>
              <a:t>;</a:t>
            </a:r>
            <a:endParaRPr sz="2231">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31">
                <a:solidFill>
                  <a:srgbClr val="D4D4D4"/>
                </a:solidFill>
                <a:highlight>
                  <a:srgbClr val="1E1E1E"/>
                </a:highlight>
                <a:latin typeface="Courier New"/>
                <a:ea typeface="Courier New"/>
                <a:cs typeface="Courier New"/>
                <a:sym typeface="Courier New"/>
              </a:rPr>
              <a:t>   </a:t>
            </a:r>
            <a:r>
              <a:rPr lang="es-419" sz="2231">
                <a:solidFill>
                  <a:srgbClr val="569CD6"/>
                </a:solidFill>
                <a:highlight>
                  <a:srgbClr val="1E1E1E"/>
                </a:highlight>
                <a:latin typeface="Courier New"/>
                <a:ea typeface="Courier New"/>
                <a:cs typeface="Courier New"/>
                <a:sym typeface="Courier New"/>
              </a:rPr>
              <a:t>println!</a:t>
            </a:r>
            <a:r>
              <a:rPr lang="es-419" sz="2231">
                <a:solidFill>
                  <a:srgbClr val="D4D4D4"/>
                </a:solidFill>
                <a:highlight>
                  <a:srgbClr val="1E1E1E"/>
                </a:highlight>
                <a:latin typeface="Courier New"/>
                <a:ea typeface="Courier New"/>
                <a:cs typeface="Courier New"/>
                <a:sym typeface="Courier New"/>
              </a:rPr>
              <a:t>(</a:t>
            </a:r>
            <a:r>
              <a:rPr lang="es-419" sz="2231">
                <a:solidFill>
                  <a:srgbClr val="CE9178"/>
                </a:solidFill>
                <a:highlight>
                  <a:srgbClr val="1E1E1E"/>
                </a:highlight>
                <a:latin typeface="Courier New"/>
                <a:ea typeface="Courier New"/>
                <a:cs typeface="Courier New"/>
                <a:sym typeface="Courier New"/>
              </a:rPr>
              <a:t>"{}"</a:t>
            </a:r>
            <a:r>
              <a:rPr lang="es-419" sz="2231">
                <a:solidFill>
                  <a:srgbClr val="D4D4D4"/>
                </a:solidFill>
                <a:highlight>
                  <a:srgbClr val="1E1E1E"/>
                </a:highlight>
                <a:latin typeface="Courier New"/>
                <a:ea typeface="Courier New"/>
                <a:cs typeface="Courier New"/>
                <a:sym typeface="Courier New"/>
              </a:rPr>
              <a:t>, </a:t>
            </a:r>
            <a:r>
              <a:rPr lang="es-419" sz="2231">
                <a:solidFill>
                  <a:srgbClr val="9CDCFE"/>
                </a:solidFill>
                <a:highlight>
                  <a:srgbClr val="1E1E1E"/>
                </a:highlight>
                <a:latin typeface="Courier New"/>
                <a:ea typeface="Courier New"/>
                <a:cs typeface="Courier New"/>
                <a:sym typeface="Courier New"/>
              </a:rPr>
              <a:t>hola</a:t>
            </a:r>
            <a:r>
              <a:rPr lang="es-419" sz="2231">
                <a:solidFill>
                  <a:srgbClr val="D4D4D4"/>
                </a:solidFill>
                <a:highlight>
                  <a:srgbClr val="1E1E1E"/>
                </a:highlight>
                <a:latin typeface="Courier New"/>
                <a:ea typeface="Courier New"/>
                <a:cs typeface="Courier New"/>
                <a:sym typeface="Courier New"/>
              </a:rPr>
              <a:t>);</a:t>
            </a:r>
            <a:endParaRPr sz="2231">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2231">
                <a:solidFill>
                  <a:srgbClr val="D4D4D4"/>
                </a:solidFill>
                <a:highlight>
                  <a:srgbClr val="1E1E1E"/>
                </a:highlight>
                <a:latin typeface="Courier New"/>
                <a:ea typeface="Courier New"/>
                <a:cs typeface="Courier New"/>
                <a:sym typeface="Courier New"/>
              </a:rPr>
              <a:t>}</a:t>
            </a:r>
            <a:endParaRPr sz="2231">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600">
              <a:solidFill>
                <a:srgbClr val="569CD6"/>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Tipos de datos (compound types): arrays</a:t>
            </a:r>
            <a:endParaRPr/>
          </a:p>
        </p:txBody>
      </p:sp>
      <p:sp>
        <p:nvSpPr>
          <p:cNvPr id="261" name="Google Shape;261;p4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Son de tamaño fijo y tienen el mismo tipo de dato. ej:</a:t>
            </a:r>
            <a:endParaRPr/>
          </a:p>
          <a:p>
            <a:pPr indent="0" lvl="0" marL="0" rtl="0" algn="l">
              <a:lnSpc>
                <a:spcPct val="150000"/>
              </a:lnSpc>
              <a:spcBef>
                <a:spcPts val="1200"/>
              </a:spcBef>
              <a:spcAft>
                <a:spcPts val="0"/>
              </a:spcAft>
              <a:buNone/>
            </a:pPr>
            <a:r>
              <a:rPr lang="es-419" sz="1500">
                <a:solidFill>
                  <a:srgbClr val="569CD6"/>
                </a:solidFill>
                <a:highlight>
                  <a:srgbClr val="1E1E1E"/>
                </a:highlight>
                <a:latin typeface="Courier New"/>
                <a:ea typeface="Courier New"/>
                <a:cs typeface="Courier New"/>
                <a:sym typeface="Courier New"/>
              </a:rPr>
              <a:t>fn</a:t>
            </a:r>
            <a:r>
              <a:rPr lang="es-419" sz="1500">
                <a:solidFill>
                  <a:srgbClr val="D4D4D4"/>
                </a:solidFill>
                <a:highlight>
                  <a:srgbClr val="1E1E1E"/>
                </a:highlight>
                <a:latin typeface="Courier New"/>
                <a:ea typeface="Courier New"/>
                <a:cs typeface="Courier New"/>
                <a:sym typeface="Courier New"/>
              </a:rPr>
              <a:t> </a:t>
            </a:r>
            <a:r>
              <a:rPr lang="es-419" sz="1500">
                <a:solidFill>
                  <a:srgbClr val="DCDCAA"/>
                </a:solidFill>
                <a:highlight>
                  <a:srgbClr val="1E1E1E"/>
                </a:highlight>
                <a:latin typeface="Courier New"/>
                <a:ea typeface="Courier New"/>
                <a:cs typeface="Courier New"/>
                <a:sym typeface="Courier New"/>
              </a:rPr>
              <a:t>main</a:t>
            </a:r>
            <a:r>
              <a:rPr lang="es-419"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D4D4D4"/>
                </a:solidFill>
                <a:highlight>
                  <a:srgbClr val="1E1E1E"/>
                </a:highlight>
                <a:latin typeface="Courier New"/>
                <a:ea typeface="Courier New"/>
                <a:cs typeface="Courier New"/>
                <a:sym typeface="Courier New"/>
              </a:rPr>
              <a:t>   </a:t>
            </a:r>
            <a:r>
              <a:rPr lang="es-419" sz="1500">
                <a:solidFill>
                  <a:srgbClr val="569CD6"/>
                </a:solidFill>
                <a:highlight>
                  <a:srgbClr val="1E1E1E"/>
                </a:highlight>
                <a:latin typeface="Courier New"/>
                <a:ea typeface="Courier New"/>
                <a:cs typeface="Courier New"/>
                <a:sym typeface="Courier New"/>
              </a:rPr>
              <a:t>let</a:t>
            </a:r>
            <a:r>
              <a:rPr lang="es-419" sz="1500">
                <a:solidFill>
                  <a:srgbClr val="D4D4D4"/>
                </a:solidFill>
                <a:highlight>
                  <a:srgbClr val="1E1E1E"/>
                </a:highlight>
                <a:latin typeface="Courier New"/>
                <a:ea typeface="Courier New"/>
                <a:cs typeface="Courier New"/>
                <a:sym typeface="Courier New"/>
              </a:rPr>
              <a:t> </a:t>
            </a:r>
            <a:r>
              <a:rPr lang="es-419" sz="1500">
                <a:solidFill>
                  <a:srgbClr val="9CDCFE"/>
                </a:solidFill>
                <a:highlight>
                  <a:srgbClr val="1E1E1E"/>
                </a:highlight>
                <a:latin typeface="Courier New"/>
                <a:ea typeface="Courier New"/>
                <a:cs typeface="Courier New"/>
                <a:sym typeface="Courier New"/>
              </a:rPr>
              <a:t>arreglo</a:t>
            </a:r>
            <a:r>
              <a:rPr lang="es-419" sz="1500">
                <a:solidFill>
                  <a:srgbClr val="D4D4D4"/>
                </a:solidFill>
                <a:highlight>
                  <a:srgbClr val="1E1E1E"/>
                </a:highlight>
                <a:latin typeface="Courier New"/>
                <a:ea typeface="Courier New"/>
                <a:cs typeface="Courier New"/>
                <a:sym typeface="Courier New"/>
              </a:rPr>
              <a:t> = [</a:t>
            </a:r>
            <a:r>
              <a:rPr lang="es-419" sz="1500">
                <a:solidFill>
                  <a:srgbClr val="B5CEA8"/>
                </a:solidFill>
                <a:highlight>
                  <a:srgbClr val="1E1E1E"/>
                </a:highlight>
                <a:latin typeface="Courier New"/>
                <a:ea typeface="Courier New"/>
                <a:cs typeface="Courier New"/>
                <a:sym typeface="Courier New"/>
              </a:rPr>
              <a:t>1</a:t>
            </a:r>
            <a:r>
              <a:rPr lang="es-419" sz="1500">
                <a:solidFill>
                  <a:srgbClr val="D4D4D4"/>
                </a:solidFill>
                <a:highlight>
                  <a:srgbClr val="1E1E1E"/>
                </a:highlight>
                <a:latin typeface="Courier New"/>
                <a:ea typeface="Courier New"/>
                <a:cs typeface="Courier New"/>
                <a:sym typeface="Courier New"/>
              </a:rPr>
              <a:t>,</a:t>
            </a:r>
            <a:r>
              <a:rPr lang="es-419" sz="1500">
                <a:solidFill>
                  <a:srgbClr val="B5CEA8"/>
                </a:solidFill>
                <a:highlight>
                  <a:srgbClr val="1E1E1E"/>
                </a:highlight>
                <a:latin typeface="Courier New"/>
                <a:ea typeface="Courier New"/>
                <a:cs typeface="Courier New"/>
                <a:sym typeface="Courier New"/>
              </a:rPr>
              <a:t>2</a:t>
            </a:r>
            <a:r>
              <a:rPr lang="es-419" sz="1500">
                <a:solidFill>
                  <a:srgbClr val="D4D4D4"/>
                </a:solidFill>
                <a:highlight>
                  <a:srgbClr val="1E1E1E"/>
                </a:highlight>
                <a:latin typeface="Courier New"/>
                <a:ea typeface="Courier New"/>
                <a:cs typeface="Courier New"/>
                <a:sym typeface="Courier New"/>
              </a:rPr>
              <a:t>,</a:t>
            </a:r>
            <a:r>
              <a:rPr lang="es-419" sz="1500">
                <a:solidFill>
                  <a:srgbClr val="B5CEA8"/>
                </a:solidFill>
                <a:highlight>
                  <a:srgbClr val="1E1E1E"/>
                </a:highlight>
                <a:latin typeface="Courier New"/>
                <a:ea typeface="Courier New"/>
                <a:cs typeface="Courier New"/>
                <a:sym typeface="Courier New"/>
              </a:rPr>
              <a:t>3</a:t>
            </a:r>
            <a:r>
              <a:rPr lang="es-419" sz="1500">
                <a:solidFill>
                  <a:srgbClr val="D4D4D4"/>
                </a:solidFill>
                <a:highlight>
                  <a:srgbClr val="1E1E1E"/>
                </a:highlight>
                <a:latin typeface="Courier New"/>
                <a:ea typeface="Courier New"/>
                <a:cs typeface="Courier New"/>
                <a:sym typeface="Courier New"/>
              </a:rPr>
              <a:t>,</a:t>
            </a:r>
            <a:r>
              <a:rPr lang="es-419" sz="1500">
                <a:solidFill>
                  <a:srgbClr val="B5CEA8"/>
                </a:solidFill>
                <a:highlight>
                  <a:srgbClr val="1E1E1E"/>
                </a:highlight>
                <a:latin typeface="Courier New"/>
                <a:ea typeface="Courier New"/>
                <a:cs typeface="Courier New"/>
                <a:sym typeface="Courier New"/>
              </a:rPr>
              <a:t>5</a:t>
            </a:r>
            <a:r>
              <a:rPr lang="es-419"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D4D4D4"/>
                </a:solidFill>
                <a:highlight>
                  <a:srgbClr val="1E1E1E"/>
                </a:highlight>
                <a:latin typeface="Courier New"/>
                <a:ea typeface="Courier New"/>
                <a:cs typeface="Courier New"/>
                <a:sym typeface="Courier New"/>
              </a:rPr>
              <a:t>   </a:t>
            </a:r>
            <a:r>
              <a:rPr lang="es-419" sz="1500">
                <a:solidFill>
                  <a:srgbClr val="569CD6"/>
                </a:solidFill>
                <a:highlight>
                  <a:srgbClr val="1E1E1E"/>
                </a:highlight>
                <a:latin typeface="Courier New"/>
                <a:ea typeface="Courier New"/>
                <a:cs typeface="Courier New"/>
                <a:sym typeface="Courier New"/>
              </a:rPr>
              <a:t>println!</a:t>
            </a:r>
            <a:r>
              <a:rPr lang="es-419" sz="1500">
                <a:solidFill>
                  <a:srgbClr val="D4D4D4"/>
                </a:solidFill>
                <a:highlight>
                  <a:srgbClr val="1E1E1E"/>
                </a:highlight>
                <a:latin typeface="Courier New"/>
                <a:ea typeface="Courier New"/>
                <a:cs typeface="Courier New"/>
                <a:sym typeface="Courier New"/>
              </a:rPr>
              <a:t>(</a:t>
            </a:r>
            <a:r>
              <a:rPr lang="es-419" sz="1500">
                <a:solidFill>
                  <a:srgbClr val="CE9178"/>
                </a:solidFill>
                <a:highlight>
                  <a:srgbClr val="1E1E1E"/>
                </a:highlight>
                <a:latin typeface="Courier New"/>
                <a:ea typeface="Courier New"/>
                <a:cs typeface="Courier New"/>
                <a:sym typeface="Courier New"/>
              </a:rPr>
              <a:t>"el tercer el elemento es: </a:t>
            </a:r>
            <a:r>
              <a:rPr lang="es-419" sz="1500">
                <a:solidFill>
                  <a:srgbClr val="569CD6"/>
                </a:solidFill>
                <a:highlight>
                  <a:srgbClr val="1E1E1E"/>
                </a:highlight>
                <a:latin typeface="Courier New"/>
                <a:ea typeface="Courier New"/>
                <a:cs typeface="Courier New"/>
                <a:sym typeface="Courier New"/>
              </a:rPr>
              <a:t>{}</a:t>
            </a:r>
            <a:r>
              <a:rPr lang="es-419" sz="1500">
                <a:solidFill>
                  <a:srgbClr val="CE9178"/>
                </a:solidFill>
                <a:highlight>
                  <a:srgbClr val="1E1E1E"/>
                </a:highlight>
                <a:latin typeface="Courier New"/>
                <a:ea typeface="Courier New"/>
                <a:cs typeface="Courier New"/>
                <a:sym typeface="Courier New"/>
              </a:rPr>
              <a:t>"</a:t>
            </a:r>
            <a:r>
              <a:rPr lang="es-419" sz="1500">
                <a:solidFill>
                  <a:srgbClr val="D4D4D4"/>
                </a:solidFill>
                <a:highlight>
                  <a:srgbClr val="1E1E1E"/>
                </a:highlight>
                <a:latin typeface="Courier New"/>
                <a:ea typeface="Courier New"/>
                <a:cs typeface="Courier New"/>
                <a:sym typeface="Courier New"/>
              </a:rPr>
              <a:t>, </a:t>
            </a:r>
            <a:r>
              <a:rPr lang="es-419" sz="1500">
                <a:solidFill>
                  <a:srgbClr val="9CDCFE"/>
                </a:solidFill>
                <a:highlight>
                  <a:srgbClr val="1E1E1E"/>
                </a:highlight>
                <a:latin typeface="Courier New"/>
                <a:ea typeface="Courier New"/>
                <a:cs typeface="Courier New"/>
                <a:sym typeface="Courier New"/>
              </a:rPr>
              <a:t>arreglo</a:t>
            </a:r>
            <a:r>
              <a:rPr lang="es-419" sz="1500">
                <a:solidFill>
                  <a:srgbClr val="D4D4D4"/>
                </a:solidFill>
                <a:highlight>
                  <a:srgbClr val="1E1E1E"/>
                </a:highlight>
                <a:latin typeface="Courier New"/>
                <a:ea typeface="Courier New"/>
                <a:cs typeface="Courier New"/>
                <a:sym typeface="Courier New"/>
              </a:rPr>
              <a:t>[</a:t>
            </a:r>
            <a:r>
              <a:rPr lang="es-419" sz="1500">
                <a:solidFill>
                  <a:srgbClr val="B5CEA8"/>
                </a:solidFill>
                <a:highlight>
                  <a:srgbClr val="1E1E1E"/>
                </a:highlight>
                <a:latin typeface="Courier New"/>
                <a:ea typeface="Courier New"/>
                <a:cs typeface="Courier New"/>
                <a:sym typeface="Courier New"/>
              </a:rPr>
              <a:t>2</a:t>
            </a:r>
            <a:r>
              <a:rPr lang="es-419"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D4D4D4"/>
                </a:solidFill>
                <a:highlight>
                  <a:srgbClr val="1E1E1E"/>
                </a:highlight>
                <a:latin typeface="Courier New"/>
                <a:ea typeface="Courier New"/>
                <a:cs typeface="Courier New"/>
                <a:sym typeface="Courier New"/>
              </a:rPr>
              <a:t>   </a:t>
            </a:r>
            <a:r>
              <a:rPr lang="es-419" sz="1500">
                <a:solidFill>
                  <a:srgbClr val="569CD6"/>
                </a:solidFill>
                <a:highlight>
                  <a:srgbClr val="1E1E1E"/>
                </a:highlight>
                <a:latin typeface="Courier New"/>
                <a:ea typeface="Courier New"/>
                <a:cs typeface="Courier New"/>
                <a:sym typeface="Courier New"/>
              </a:rPr>
              <a:t>let</a:t>
            </a:r>
            <a:r>
              <a:rPr lang="es-419" sz="1500">
                <a:solidFill>
                  <a:srgbClr val="D4D4D4"/>
                </a:solidFill>
                <a:highlight>
                  <a:srgbClr val="1E1E1E"/>
                </a:highlight>
                <a:latin typeface="Courier New"/>
                <a:ea typeface="Courier New"/>
                <a:cs typeface="Courier New"/>
                <a:sym typeface="Courier New"/>
              </a:rPr>
              <a:t> </a:t>
            </a:r>
            <a:r>
              <a:rPr lang="es-419" sz="1500">
                <a:solidFill>
                  <a:srgbClr val="9CDCFE"/>
                </a:solidFill>
                <a:highlight>
                  <a:srgbClr val="1E1E1E"/>
                </a:highlight>
                <a:latin typeface="Courier New"/>
                <a:ea typeface="Courier New"/>
                <a:cs typeface="Courier New"/>
                <a:sym typeface="Courier New"/>
              </a:rPr>
              <a:t>arreglo2</a:t>
            </a:r>
            <a:r>
              <a:rPr lang="es-419" sz="1500">
                <a:solidFill>
                  <a:srgbClr val="D4D4D4"/>
                </a:solidFill>
                <a:highlight>
                  <a:srgbClr val="1E1E1E"/>
                </a:highlight>
                <a:latin typeface="Courier New"/>
                <a:ea typeface="Courier New"/>
                <a:cs typeface="Courier New"/>
                <a:sym typeface="Courier New"/>
              </a:rPr>
              <a:t> :[</a:t>
            </a:r>
            <a:r>
              <a:rPr lang="es-419" sz="1500">
                <a:solidFill>
                  <a:srgbClr val="4EC9B0"/>
                </a:solidFill>
                <a:highlight>
                  <a:srgbClr val="1E1E1E"/>
                </a:highlight>
                <a:latin typeface="Courier New"/>
                <a:ea typeface="Courier New"/>
                <a:cs typeface="Courier New"/>
                <a:sym typeface="Courier New"/>
              </a:rPr>
              <a:t>char</a:t>
            </a:r>
            <a:r>
              <a:rPr lang="es-419" sz="1500">
                <a:solidFill>
                  <a:srgbClr val="D4D4D4"/>
                </a:solidFill>
                <a:highlight>
                  <a:srgbClr val="1E1E1E"/>
                </a:highlight>
                <a:latin typeface="Courier New"/>
                <a:ea typeface="Courier New"/>
                <a:cs typeface="Courier New"/>
                <a:sym typeface="Courier New"/>
              </a:rPr>
              <a:t> ;</a:t>
            </a:r>
            <a:r>
              <a:rPr lang="es-419" sz="1500">
                <a:solidFill>
                  <a:srgbClr val="B5CEA8"/>
                </a:solidFill>
                <a:highlight>
                  <a:srgbClr val="1E1E1E"/>
                </a:highlight>
                <a:latin typeface="Courier New"/>
                <a:ea typeface="Courier New"/>
                <a:cs typeface="Courier New"/>
                <a:sym typeface="Courier New"/>
              </a:rPr>
              <a:t>2</a:t>
            </a:r>
            <a:r>
              <a:rPr lang="es-419" sz="1500">
                <a:solidFill>
                  <a:srgbClr val="D4D4D4"/>
                </a:solidFill>
                <a:highlight>
                  <a:srgbClr val="1E1E1E"/>
                </a:highlight>
                <a:latin typeface="Courier New"/>
                <a:ea typeface="Courier New"/>
                <a:cs typeface="Courier New"/>
                <a:sym typeface="Courier New"/>
              </a:rPr>
              <a:t>]= [</a:t>
            </a:r>
            <a:r>
              <a:rPr lang="es-419" sz="1500">
                <a:solidFill>
                  <a:srgbClr val="CE9178"/>
                </a:solidFill>
                <a:highlight>
                  <a:srgbClr val="1E1E1E"/>
                </a:highlight>
                <a:latin typeface="Courier New"/>
                <a:ea typeface="Courier New"/>
                <a:cs typeface="Courier New"/>
                <a:sym typeface="Courier New"/>
              </a:rPr>
              <a:t>'1'</a:t>
            </a:r>
            <a:r>
              <a:rPr lang="es-419" sz="1500">
                <a:solidFill>
                  <a:srgbClr val="D4D4D4"/>
                </a:solidFill>
                <a:highlight>
                  <a:srgbClr val="1E1E1E"/>
                </a:highlight>
                <a:latin typeface="Courier New"/>
                <a:ea typeface="Courier New"/>
                <a:cs typeface="Courier New"/>
                <a:sym typeface="Courier New"/>
              </a:rPr>
              <a:t>, </a:t>
            </a:r>
            <a:r>
              <a:rPr lang="es-419" sz="1500">
                <a:solidFill>
                  <a:srgbClr val="CE9178"/>
                </a:solidFill>
                <a:highlight>
                  <a:srgbClr val="1E1E1E"/>
                </a:highlight>
                <a:latin typeface="Courier New"/>
                <a:ea typeface="Courier New"/>
                <a:cs typeface="Courier New"/>
                <a:sym typeface="Courier New"/>
              </a:rPr>
              <a:t>'2'</a:t>
            </a:r>
            <a:r>
              <a:rPr lang="es-419"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D4D4D4"/>
                </a:solidFill>
                <a:highlight>
                  <a:srgbClr val="1E1E1E"/>
                </a:highlight>
                <a:latin typeface="Courier New"/>
                <a:ea typeface="Courier New"/>
                <a:cs typeface="Courier New"/>
                <a:sym typeface="Courier New"/>
              </a:rPr>
              <a:t>   </a:t>
            </a:r>
            <a:r>
              <a:rPr lang="es-419" sz="1500">
                <a:solidFill>
                  <a:srgbClr val="569CD6"/>
                </a:solidFill>
                <a:highlight>
                  <a:srgbClr val="1E1E1E"/>
                </a:highlight>
                <a:latin typeface="Courier New"/>
                <a:ea typeface="Courier New"/>
                <a:cs typeface="Courier New"/>
                <a:sym typeface="Courier New"/>
              </a:rPr>
              <a:t>println!</a:t>
            </a:r>
            <a:r>
              <a:rPr lang="es-419" sz="1500">
                <a:solidFill>
                  <a:srgbClr val="D4D4D4"/>
                </a:solidFill>
                <a:highlight>
                  <a:srgbClr val="1E1E1E"/>
                </a:highlight>
                <a:latin typeface="Courier New"/>
                <a:ea typeface="Courier New"/>
                <a:cs typeface="Courier New"/>
                <a:sym typeface="Courier New"/>
              </a:rPr>
              <a:t>(</a:t>
            </a:r>
            <a:r>
              <a:rPr lang="es-419" sz="1500">
                <a:solidFill>
                  <a:srgbClr val="CE9178"/>
                </a:solidFill>
                <a:highlight>
                  <a:srgbClr val="1E1E1E"/>
                </a:highlight>
                <a:latin typeface="Courier New"/>
                <a:ea typeface="Courier New"/>
                <a:cs typeface="Courier New"/>
                <a:sym typeface="Courier New"/>
              </a:rPr>
              <a:t>"el ultimo elemento es: </a:t>
            </a:r>
            <a:r>
              <a:rPr lang="es-419" sz="1500">
                <a:solidFill>
                  <a:srgbClr val="569CD6"/>
                </a:solidFill>
                <a:highlight>
                  <a:srgbClr val="1E1E1E"/>
                </a:highlight>
                <a:latin typeface="Courier New"/>
                <a:ea typeface="Courier New"/>
                <a:cs typeface="Courier New"/>
                <a:sym typeface="Courier New"/>
              </a:rPr>
              <a:t>{}</a:t>
            </a:r>
            <a:r>
              <a:rPr lang="es-419" sz="1500">
                <a:solidFill>
                  <a:srgbClr val="CE9178"/>
                </a:solidFill>
                <a:highlight>
                  <a:srgbClr val="1E1E1E"/>
                </a:highlight>
                <a:latin typeface="Courier New"/>
                <a:ea typeface="Courier New"/>
                <a:cs typeface="Courier New"/>
                <a:sym typeface="Courier New"/>
              </a:rPr>
              <a:t>"</a:t>
            </a:r>
            <a:r>
              <a:rPr lang="es-419" sz="1500">
                <a:solidFill>
                  <a:srgbClr val="D4D4D4"/>
                </a:solidFill>
                <a:highlight>
                  <a:srgbClr val="1E1E1E"/>
                </a:highlight>
                <a:latin typeface="Courier New"/>
                <a:ea typeface="Courier New"/>
                <a:cs typeface="Courier New"/>
                <a:sym typeface="Courier New"/>
              </a:rPr>
              <a:t>, </a:t>
            </a:r>
            <a:r>
              <a:rPr lang="es-419" sz="1500">
                <a:solidFill>
                  <a:srgbClr val="9CDCFE"/>
                </a:solidFill>
                <a:highlight>
                  <a:srgbClr val="1E1E1E"/>
                </a:highlight>
                <a:latin typeface="Courier New"/>
                <a:ea typeface="Courier New"/>
                <a:cs typeface="Courier New"/>
                <a:sym typeface="Courier New"/>
              </a:rPr>
              <a:t>arreglo2</a:t>
            </a:r>
            <a:r>
              <a:rPr lang="es-419" sz="1500">
                <a:solidFill>
                  <a:srgbClr val="D4D4D4"/>
                </a:solidFill>
                <a:highlight>
                  <a:srgbClr val="1E1E1E"/>
                </a:highlight>
                <a:latin typeface="Courier New"/>
                <a:ea typeface="Courier New"/>
                <a:cs typeface="Courier New"/>
                <a:sym typeface="Courier New"/>
              </a:rPr>
              <a:t>.</a:t>
            </a:r>
            <a:r>
              <a:rPr lang="es-419" sz="1500">
                <a:solidFill>
                  <a:srgbClr val="DCDCAA"/>
                </a:solidFill>
                <a:highlight>
                  <a:srgbClr val="1E1E1E"/>
                </a:highlight>
                <a:latin typeface="Courier New"/>
                <a:ea typeface="Courier New"/>
                <a:cs typeface="Courier New"/>
                <a:sym typeface="Courier New"/>
              </a:rPr>
              <a:t>last</a:t>
            </a:r>
            <a:r>
              <a:rPr lang="es-419" sz="1500">
                <a:solidFill>
                  <a:srgbClr val="D4D4D4"/>
                </a:solidFill>
                <a:highlight>
                  <a:srgbClr val="1E1E1E"/>
                </a:highlight>
                <a:latin typeface="Courier New"/>
                <a:ea typeface="Courier New"/>
                <a:cs typeface="Courier New"/>
                <a:sym typeface="Courier New"/>
              </a:rPr>
              <a:t>().</a:t>
            </a:r>
            <a:r>
              <a:rPr lang="es-419" sz="1500">
                <a:solidFill>
                  <a:srgbClr val="DCDCAA"/>
                </a:solidFill>
                <a:highlight>
                  <a:srgbClr val="1E1E1E"/>
                </a:highlight>
                <a:latin typeface="Courier New"/>
                <a:ea typeface="Courier New"/>
                <a:cs typeface="Courier New"/>
                <a:sym typeface="Courier New"/>
              </a:rPr>
              <a:t>unwrap</a:t>
            </a:r>
            <a:r>
              <a:rPr lang="es-419"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Uso de libs</a:t>
            </a:r>
            <a:endParaRPr/>
          </a:p>
        </p:txBody>
      </p:sp>
      <p:sp>
        <p:nvSpPr>
          <p:cNvPr id="267" name="Google Shape;267;p46"/>
          <p:cNvSpPr txBox="1"/>
          <p:nvPr>
            <p:ph idx="1" type="body"/>
          </p:nvPr>
        </p:nvSpPr>
        <p:spPr>
          <a:xfrm>
            <a:off x="387900" y="1325975"/>
            <a:ext cx="8368200" cy="37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318"/>
              <a:t>En rust </a:t>
            </a:r>
            <a:r>
              <a:rPr lang="es-419" sz="1318"/>
              <a:t>podremos</a:t>
            </a:r>
            <a:r>
              <a:rPr lang="es-419" sz="1318"/>
              <a:t> hacer uso de libs o </a:t>
            </a:r>
            <a:r>
              <a:rPr lang="es-419" sz="1318"/>
              <a:t>módulos</a:t>
            </a:r>
            <a:r>
              <a:rPr lang="es-419" sz="1318"/>
              <a:t> para determinada acción y hacer reutilización de </a:t>
            </a:r>
            <a:r>
              <a:rPr lang="es-419" sz="1318"/>
              <a:t>código</a:t>
            </a:r>
            <a:r>
              <a:rPr lang="es-419" sz="1318"/>
              <a:t>, observemos el siguiente fragmento de código:</a:t>
            </a:r>
            <a:endParaRPr sz="418">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1200"/>
              </a:spcBef>
              <a:spcAft>
                <a:spcPts val="0"/>
              </a:spcAft>
              <a:buNone/>
            </a:pPr>
            <a:r>
              <a:rPr lang="es-419" sz="1040">
                <a:solidFill>
                  <a:srgbClr val="569CD6"/>
                </a:solidFill>
                <a:highlight>
                  <a:srgbClr val="1E1E1E"/>
                </a:highlight>
                <a:latin typeface="Courier New"/>
                <a:ea typeface="Courier New"/>
                <a:cs typeface="Courier New"/>
                <a:sym typeface="Courier New"/>
              </a:rPr>
              <a:t>use</a:t>
            </a:r>
            <a:r>
              <a:rPr lang="es-419" sz="1040">
                <a:solidFill>
                  <a:srgbClr val="D4D4D4"/>
                </a:solidFill>
                <a:highlight>
                  <a:srgbClr val="1E1E1E"/>
                </a:highlight>
                <a:latin typeface="Courier New"/>
                <a:ea typeface="Courier New"/>
                <a:cs typeface="Courier New"/>
                <a:sym typeface="Courier New"/>
              </a:rPr>
              <a:t> </a:t>
            </a:r>
            <a:r>
              <a:rPr lang="es-419" sz="1040">
                <a:solidFill>
                  <a:srgbClr val="4EC9B0"/>
                </a:solidFill>
                <a:highlight>
                  <a:srgbClr val="1E1E1E"/>
                </a:highlight>
                <a:latin typeface="Courier New"/>
                <a:ea typeface="Courier New"/>
                <a:cs typeface="Courier New"/>
                <a:sym typeface="Courier New"/>
              </a:rPr>
              <a:t>std</a:t>
            </a:r>
            <a:r>
              <a:rPr lang="es-419" sz="1040">
                <a:solidFill>
                  <a:srgbClr val="D4D4D4"/>
                </a:solidFill>
                <a:highlight>
                  <a:srgbClr val="1E1E1E"/>
                </a:highlight>
                <a:latin typeface="Courier New"/>
                <a:ea typeface="Courier New"/>
                <a:cs typeface="Courier New"/>
                <a:sym typeface="Courier New"/>
              </a:rPr>
              <a:t>::</a:t>
            </a:r>
            <a:r>
              <a:rPr lang="es-419" sz="1040">
                <a:solidFill>
                  <a:srgbClr val="4EC9B0"/>
                </a:solidFill>
                <a:highlight>
                  <a:srgbClr val="1E1E1E"/>
                </a:highlight>
                <a:latin typeface="Courier New"/>
                <a:ea typeface="Courier New"/>
                <a:cs typeface="Courier New"/>
                <a:sym typeface="Courier New"/>
              </a:rPr>
              <a:t>io</a:t>
            </a:r>
            <a:r>
              <a:rPr lang="es-419" sz="1040">
                <a:solidFill>
                  <a:srgbClr val="D4D4D4"/>
                </a:solidFill>
                <a:highlight>
                  <a:srgbClr val="1E1E1E"/>
                </a:highlight>
                <a:latin typeface="Courier New"/>
                <a:ea typeface="Courier New"/>
                <a:cs typeface="Courier New"/>
                <a:sym typeface="Courier New"/>
              </a:rPr>
              <a:t>::</a:t>
            </a:r>
            <a:r>
              <a:rPr lang="es-419" sz="1040">
                <a:solidFill>
                  <a:srgbClr val="DCDCAA"/>
                </a:solidFill>
                <a:highlight>
                  <a:srgbClr val="1E1E1E"/>
                </a:highlight>
                <a:latin typeface="Courier New"/>
                <a:ea typeface="Courier New"/>
                <a:cs typeface="Courier New"/>
                <a:sym typeface="Courier New"/>
              </a:rPr>
              <a:t>stdin</a:t>
            </a:r>
            <a:r>
              <a:rPr lang="es-419" sz="1040">
                <a:solidFill>
                  <a:srgbClr val="D4D4D4"/>
                </a:solidFill>
                <a:highlight>
                  <a:srgbClr val="1E1E1E"/>
                </a:highlight>
                <a:latin typeface="Courier New"/>
                <a:ea typeface="Courier New"/>
                <a:cs typeface="Courier New"/>
                <a:sym typeface="Courier New"/>
              </a:rPr>
              <a:t>;</a:t>
            </a:r>
            <a:endParaRPr sz="104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40">
                <a:solidFill>
                  <a:srgbClr val="569CD6"/>
                </a:solidFill>
                <a:highlight>
                  <a:srgbClr val="1E1E1E"/>
                </a:highlight>
                <a:latin typeface="Courier New"/>
                <a:ea typeface="Courier New"/>
                <a:cs typeface="Courier New"/>
                <a:sym typeface="Courier New"/>
              </a:rPr>
              <a:t>fn</a:t>
            </a:r>
            <a:r>
              <a:rPr lang="es-419" sz="1040">
                <a:solidFill>
                  <a:srgbClr val="D4D4D4"/>
                </a:solidFill>
                <a:highlight>
                  <a:srgbClr val="1E1E1E"/>
                </a:highlight>
                <a:latin typeface="Courier New"/>
                <a:ea typeface="Courier New"/>
                <a:cs typeface="Courier New"/>
                <a:sym typeface="Courier New"/>
              </a:rPr>
              <a:t> </a:t>
            </a:r>
            <a:r>
              <a:rPr lang="es-419" sz="1040">
                <a:solidFill>
                  <a:srgbClr val="DCDCAA"/>
                </a:solidFill>
                <a:highlight>
                  <a:srgbClr val="1E1E1E"/>
                </a:highlight>
                <a:latin typeface="Courier New"/>
                <a:ea typeface="Courier New"/>
                <a:cs typeface="Courier New"/>
                <a:sym typeface="Courier New"/>
              </a:rPr>
              <a:t>main</a:t>
            </a:r>
            <a:r>
              <a:rPr lang="es-419" sz="1040">
                <a:solidFill>
                  <a:srgbClr val="D4D4D4"/>
                </a:solidFill>
                <a:highlight>
                  <a:srgbClr val="1E1E1E"/>
                </a:highlight>
                <a:latin typeface="Courier New"/>
                <a:ea typeface="Courier New"/>
                <a:cs typeface="Courier New"/>
                <a:sym typeface="Courier New"/>
              </a:rPr>
              <a:t>() {</a:t>
            </a:r>
            <a:endParaRPr sz="104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40">
                <a:solidFill>
                  <a:srgbClr val="D4D4D4"/>
                </a:solidFill>
                <a:highlight>
                  <a:srgbClr val="1E1E1E"/>
                </a:highlight>
                <a:latin typeface="Courier New"/>
                <a:ea typeface="Courier New"/>
                <a:cs typeface="Courier New"/>
                <a:sym typeface="Courier New"/>
              </a:rPr>
              <a:t>   </a:t>
            </a:r>
            <a:r>
              <a:rPr lang="es-419" sz="1040">
                <a:solidFill>
                  <a:srgbClr val="569CD6"/>
                </a:solidFill>
                <a:highlight>
                  <a:srgbClr val="1E1E1E"/>
                </a:highlight>
                <a:latin typeface="Courier New"/>
                <a:ea typeface="Courier New"/>
                <a:cs typeface="Courier New"/>
                <a:sym typeface="Courier New"/>
              </a:rPr>
              <a:t>println!</a:t>
            </a:r>
            <a:r>
              <a:rPr lang="es-419" sz="1040">
                <a:solidFill>
                  <a:srgbClr val="D4D4D4"/>
                </a:solidFill>
                <a:highlight>
                  <a:srgbClr val="1E1E1E"/>
                </a:highlight>
                <a:latin typeface="Courier New"/>
                <a:ea typeface="Courier New"/>
                <a:cs typeface="Courier New"/>
                <a:sym typeface="Courier New"/>
              </a:rPr>
              <a:t>(</a:t>
            </a:r>
            <a:r>
              <a:rPr lang="es-419" sz="1040">
                <a:solidFill>
                  <a:srgbClr val="CE9178"/>
                </a:solidFill>
                <a:highlight>
                  <a:srgbClr val="1E1E1E"/>
                </a:highlight>
                <a:latin typeface="Courier New"/>
                <a:ea typeface="Courier New"/>
                <a:cs typeface="Courier New"/>
                <a:sym typeface="Courier New"/>
              </a:rPr>
              <a:t>"Ingrese su nombre: "</a:t>
            </a:r>
            <a:r>
              <a:rPr lang="es-419" sz="1040">
                <a:solidFill>
                  <a:srgbClr val="D4D4D4"/>
                </a:solidFill>
                <a:highlight>
                  <a:srgbClr val="1E1E1E"/>
                </a:highlight>
                <a:latin typeface="Courier New"/>
                <a:ea typeface="Courier New"/>
                <a:cs typeface="Courier New"/>
                <a:sym typeface="Courier New"/>
              </a:rPr>
              <a:t>);</a:t>
            </a:r>
            <a:endParaRPr sz="104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40">
                <a:solidFill>
                  <a:srgbClr val="D4D4D4"/>
                </a:solidFill>
                <a:highlight>
                  <a:srgbClr val="1E1E1E"/>
                </a:highlight>
                <a:latin typeface="Courier New"/>
                <a:ea typeface="Courier New"/>
                <a:cs typeface="Courier New"/>
                <a:sym typeface="Courier New"/>
              </a:rPr>
              <a:t>   </a:t>
            </a:r>
            <a:r>
              <a:rPr lang="es-419" sz="1040">
                <a:solidFill>
                  <a:srgbClr val="569CD6"/>
                </a:solidFill>
                <a:highlight>
                  <a:srgbClr val="1E1E1E"/>
                </a:highlight>
                <a:latin typeface="Courier New"/>
                <a:ea typeface="Courier New"/>
                <a:cs typeface="Courier New"/>
                <a:sym typeface="Courier New"/>
              </a:rPr>
              <a:t>let</a:t>
            </a:r>
            <a:r>
              <a:rPr lang="es-419" sz="1040">
                <a:solidFill>
                  <a:srgbClr val="D4D4D4"/>
                </a:solidFill>
                <a:highlight>
                  <a:srgbClr val="1E1E1E"/>
                </a:highlight>
                <a:latin typeface="Courier New"/>
                <a:ea typeface="Courier New"/>
                <a:cs typeface="Courier New"/>
                <a:sym typeface="Courier New"/>
              </a:rPr>
              <a:t> </a:t>
            </a:r>
            <a:r>
              <a:rPr lang="es-419" sz="1040">
                <a:solidFill>
                  <a:srgbClr val="569CD6"/>
                </a:solidFill>
                <a:highlight>
                  <a:srgbClr val="1E1E1E"/>
                </a:highlight>
                <a:latin typeface="Courier New"/>
                <a:ea typeface="Courier New"/>
                <a:cs typeface="Courier New"/>
                <a:sym typeface="Courier New"/>
              </a:rPr>
              <a:t>mut</a:t>
            </a:r>
            <a:r>
              <a:rPr lang="es-419" sz="1040">
                <a:solidFill>
                  <a:srgbClr val="D4D4D4"/>
                </a:solidFill>
                <a:highlight>
                  <a:srgbClr val="1E1E1E"/>
                </a:highlight>
                <a:latin typeface="Courier New"/>
                <a:ea typeface="Courier New"/>
                <a:cs typeface="Courier New"/>
                <a:sym typeface="Courier New"/>
              </a:rPr>
              <a:t> </a:t>
            </a:r>
            <a:r>
              <a:rPr lang="es-419" sz="1040" u="sng">
                <a:solidFill>
                  <a:srgbClr val="9CDCFE"/>
                </a:solidFill>
                <a:highlight>
                  <a:srgbClr val="1E1E1E"/>
                </a:highlight>
                <a:latin typeface="Courier New"/>
                <a:ea typeface="Courier New"/>
                <a:cs typeface="Courier New"/>
                <a:sym typeface="Courier New"/>
              </a:rPr>
              <a:t>nombre</a:t>
            </a:r>
            <a:r>
              <a:rPr lang="es-419" sz="1040">
                <a:solidFill>
                  <a:srgbClr val="D4D4D4"/>
                </a:solidFill>
                <a:highlight>
                  <a:srgbClr val="1E1E1E"/>
                </a:highlight>
                <a:latin typeface="Courier New"/>
                <a:ea typeface="Courier New"/>
                <a:cs typeface="Courier New"/>
                <a:sym typeface="Courier New"/>
              </a:rPr>
              <a:t> = </a:t>
            </a:r>
            <a:r>
              <a:rPr lang="es-419" sz="1040">
                <a:solidFill>
                  <a:srgbClr val="4EC9B0"/>
                </a:solidFill>
                <a:highlight>
                  <a:srgbClr val="1E1E1E"/>
                </a:highlight>
                <a:latin typeface="Courier New"/>
                <a:ea typeface="Courier New"/>
                <a:cs typeface="Courier New"/>
                <a:sym typeface="Courier New"/>
              </a:rPr>
              <a:t>String</a:t>
            </a:r>
            <a:r>
              <a:rPr lang="es-419" sz="1040">
                <a:solidFill>
                  <a:srgbClr val="D4D4D4"/>
                </a:solidFill>
                <a:highlight>
                  <a:srgbClr val="1E1E1E"/>
                </a:highlight>
                <a:latin typeface="Courier New"/>
                <a:ea typeface="Courier New"/>
                <a:cs typeface="Courier New"/>
                <a:sym typeface="Courier New"/>
              </a:rPr>
              <a:t>::</a:t>
            </a:r>
            <a:r>
              <a:rPr lang="es-419" sz="1040">
                <a:solidFill>
                  <a:srgbClr val="DCDCAA"/>
                </a:solidFill>
                <a:highlight>
                  <a:srgbClr val="1E1E1E"/>
                </a:highlight>
                <a:latin typeface="Courier New"/>
                <a:ea typeface="Courier New"/>
                <a:cs typeface="Courier New"/>
                <a:sym typeface="Courier New"/>
              </a:rPr>
              <a:t>new</a:t>
            </a:r>
            <a:r>
              <a:rPr lang="es-419" sz="1040">
                <a:solidFill>
                  <a:srgbClr val="D4D4D4"/>
                </a:solidFill>
                <a:highlight>
                  <a:srgbClr val="1E1E1E"/>
                </a:highlight>
                <a:latin typeface="Courier New"/>
                <a:ea typeface="Courier New"/>
                <a:cs typeface="Courier New"/>
                <a:sym typeface="Courier New"/>
              </a:rPr>
              <a:t>();</a:t>
            </a:r>
            <a:endParaRPr sz="104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40">
                <a:solidFill>
                  <a:srgbClr val="D4D4D4"/>
                </a:solidFill>
                <a:highlight>
                  <a:srgbClr val="1E1E1E"/>
                </a:highlight>
                <a:latin typeface="Courier New"/>
                <a:ea typeface="Courier New"/>
                <a:cs typeface="Courier New"/>
                <a:sym typeface="Courier New"/>
              </a:rPr>
              <a:t>   </a:t>
            </a:r>
            <a:r>
              <a:rPr lang="es-419" sz="1040">
                <a:solidFill>
                  <a:srgbClr val="DCDCAA"/>
                </a:solidFill>
                <a:highlight>
                  <a:srgbClr val="1E1E1E"/>
                </a:highlight>
                <a:latin typeface="Courier New"/>
                <a:ea typeface="Courier New"/>
                <a:cs typeface="Courier New"/>
                <a:sym typeface="Courier New"/>
              </a:rPr>
              <a:t>stdin</a:t>
            </a:r>
            <a:r>
              <a:rPr lang="es-419" sz="1040">
                <a:solidFill>
                  <a:srgbClr val="D4D4D4"/>
                </a:solidFill>
                <a:highlight>
                  <a:srgbClr val="1E1E1E"/>
                </a:highlight>
                <a:latin typeface="Courier New"/>
                <a:ea typeface="Courier New"/>
                <a:cs typeface="Courier New"/>
                <a:sym typeface="Courier New"/>
              </a:rPr>
              <a:t>().</a:t>
            </a:r>
            <a:r>
              <a:rPr lang="es-419" sz="1040">
                <a:solidFill>
                  <a:srgbClr val="DCDCAA"/>
                </a:solidFill>
                <a:highlight>
                  <a:srgbClr val="1E1E1E"/>
                </a:highlight>
                <a:latin typeface="Courier New"/>
                <a:ea typeface="Courier New"/>
                <a:cs typeface="Courier New"/>
                <a:sym typeface="Courier New"/>
              </a:rPr>
              <a:t>read_line</a:t>
            </a:r>
            <a:r>
              <a:rPr lang="es-419" sz="1040">
                <a:solidFill>
                  <a:srgbClr val="D4D4D4"/>
                </a:solidFill>
                <a:highlight>
                  <a:srgbClr val="1E1E1E"/>
                </a:highlight>
                <a:latin typeface="Courier New"/>
                <a:ea typeface="Courier New"/>
                <a:cs typeface="Courier New"/>
                <a:sym typeface="Courier New"/>
              </a:rPr>
              <a:t>(&amp;</a:t>
            </a:r>
            <a:r>
              <a:rPr lang="es-419" sz="1040">
                <a:solidFill>
                  <a:srgbClr val="569CD6"/>
                </a:solidFill>
                <a:highlight>
                  <a:srgbClr val="1E1E1E"/>
                </a:highlight>
                <a:latin typeface="Courier New"/>
                <a:ea typeface="Courier New"/>
                <a:cs typeface="Courier New"/>
                <a:sym typeface="Courier New"/>
              </a:rPr>
              <a:t>mut</a:t>
            </a:r>
            <a:r>
              <a:rPr lang="es-419" sz="1040">
                <a:solidFill>
                  <a:srgbClr val="D4D4D4"/>
                </a:solidFill>
                <a:highlight>
                  <a:srgbClr val="1E1E1E"/>
                </a:highlight>
                <a:latin typeface="Courier New"/>
                <a:ea typeface="Courier New"/>
                <a:cs typeface="Courier New"/>
                <a:sym typeface="Courier New"/>
              </a:rPr>
              <a:t> </a:t>
            </a:r>
            <a:r>
              <a:rPr lang="es-419" sz="1040" u="sng">
                <a:solidFill>
                  <a:srgbClr val="9CDCFE"/>
                </a:solidFill>
                <a:highlight>
                  <a:srgbClr val="1E1E1E"/>
                </a:highlight>
                <a:latin typeface="Courier New"/>
                <a:ea typeface="Courier New"/>
                <a:cs typeface="Courier New"/>
                <a:sym typeface="Courier New"/>
              </a:rPr>
              <a:t>nombre</a:t>
            </a:r>
            <a:r>
              <a:rPr lang="es-419" sz="1040">
                <a:solidFill>
                  <a:srgbClr val="D4D4D4"/>
                </a:solidFill>
                <a:highlight>
                  <a:srgbClr val="1E1E1E"/>
                </a:highlight>
                <a:latin typeface="Courier New"/>
                <a:ea typeface="Courier New"/>
                <a:cs typeface="Courier New"/>
                <a:sym typeface="Courier New"/>
              </a:rPr>
              <a:t>).</a:t>
            </a:r>
            <a:r>
              <a:rPr lang="es-419" sz="1040">
                <a:solidFill>
                  <a:srgbClr val="DCDCAA"/>
                </a:solidFill>
                <a:highlight>
                  <a:srgbClr val="1E1E1E"/>
                </a:highlight>
                <a:latin typeface="Courier New"/>
                <a:ea typeface="Courier New"/>
                <a:cs typeface="Courier New"/>
                <a:sym typeface="Courier New"/>
              </a:rPr>
              <a:t>expect</a:t>
            </a:r>
            <a:r>
              <a:rPr lang="es-419" sz="1040">
                <a:solidFill>
                  <a:srgbClr val="D4D4D4"/>
                </a:solidFill>
                <a:highlight>
                  <a:srgbClr val="1E1E1E"/>
                </a:highlight>
                <a:latin typeface="Courier New"/>
                <a:ea typeface="Courier New"/>
                <a:cs typeface="Courier New"/>
                <a:sym typeface="Courier New"/>
              </a:rPr>
              <a:t>(</a:t>
            </a:r>
            <a:r>
              <a:rPr lang="es-419" sz="1040">
                <a:solidFill>
                  <a:srgbClr val="CE9178"/>
                </a:solidFill>
                <a:highlight>
                  <a:srgbClr val="1E1E1E"/>
                </a:highlight>
                <a:latin typeface="Courier New"/>
                <a:ea typeface="Courier New"/>
                <a:cs typeface="Courier New"/>
                <a:sym typeface="Courier New"/>
              </a:rPr>
              <a:t>"Error al leer el nombre."</a:t>
            </a:r>
            <a:r>
              <a:rPr lang="es-419" sz="1040">
                <a:solidFill>
                  <a:srgbClr val="D4D4D4"/>
                </a:solidFill>
                <a:highlight>
                  <a:srgbClr val="1E1E1E"/>
                </a:highlight>
                <a:latin typeface="Courier New"/>
                <a:ea typeface="Courier New"/>
                <a:cs typeface="Courier New"/>
                <a:sym typeface="Courier New"/>
              </a:rPr>
              <a:t>);</a:t>
            </a:r>
            <a:endParaRPr sz="104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40">
                <a:solidFill>
                  <a:srgbClr val="D4D4D4"/>
                </a:solidFill>
                <a:highlight>
                  <a:srgbClr val="1E1E1E"/>
                </a:highlight>
                <a:latin typeface="Courier New"/>
                <a:ea typeface="Courier New"/>
                <a:cs typeface="Courier New"/>
                <a:sym typeface="Courier New"/>
              </a:rPr>
              <a:t>   </a:t>
            </a:r>
            <a:r>
              <a:rPr lang="es-419" sz="1040">
                <a:solidFill>
                  <a:srgbClr val="569CD6"/>
                </a:solidFill>
                <a:highlight>
                  <a:srgbClr val="1E1E1E"/>
                </a:highlight>
                <a:latin typeface="Courier New"/>
                <a:ea typeface="Courier New"/>
                <a:cs typeface="Courier New"/>
                <a:sym typeface="Courier New"/>
              </a:rPr>
              <a:t>println!</a:t>
            </a:r>
            <a:r>
              <a:rPr lang="es-419" sz="1040">
                <a:solidFill>
                  <a:srgbClr val="D4D4D4"/>
                </a:solidFill>
                <a:highlight>
                  <a:srgbClr val="1E1E1E"/>
                </a:highlight>
                <a:latin typeface="Courier New"/>
                <a:ea typeface="Courier New"/>
                <a:cs typeface="Courier New"/>
                <a:sym typeface="Courier New"/>
              </a:rPr>
              <a:t>(</a:t>
            </a:r>
            <a:r>
              <a:rPr lang="es-419" sz="1040">
                <a:solidFill>
                  <a:srgbClr val="CE9178"/>
                </a:solidFill>
                <a:highlight>
                  <a:srgbClr val="1E1E1E"/>
                </a:highlight>
                <a:latin typeface="Courier New"/>
                <a:ea typeface="Courier New"/>
                <a:cs typeface="Courier New"/>
                <a:sym typeface="Courier New"/>
              </a:rPr>
              <a:t>"Hola, </a:t>
            </a:r>
            <a:r>
              <a:rPr lang="es-419" sz="1040">
                <a:solidFill>
                  <a:srgbClr val="569CD6"/>
                </a:solidFill>
                <a:highlight>
                  <a:srgbClr val="1E1E1E"/>
                </a:highlight>
                <a:latin typeface="Courier New"/>
                <a:ea typeface="Courier New"/>
                <a:cs typeface="Courier New"/>
                <a:sym typeface="Courier New"/>
              </a:rPr>
              <a:t>{}</a:t>
            </a:r>
            <a:r>
              <a:rPr lang="es-419" sz="1040">
                <a:solidFill>
                  <a:srgbClr val="CE9178"/>
                </a:solidFill>
                <a:highlight>
                  <a:srgbClr val="1E1E1E"/>
                </a:highlight>
                <a:latin typeface="Courier New"/>
                <a:ea typeface="Courier New"/>
                <a:cs typeface="Courier New"/>
                <a:sym typeface="Courier New"/>
              </a:rPr>
              <a:t>!"</a:t>
            </a:r>
            <a:r>
              <a:rPr lang="es-419" sz="1040">
                <a:solidFill>
                  <a:srgbClr val="D4D4D4"/>
                </a:solidFill>
                <a:highlight>
                  <a:srgbClr val="1E1E1E"/>
                </a:highlight>
                <a:latin typeface="Courier New"/>
                <a:ea typeface="Courier New"/>
                <a:cs typeface="Courier New"/>
                <a:sym typeface="Courier New"/>
              </a:rPr>
              <a:t>, </a:t>
            </a:r>
            <a:r>
              <a:rPr lang="es-419" sz="1040" u="sng">
                <a:solidFill>
                  <a:srgbClr val="9CDCFE"/>
                </a:solidFill>
                <a:highlight>
                  <a:srgbClr val="1E1E1E"/>
                </a:highlight>
                <a:latin typeface="Courier New"/>
                <a:ea typeface="Courier New"/>
                <a:cs typeface="Courier New"/>
                <a:sym typeface="Courier New"/>
              </a:rPr>
              <a:t>nombre</a:t>
            </a:r>
            <a:r>
              <a:rPr lang="es-419" sz="1040">
                <a:solidFill>
                  <a:srgbClr val="D4D4D4"/>
                </a:solidFill>
                <a:highlight>
                  <a:srgbClr val="1E1E1E"/>
                </a:highlight>
                <a:latin typeface="Courier New"/>
                <a:ea typeface="Courier New"/>
                <a:cs typeface="Courier New"/>
                <a:sym typeface="Courier New"/>
              </a:rPr>
              <a:t>);</a:t>
            </a:r>
            <a:endParaRPr sz="104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040">
                <a:solidFill>
                  <a:srgbClr val="D4D4D4"/>
                </a:solidFill>
                <a:highlight>
                  <a:srgbClr val="1E1E1E"/>
                </a:highlight>
                <a:latin typeface="Courier New"/>
                <a:ea typeface="Courier New"/>
                <a:cs typeface="Courier New"/>
                <a:sym typeface="Courier New"/>
              </a:rPr>
              <a:t>}</a:t>
            </a:r>
            <a:endParaRPr sz="104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1318"/>
              <a:t>En la línea 1 importamos stdin de la lib standar de rust para poder leer desde teclado información.</a:t>
            </a:r>
            <a:endParaRPr sz="1318"/>
          </a:p>
          <a:p>
            <a:pPr indent="0" lvl="0" marL="0" rtl="0" algn="l">
              <a:lnSpc>
                <a:spcPct val="150000"/>
              </a:lnSpc>
              <a:spcBef>
                <a:spcPts val="0"/>
              </a:spcBef>
              <a:spcAft>
                <a:spcPts val="0"/>
              </a:spcAft>
              <a:buNone/>
            </a:pPr>
            <a:r>
              <a:rPr lang="es-419" sz="1318"/>
              <a:t>stdin().read_line no devuelve un Result, ya lo veremos más adelante</a:t>
            </a:r>
            <a:endParaRPr sz="1318"/>
          </a:p>
          <a:p>
            <a:pPr indent="0" lvl="0" marL="0" rtl="0" algn="l">
              <a:lnSpc>
                <a:spcPct val="150000"/>
              </a:lnSpc>
              <a:spcBef>
                <a:spcPts val="0"/>
              </a:spcBef>
              <a:spcAft>
                <a:spcPts val="0"/>
              </a:spcAft>
              <a:buNone/>
            </a:pPr>
            <a:r>
              <a:rPr lang="es-419" sz="1318"/>
              <a:t>el expect nos sirve para indicar en caso de que el Result tenga error</a:t>
            </a:r>
            <a:endParaRPr sz="1318"/>
          </a:p>
          <a:p>
            <a:pPr indent="0" lvl="0" marL="0" rtl="0" algn="l">
              <a:lnSpc>
                <a:spcPct val="150000"/>
              </a:lnSpc>
              <a:spcBef>
                <a:spcPts val="0"/>
              </a:spcBef>
              <a:spcAft>
                <a:spcPts val="0"/>
              </a:spcAft>
              <a:buNone/>
            </a:pPr>
            <a:r>
              <a:rPr lang="es-419" sz="1318"/>
              <a:t>que mensaje arrojar al disparar un Panic!</a:t>
            </a:r>
            <a:endParaRPr sz="418">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s-419"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54">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¿Qué es cargo?</a:t>
            </a:r>
            <a:endParaRPr/>
          </a:p>
        </p:txBody>
      </p:sp>
      <p:sp>
        <p:nvSpPr>
          <p:cNvPr id="273" name="Google Shape;273;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2100"/>
              <a:t>Es el administrador de paquetes de Rust como npm o pip por ej. y también nos facilita la creación de proyectos.</a:t>
            </a:r>
            <a:endParaRPr sz="2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¿Como usar cargo?</a:t>
            </a:r>
            <a:endParaRPr/>
          </a:p>
        </p:txBody>
      </p:sp>
      <p:sp>
        <p:nvSpPr>
          <p:cNvPr id="279" name="Google Shape;279;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1900">
                <a:solidFill>
                  <a:srgbClr val="F2F2F2"/>
                </a:solidFill>
                <a:highlight>
                  <a:srgbClr val="1D1F21"/>
                </a:highlight>
                <a:latin typeface="Arial"/>
                <a:ea typeface="Arial"/>
                <a:cs typeface="Arial"/>
                <a:sym typeface="Arial"/>
              </a:rPr>
              <a:t>cargo new nombre_del_proyecto</a:t>
            </a:r>
            <a:endParaRPr sz="1900">
              <a:solidFill>
                <a:srgbClr val="F2F2F2"/>
              </a:solidFill>
              <a:highlight>
                <a:srgbClr val="1D1F21"/>
              </a:highlight>
              <a:latin typeface="Arial"/>
              <a:ea typeface="Arial"/>
              <a:cs typeface="Arial"/>
              <a:sym typeface="Arial"/>
            </a:endParaRPr>
          </a:p>
          <a:p>
            <a:pPr indent="0" lvl="0" marL="0" rtl="0" algn="l">
              <a:spcBef>
                <a:spcPts val="0"/>
              </a:spcBef>
              <a:spcAft>
                <a:spcPts val="0"/>
              </a:spcAft>
              <a:buNone/>
            </a:pPr>
            <a:r>
              <a:t/>
            </a:r>
            <a:endParaRPr sz="1900">
              <a:solidFill>
                <a:srgbClr val="F2F2F2"/>
              </a:solidFill>
              <a:highlight>
                <a:srgbClr val="1D1F21"/>
              </a:highlight>
              <a:latin typeface="Arial"/>
              <a:ea typeface="Arial"/>
              <a:cs typeface="Arial"/>
              <a:sym typeface="Arial"/>
            </a:endParaRPr>
          </a:p>
          <a:p>
            <a:pPr indent="0" lvl="0" marL="0" rtl="0" algn="l">
              <a:spcBef>
                <a:spcPts val="0"/>
              </a:spcBef>
              <a:spcAft>
                <a:spcPts val="0"/>
              </a:spcAft>
              <a:buNone/>
            </a:pPr>
            <a:r>
              <a:rPr lang="es-419" sz="1900">
                <a:solidFill>
                  <a:srgbClr val="F2F2F2"/>
                </a:solidFill>
                <a:latin typeface="Arial"/>
                <a:ea typeface="Arial"/>
                <a:cs typeface="Arial"/>
                <a:sym typeface="Arial"/>
              </a:rPr>
              <a:t>Esto nos creará un proyecto con la siguiente estructura:</a:t>
            </a:r>
            <a:endParaRPr sz="1900">
              <a:solidFill>
                <a:srgbClr val="F2F2F2"/>
              </a:solidFill>
              <a:latin typeface="Arial"/>
              <a:ea typeface="Arial"/>
              <a:cs typeface="Arial"/>
              <a:sym typeface="Arial"/>
            </a:endParaRPr>
          </a:p>
          <a:p>
            <a:pPr indent="0" lvl="0" marL="0" rtl="0" algn="l">
              <a:spcBef>
                <a:spcPts val="0"/>
              </a:spcBef>
              <a:spcAft>
                <a:spcPts val="0"/>
              </a:spcAft>
              <a:buNone/>
            </a:pPr>
            <a:r>
              <a:rPr lang="es-419" sz="1900">
                <a:solidFill>
                  <a:srgbClr val="F2F2F2"/>
                </a:solidFill>
                <a:latin typeface="Arial"/>
                <a:ea typeface="Arial"/>
                <a:cs typeface="Arial"/>
                <a:sym typeface="Arial"/>
              </a:rPr>
              <a:t>-un archivo llamado Cargo.toml</a:t>
            </a:r>
            <a:endParaRPr sz="1900">
              <a:solidFill>
                <a:srgbClr val="F2F2F2"/>
              </a:solidFill>
              <a:latin typeface="Arial"/>
              <a:ea typeface="Arial"/>
              <a:cs typeface="Arial"/>
              <a:sym typeface="Arial"/>
            </a:endParaRPr>
          </a:p>
          <a:p>
            <a:pPr indent="0" lvl="0" marL="0" rtl="0" algn="l">
              <a:spcBef>
                <a:spcPts val="0"/>
              </a:spcBef>
              <a:spcAft>
                <a:spcPts val="0"/>
              </a:spcAft>
              <a:buNone/>
            </a:pPr>
            <a:r>
              <a:rPr lang="es-419" sz="1900">
                <a:solidFill>
                  <a:srgbClr val="F2F2F2"/>
                </a:solidFill>
                <a:latin typeface="Arial"/>
                <a:ea typeface="Arial"/>
                <a:cs typeface="Arial"/>
                <a:sym typeface="Arial"/>
              </a:rPr>
              <a:t>-un directorio src</a:t>
            </a:r>
            <a:endParaRPr sz="1900">
              <a:solidFill>
                <a:srgbClr val="F2F2F2"/>
              </a:solidFill>
              <a:latin typeface="Arial"/>
              <a:ea typeface="Arial"/>
              <a:cs typeface="Arial"/>
              <a:sym typeface="Arial"/>
            </a:endParaRPr>
          </a:p>
          <a:p>
            <a:pPr indent="0" lvl="0" marL="0" rtl="0" algn="l">
              <a:spcBef>
                <a:spcPts val="0"/>
              </a:spcBef>
              <a:spcAft>
                <a:spcPts val="0"/>
              </a:spcAft>
              <a:buNone/>
            </a:pPr>
            <a:r>
              <a:t/>
            </a:r>
            <a:endParaRPr sz="1900">
              <a:solidFill>
                <a:srgbClr val="F2F2F2"/>
              </a:solidFill>
              <a:latin typeface="Arial"/>
              <a:ea typeface="Arial"/>
              <a:cs typeface="Arial"/>
              <a:sym typeface="Arial"/>
            </a:endParaRPr>
          </a:p>
          <a:p>
            <a:pPr indent="0" lvl="0" marL="0" rtl="0" algn="l">
              <a:spcBef>
                <a:spcPts val="0"/>
              </a:spcBef>
              <a:spcAft>
                <a:spcPts val="0"/>
              </a:spcAft>
              <a:buNone/>
            </a:pPr>
            <a:r>
              <a:rPr lang="es-419" sz="1900">
                <a:solidFill>
                  <a:srgbClr val="F2F2F2"/>
                </a:solidFill>
                <a:latin typeface="Arial"/>
                <a:ea typeface="Arial"/>
                <a:cs typeface="Arial"/>
                <a:sym typeface="Arial"/>
              </a:rPr>
              <a:t>otros comandos: </a:t>
            </a:r>
            <a:r>
              <a:rPr lang="es-419" sz="1900">
                <a:solidFill>
                  <a:srgbClr val="F2F2F2"/>
                </a:solidFill>
                <a:highlight>
                  <a:srgbClr val="1D1F21"/>
                </a:highlight>
                <a:latin typeface="Arial"/>
                <a:ea typeface="Arial"/>
                <a:cs typeface="Arial"/>
                <a:sym typeface="Arial"/>
              </a:rPr>
              <a:t>build, run, check</a:t>
            </a:r>
            <a:endParaRPr sz="1900">
              <a:solidFill>
                <a:srgbClr val="F2F2F2"/>
              </a:solidFill>
              <a:highlight>
                <a:srgbClr val="1D1F21"/>
              </a:highlight>
              <a:latin typeface="Arial"/>
              <a:ea typeface="Arial"/>
              <a:cs typeface="Arial"/>
              <a:sym typeface="Arial"/>
            </a:endParaRPr>
          </a:p>
          <a:p>
            <a:pPr indent="0" lvl="0" marL="0" rtl="0" algn="l">
              <a:spcBef>
                <a:spcPts val="0"/>
              </a:spcBef>
              <a:spcAft>
                <a:spcPts val="0"/>
              </a:spcAft>
              <a:buNone/>
            </a:pPr>
            <a:r>
              <a:t/>
            </a:r>
            <a:endParaRPr sz="1900">
              <a:solidFill>
                <a:srgbClr val="F2F2F2"/>
              </a:solidFill>
              <a:highlight>
                <a:srgbClr val="1D1F21"/>
              </a:highlight>
              <a:latin typeface="Arial"/>
              <a:ea typeface="Arial"/>
              <a:cs typeface="Arial"/>
              <a:sym typeface="Arial"/>
            </a:endParaRPr>
          </a:p>
          <a:p>
            <a:pPr indent="0" lvl="0" marL="0" rtl="0" algn="l">
              <a:spcBef>
                <a:spcPts val="0"/>
              </a:spcBef>
              <a:spcAft>
                <a:spcPts val="0"/>
              </a:spcAft>
              <a:buNone/>
            </a:pPr>
            <a:r>
              <a:rPr lang="es-419" sz="1900">
                <a:solidFill>
                  <a:srgbClr val="F2F2F2"/>
                </a:solidFill>
                <a:latin typeface="Arial"/>
                <a:ea typeface="Arial"/>
                <a:cs typeface="Arial"/>
                <a:sym typeface="Arial"/>
              </a:rPr>
              <a:t>crates:</a:t>
            </a:r>
            <a:r>
              <a:rPr lang="es-419" sz="1900">
                <a:solidFill>
                  <a:srgbClr val="F2F2F2"/>
                </a:solidFill>
                <a:highlight>
                  <a:srgbClr val="1D1F21"/>
                </a:highlight>
                <a:latin typeface="Arial"/>
                <a:ea typeface="Arial"/>
                <a:cs typeface="Arial"/>
                <a:sym typeface="Arial"/>
              </a:rPr>
              <a:t> https://crates.io</a:t>
            </a:r>
            <a:endParaRPr sz="1900">
              <a:solidFill>
                <a:srgbClr val="F2F2F2"/>
              </a:solidFill>
              <a:highlight>
                <a:srgbClr val="1D1F2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¿Qué ide usar?</a:t>
            </a:r>
            <a:endParaRPr/>
          </a:p>
        </p:txBody>
      </p:sp>
      <p:sp>
        <p:nvSpPr>
          <p:cNvPr id="285" name="Google Shape;285;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6" name="Google Shape;286;p49"/>
          <p:cNvPicPr preferRelativeResize="0"/>
          <p:nvPr/>
        </p:nvPicPr>
        <p:blipFill>
          <a:blip r:embed="rId3">
            <a:alphaModFix/>
          </a:blip>
          <a:stretch>
            <a:fillRect/>
          </a:stretch>
        </p:blipFill>
        <p:spPr>
          <a:xfrm>
            <a:off x="481725" y="1508964"/>
            <a:ext cx="7215775" cy="3040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92" name="Google Shape;292;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3" name="Google Shape;293;p50"/>
          <p:cNvPicPr preferRelativeResize="0"/>
          <p:nvPr/>
        </p:nvPicPr>
        <p:blipFill>
          <a:blip r:embed="rId3">
            <a:alphaModFix/>
          </a:blip>
          <a:stretch>
            <a:fillRect/>
          </a:stretch>
        </p:blipFill>
        <p:spPr>
          <a:xfrm>
            <a:off x="1506550" y="165762"/>
            <a:ext cx="5751825" cy="481197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Vs Code extensiones recomendadas</a:t>
            </a:r>
            <a:endParaRPr/>
          </a:p>
        </p:txBody>
      </p:sp>
      <p:sp>
        <p:nvSpPr>
          <p:cNvPr id="299" name="Google Shape;299;p51"/>
          <p:cNvSpPr txBox="1"/>
          <p:nvPr>
            <p:ph idx="1" type="body"/>
          </p:nvPr>
        </p:nvSpPr>
        <p:spPr>
          <a:xfrm>
            <a:off x="387900" y="1489825"/>
            <a:ext cx="8368200" cy="33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419" sz="1900" u="sng">
                <a:solidFill>
                  <a:schemeClr val="hlink"/>
                </a:solidFill>
                <a:hlinkClick r:id="rId3"/>
              </a:rPr>
              <a:t>rust-analyzer</a:t>
            </a:r>
            <a:endParaRPr sz="1900"/>
          </a:p>
          <a:p>
            <a:pPr indent="0" lvl="0" marL="0" rtl="0" algn="l">
              <a:spcBef>
                <a:spcPts val="1200"/>
              </a:spcBef>
              <a:spcAft>
                <a:spcPts val="0"/>
              </a:spcAft>
              <a:buNone/>
            </a:pPr>
            <a:r>
              <a:rPr lang="es-419" sz="1900" u="sng">
                <a:solidFill>
                  <a:schemeClr val="hlink"/>
                </a:solidFill>
                <a:hlinkClick r:id="rId4"/>
              </a:rPr>
              <a:t>better-toml</a:t>
            </a:r>
            <a:endParaRPr sz="1900"/>
          </a:p>
          <a:p>
            <a:pPr indent="0" lvl="0" marL="0" rtl="0" algn="l">
              <a:spcBef>
                <a:spcPts val="1200"/>
              </a:spcBef>
              <a:spcAft>
                <a:spcPts val="0"/>
              </a:spcAft>
              <a:buNone/>
            </a:pPr>
            <a:r>
              <a:rPr lang="es-419" sz="1900" u="sng">
                <a:solidFill>
                  <a:schemeClr val="hlink"/>
                </a:solidFill>
                <a:hlinkClick r:id="rId5"/>
              </a:rPr>
              <a:t>crates</a:t>
            </a:r>
            <a:endParaRPr sz="1900"/>
          </a:p>
          <a:p>
            <a:pPr indent="0" lvl="0" marL="0" rtl="0" algn="l">
              <a:spcBef>
                <a:spcPts val="1200"/>
              </a:spcBef>
              <a:spcAft>
                <a:spcPts val="1200"/>
              </a:spcAft>
              <a:buNone/>
            </a:pPr>
            <a:r>
              <a:rPr lang="es-419" sz="1900" u="sng">
                <a:solidFill>
                  <a:schemeClr val="hlink"/>
                </a:solidFill>
                <a:hlinkClick r:id="rId6"/>
              </a:rPr>
              <a:t>error lens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¿Qué es Rust? Algunas características</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Clr>
                <a:srgbClr val="F3F3F3"/>
              </a:buClr>
              <a:buSzPct val="100000"/>
              <a:buChar char="●"/>
            </a:pPr>
            <a:r>
              <a:rPr b="1" lang="es-419" sz="7200">
                <a:solidFill>
                  <a:srgbClr val="F3F3F3"/>
                </a:solidFill>
              </a:rPr>
              <a:t>Sistema de tipos:</a:t>
            </a:r>
            <a:r>
              <a:rPr lang="es-419" sz="7200">
                <a:solidFill>
                  <a:srgbClr val="F3F3F3"/>
                </a:solidFill>
              </a:rPr>
              <a:t>  tiene un sistema de tipos estático y fuertemente tipado, lo que significa que el tipo de cada variable debe ser conocido en tiempo de compilación y no puede cambiar durante la ejecución del programa.</a:t>
            </a:r>
            <a:endParaRPr sz="7200">
              <a:solidFill>
                <a:srgbClr val="F3F3F3"/>
              </a:solidFill>
            </a:endParaRPr>
          </a:p>
          <a:p>
            <a:pPr indent="0" lvl="0" marL="457200" rtl="0" algn="l">
              <a:spcBef>
                <a:spcPts val="1200"/>
              </a:spcBef>
              <a:spcAft>
                <a:spcPts val="0"/>
              </a:spcAft>
              <a:buNone/>
            </a:pPr>
            <a:r>
              <a:t/>
            </a:r>
            <a:endParaRPr sz="7200">
              <a:solidFill>
                <a:srgbClr val="F3F3F3"/>
              </a:solidFill>
            </a:endParaRPr>
          </a:p>
          <a:p>
            <a:pPr indent="-342900" lvl="0" marL="457200" rtl="0" algn="l">
              <a:spcBef>
                <a:spcPts val="1200"/>
              </a:spcBef>
              <a:spcAft>
                <a:spcPts val="0"/>
              </a:spcAft>
              <a:buClr>
                <a:srgbClr val="F3F3F3"/>
              </a:buClr>
              <a:buSzPct val="100000"/>
              <a:buChar char="●"/>
            </a:pPr>
            <a:r>
              <a:rPr b="1" lang="es-419" sz="7200">
                <a:solidFill>
                  <a:srgbClr val="F3F3F3"/>
                </a:solidFill>
              </a:rPr>
              <a:t>Seguridad de memoria:</a:t>
            </a:r>
            <a:r>
              <a:rPr lang="es-419" sz="7200">
                <a:solidFill>
                  <a:srgbClr val="F3F3F3"/>
                </a:solidFill>
              </a:rPr>
              <a:t>  garantiza la seguridad de memoria mediante un sistema de propiedad y préstamos, que ayuda a prevenir errores comunes como el uso después de liberar, doble liberación y corrupción de memoria.</a:t>
            </a:r>
            <a:endParaRPr sz="7200">
              <a:solidFill>
                <a:srgbClr val="F3F3F3"/>
              </a:solidFill>
            </a:endParaRPr>
          </a:p>
          <a:p>
            <a:pPr indent="0" lvl="0" marL="457200" rtl="0" algn="l">
              <a:spcBef>
                <a:spcPts val="1200"/>
              </a:spcBef>
              <a:spcAft>
                <a:spcPts val="0"/>
              </a:spcAft>
              <a:buNone/>
            </a:pPr>
            <a:r>
              <a:t/>
            </a:r>
            <a:endParaRPr sz="7200">
              <a:solidFill>
                <a:srgbClr val="F3F3F3"/>
              </a:solidFill>
            </a:endParaRPr>
          </a:p>
          <a:p>
            <a:pPr indent="-342900" lvl="0" marL="457200" rtl="0" algn="l">
              <a:spcBef>
                <a:spcPts val="1200"/>
              </a:spcBef>
              <a:spcAft>
                <a:spcPts val="0"/>
              </a:spcAft>
              <a:buClr>
                <a:srgbClr val="F3F3F3"/>
              </a:buClr>
              <a:buSzPct val="100000"/>
              <a:buChar char="●"/>
            </a:pPr>
            <a:r>
              <a:rPr b="1" lang="es-419" sz="7200">
                <a:solidFill>
                  <a:srgbClr val="F3F3F3"/>
                </a:solidFill>
              </a:rPr>
              <a:t>Rendimiento: </a:t>
            </a:r>
            <a:r>
              <a:rPr lang="es-419" sz="7200">
                <a:solidFill>
                  <a:srgbClr val="F3F3F3"/>
                </a:solidFill>
              </a:rPr>
              <a:t> compila el código directamente a código de máquina nativo y optimizado, lo que generalmente proporciona un alto rendimiento.</a:t>
            </a:r>
            <a:endParaRPr sz="72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236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¿Qué es Rust? Algunas características cont..</a:t>
            </a:r>
            <a:endParaRPr/>
          </a:p>
        </p:txBody>
      </p:sp>
      <p:sp>
        <p:nvSpPr>
          <p:cNvPr id="89" name="Google Shape;89;p17"/>
          <p:cNvSpPr txBox="1"/>
          <p:nvPr>
            <p:ph idx="1" type="body"/>
          </p:nvPr>
        </p:nvSpPr>
        <p:spPr>
          <a:xfrm>
            <a:off x="311700" y="1291525"/>
            <a:ext cx="8520600" cy="35559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F3F3F3"/>
              </a:buClr>
              <a:buSzPts val="1400"/>
              <a:buChar char="●"/>
            </a:pPr>
            <a:r>
              <a:rPr b="1" lang="es-419" sz="1400">
                <a:solidFill>
                  <a:srgbClr val="F3F3F3"/>
                </a:solidFill>
              </a:rPr>
              <a:t>Calidad y ayuda en los mensajes de errores:</a:t>
            </a:r>
            <a:r>
              <a:rPr lang="es-419" sz="1400">
                <a:solidFill>
                  <a:srgbClr val="F3F3F3"/>
                </a:solidFill>
              </a:rPr>
              <a:t> Los mensajes de error que arroja el compilador de rust son muy descriptivos, detallados y en muchas oportunidades explican como subsanar el error.</a:t>
            </a:r>
            <a:endParaRPr sz="1400">
              <a:solidFill>
                <a:srgbClr val="F3F3F3"/>
              </a:solidFill>
            </a:endParaRPr>
          </a:p>
          <a:p>
            <a:pPr indent="0" lvl="0" marL="457200" rtl="0" algn="l">
              <a:lnSpc>
                <a:spcPct val="95000"/>
              </a:lnSpc>
              <a:spcBef>
                <a:spcPts val="1200"/>
              </a:spcBef>
              <a:spcAft>
                <a:spcPts val="0"/>
              </a:spcAft>
              <a:buSzPts val="275"/>
              <a:buNone/>
            </a:pPr>
            <a:r>
              <a:t/>
            </a:r>
            <a:endParaRPr sz="1400">
              <a:solidFill>
                <a:srgbClr val="F3F3F3"/>
              </a:solidFill>
            </a:endParaRPr>
          </a:p>
          <a:p>
            <a:pPr indent="-317500" lvl="0" marL="457200" rtl="0" algn="l">
              <a:lnSpc>
                <a:spcPct val="95000"/>
              </a:lnSpc>
              <a:spcBef>
                <a:spcPts val="1200"/>
              </a:spcBef>
              <a:spcAft>
                <a:spcPts val="0"/>
              </a:spcAft>
              <a:buClr>
                <a:srgbClr val="F3F3F3"/>
              </a:buClr>
              <a:buSzPts val="1400"/>
              <a:buChar char="●"/>
            </a:pPr>
            <a:r>
              <a:rPr b="1" lang="es-419" sz="1400">
                <a:solidFill>
                  <a:srgbClr val="F3F3F3"/>
                </a:solidFill>
              </a:rPr>
              <a:t>Gestión de errores:  </a:t>
            </a:r>
            <a:r>
              <a:rPr lang="es-419" sz="1400">
                <a:solidFill>
                  <a:srgbClr val="F3F3F3"/>
                </a:solidFill>
              </a:rPr>
              <a:t>utiliza el tipo Result para manejar errores de manera explícita y segura. Esto puede resultar en un código más seguro y fácil de razonar.</a:t>
            </a:r>
            <a:endParaRPr sz="1400">
              <a:solidFill>
                <a:srgbClr val="F3F3F3"/>
              </a:solidFill>
            </a:endParaRPr>
          </a:p>
          <a:p>
            <a:pPr indent="0" lvl="0" marL="457200" rtl="0" algn="l">
              <a:lnSpc>
                <a:spcPct val="95000"/>
              </a:lnSpc>
              <a:spcBef>
                <a:spcPts val="1200"/>
              </a:spcBef>
              <a:spcAft>
                <a:spcPts val="0"/>
              </a:spcAft>
              <a:buSzPts val="275"/>
              <a:buNone/>
            </a:pPr>
            <a:r>
              <a:t/>
            </a:r>
            <a:endParaRPr sz="1400">
              <a:solidFill>
                <a:srgbClr val="F3F3F3"/>
              </a:solidFill>
            </a:endParaRPr>
          </a:p>
          <a:p>
            <a:pPr indent="-317500" lvl="0" marL="457200" rtl="0" algn="l">
              <a:lnSpc>
                <a:spcPct val="95000"/>
              </a:lnSpc>
              <a:spcBef>
                <a:spcPts val="1200"/>
              </a:spcBef>
              <a:spcAft>
                <a:spcPts val="0"/>
              </a:spcAft>
              <a:buClr>
                <a:srgbClr val="F3F3F3"/>
              </a:buClr>
              <a:buSzPts val="1400"/>
              <a:buChar char="●"/>
            </a:pPr>
            <a:r>
              <a:rPr b="1" lang="es-419" sz="1400">
                <a:solidFill>
                  <a:srgbClr val="F3F3F3"/>
                </a:solidFill>
              </a:rPr>
              <a:t>Macros (metaprogramación): </a:t>
            </a:r>
            <a:r>
              <a:rPr lang="es-419" sz="1400">
                <a:solidFill>
                  <a:srgbClr val="F3F3F3"/>
                </a:solidFill>
              </a:rPr>
              <a:t> admite macros para la generación de código en tiempo de compilación, lo que permite la creación de abstracciones personalizadas y la generación de código eficiente.</a:t>
            </a:r>
            <a:endParaRPr sz="1400">
              <a:solidFill>
                <a:srgbClr val="F3F3F3"/>
              </a:solidFill>
            </a:endParaRPr>
          </a:p>
          <a:p>
            <a:pPr indent="0" lvl="0" marL="457200" rtl="0" algn="l">
              <a:lnSpc>
                <a:spcPct val="95000"/>
              </a:lnSpc>
              <a:spcBef>
                <a:spcPts val="1200"/>
              </a:spcBef>
              <a:spcAft>
                <a:spcPts val="0"/>
              </a:spcAft>
              <a:buSzPts val="275"/>
              <a:buNone/>
            </a:pPr>
            <a:r>
              <a:t/>
            </a:r>
            <a:endParaRPr sz="1400">
              <a:solidFill>
                <a:srgbClr val="F3F3F3"/>
              </a:solidFill>
            </a:endParaRPr>
          </a:p>
          <a:p>
            <a:pPr indent="-317500" lvl="0" marL="457200" rtl="0" algn="l">
              <a:lnSpc>
                <a:spcPct val="95000"/>
              </a:lnSpc>
              <a:spcBef>
                <a:spcPts val="1200"/>
              </a:spcBef>
              <a:spcAft>
                <a:spcPts val="0"/>
              </a:spcAft>
              <a:buClr>
                <a:srgbClr val="F3F3F3"/>
              </a:buClr>
              <a:buSzPts val="1400"/>
              <a:buChar char="●"/>
            </a:pPr>
            <a:r>
              <a:rPr b="1" lang="es-419" sz="1400">
                <a:solidFill>
                  <a:srgbClr val="F3F3F3"/>
                </a:solidFill>
              </a:rPr>
              <a:t>Empaquetado y administración de dependencias: </a:t>
            </a:r>
            <a:r>
              <a:rPr lang="es-419" sz="1400">
                <a:solidFill>
                  <a:srgbClr val="F3F3F3"/>
                </a:solidFill>
              </a:rPr>
              <a:t> incluye cargo, una herramienta de construcción y administración de paquetes que facilita la gestión de dependencias y la construcción de proyectos.</a:t>
            </a:r>
            <a:endParaRPr sz="1400">
              <a:solidFill>
                <a:srgbClr val="F3F3F3"/>
              </a:solidFill>
            </a:endParaRPr>
          </a:p>
          <a:p>
            <a:pPr indent="0" lvl="0" marL="0" rtl="0" algn="l">
              <a:lnSpc>
                <a:spcPct val="95000"/>
              </a:lnSpc>
              <a:spcBef>
                <a:spcPts val="1200"/>
              </a:spcBef>
              <a:spcAft>
                <a:spcPts val="0"/>
              </a:spcAft>
              <a:buSzPts val="275"/>
              <a:buNone/>
            </a:pPr>
            <a:r>
              <a:t/>
            </a:r>
            <a:endParaRPr sz="450"/>
          </a:p>
          <a:p>
            <a:pPr indent="0" lvl="0" marL="0" rtl="0" algn="l">
              <a:lnSpc>
                <a:spcPct val="95000"/>
              </a:lnSpc>
              <a:spcBef>
                <a:spcPts val="1200"/>
              </a:spcBef>
              <a:spcAft>
                <a:spcPts val="1200"/>
              </a:spcAft>
              <a:buSzPts val="275"/>
              <a:buNone/>
            </a:pPr>
            <a:r>
              <a:t/>
            </a:r>
            <a:endParaRPr sz="4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Un poco de historia</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sz="2000"/>
              <a:t>Se comenzó a trabajar en rust por el 2006 y la versión 1.0 fue liberada en el 2015 por eso es un lenguaje muy reciente.</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s-419" sz="2000"/>
              <a:t>Inicialmente fue pensado para programación de sistemas (sistemas operativos, browsers, engine de videojuegos)</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s-419" sz="2000"/>
              <a:t>Fue creado por un grupo de desarrolladores de mozilla</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419"/>
              <a:t>EL lenguaje más querido por devs por 7mo año consecutivo</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1084900" y="1595473"/>
            <a:ext cx="7163648" cy="336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¿Para que se usa?</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Aplicaciones de </a:t>
            </a:r>
            <a:r>
              <a:rPr lang="es-419"/>
              <a:t>línea</a:t>
            </a:r>
            <a:r>
              <a:rPr lang="es-419"/>
              <a:t> de comando</a:t>
            </a:r>
            <a:endParaRPr/>
          </a:p>
          <a:p>
            <a:pPr indent="0" lvl="0" marL="0" rtl="0" algn="l">
              <a:spcBef>
                <a:spcPts val="1200"/>
              </a:spcBef>
              <a:spcAft>
                <a:spcPts val="0"/>
              </a:spcAft>
              <a:buNone/>
            </a:pPr>
            <a:r>
              <a:rPr lang="es-419"/>
              <a:t>Sistemas operativos</a:t>
            </a:r>
            <a:endParaRPr/>
          </a:p>
          <a:p>
            <a:pPr indent="0" lvl="0" marL="0" rtl="0" algn="l">
              <a:spcBef>
                <a:spcPts val="1200"/>
              </a:spcBef>
              <a:spcAft>
                <a:spcPts val="0"/>
              </a:spcAft>
              <a:buNone/>
            </a:pPr>
            <a:r>
              <a:rPr lang="es-419"/>
              <a:t>Browser engine</a:t>
            </a:r>
            <a:endParaRPr/>
          </a:p>
          <a:p>
            <a:pPr indent="0" lvl="0" marL="0" rtl="0" algn="l">
              <a:spcBef>
                <a:spcPts val="1200"/>
              </a:spcBef>
              <a:spcAft>
                <a:spcPts val="0"/>
              </a:spcAft>
              <a:buNone/>
            </a:pPr>
            <a:r>
              <a:rPr lang="es-419"/>
              <a:t>Backend/Api</a:t>
            </a:r>
            <a:endParaRPr/>
          </a:p>
          <a:p>
            <a:pPr indent="0" lvl="0" marL="0" rtl="0" algn="l">
              <a:spcBef>
                <a:spcPts val="1200"/>
              </a:spcBef>
              <a:spcAft>
                <a:spcPts val="0"/>
              </a:spcAft>
              <a:buNone/>
            </a:pPr>
            <a:r>
              <a:rPr lang="es-419"/>
              <a:t>Escribir aplicaciones de bajo nivel para mejorar performance</a:t>
            </a:r>
            <a:endParaRPr/>
          </a:p>
          <a:p>
            <a:pPr indent="0" lvl="0" marL="0" rtl="0" algn="l">
              <a:spcBef>
                <a:spcPts val="1200"/>
              </a:spcBef>
              <a:spcAft>
                <a:spcPts val="0"/>
              </a:spcAft>
              <a:buNone/>
            </a:pPr>
            <a:r>
              <a:rPr lang="es-419"/>
              <a:t>Webassembly (wasm)</a:t>
            </a:r>
            <a:endParaRPr/>
          </a:p>
          <a:p>
            <a:pPr indent="0" lvl="0" marL="0" rtl="0" algn="l">
              <a:spcBef>
                <a:spcPts val="1200"/>
              </a:spcBef>
              <a:spcAft>
                <a:spcPts val="0"/>
              </a:spcAft>
              <a:buNone/>
            </a:pPr>
            <a:r>
              <a:rPr lang="es-419"/>
              <a:t>Sistemas embebidos, microcontroladores, iot</a:t>
            </a:r>
            <a:endParaRPr/>
          </a:p>
          <a:p>
            <a:pPr indent="0" lvl="0" marL="0" rtl="0" algn="l">
              <a:spcBef>
                <a:spcPts val="1200"/>
              </a:spcBef>
              <a:spcAft>
                <a:spcPts val="1200"/>
              </a:spcAft>
              <a:buNone/>
            </a:pPr>
            <a:r>
              <a:rPr lang="es-419"/>
              <a:t>Blockchain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¿Donde se usa?</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u="sng">
                <a:solidFill>
                  <a:schemeClr val="hlink"/>
                </a:solidFill>
                <a:hlinkClick r:id="rId3"/>
              </a:rPr>
              <a:t>Firefox</a:t>
            </a:r>
            <a:endParaRPr/>
          </a:p>
          <a:p>
            <a:pPr indent="0" lvl="0" marL="0" rtl="0" algn="l">
              <a:spcBef>
                <a:spcPts val="1200"/>
              </a:spcBef>
              <a:spcAft>
                <a:spcPts val="0"/>
              </a:spcAft>
              <a:buNone/>
            </a:pPr>
            <a:r>
              <a:rPr lang="es-419" u="sng">
                <a:solidFill>
                  <a:schemeClr val="hlink"/>
                </a:solidFill>
                <a:hlinkClick r:id="rId4"/>
              </a:rPr>
              <a:t>Redox Os</a:t>
            </a:r>
            <a:endParaRPr/>
          </a:p>
          <a:p>
            <a:pPr indent="0" lvl="0" marL="0" rtl="0" algn="l">
              <a:spcBef>
                <a:spcPts val="1200"/>
              </a:spcBef>
              <a:spcAft>
                <a:spcPts val="0"/>
              </a:spcAft>
              <a:buNone/>
            </a:pPr>
            <a:r>
              <a:rPr lang="es-419" u="sng">
                <a:solidFill>
                  <a:schemeClr val="hlink"/>
                </a:solidFill>
                <a:hlinkClick r:id="rId5"/>
              </a:rPr>
              <a:t>Substrate</a:t>
            </a:r>
            <a:endParaRPr/>
          </a:p>
          <a:p>
            <a:pPr indent="0" lvl="0" marL="0" rtl="0" algn="l">
              <a:spcBef>
                <a:spcPts val="1200"/>
              </a:spcBef>
              <a:spcAft>
                <a:spcPts val="0"/>
              </a:spcAft>
              <a:buNone/>
            </a:pPr>
            <a:r>
              <a:rPr lang="es-419" u="sng">
                <a:solidFill>
                  <a:schemeClr val="hlink"/>
                </a:solidFill>
                <a:hlinkClick r:id="rId6"/>
              </a:rPr>
              <a:t>Fucsia Os</a:t>
            </a:r>
            <a:endParaRPr/>
          </a:p>
          <a:p>
            <a:pPr indent="0" lvl="0" marL="0" rtl="0" algn="l">
              <a:spcBef>
                <a:spcPts val="1200"/>
              </a:spcBef>
              <a:spcAft>
                <a:spcPts val="0"/>
              </a:spcAft>
              <a:buNone/>
            </a:pPr>
            <a:r>
              <a:rPr lang="es-419" u="sng">
                <a:solidFill>
                  <a:schemeClr val="hlink"/>
                </a:solidFill>
                <a:hlinkClick r:id="rId7"/>
              </a:rPr>
              <a:t>Android</a:t>
            </a:r>
            <a:endParaRPr/>
          </a:p>
          <a:p>
            <a:pPr indent="0" lvl="0" marL="0" rtl="0" algn="l">
              <a:spcBef>
                <a:spcPts val="1200"/>
              </a:spcBef>
              <a:spcAft>
                <a:spcPts val="0"/>
              </a:spcAft>
              <a:buNone/>
            </a:pPr>
            <a:r>
              <a:rPr lang="es-419" u="sng">
                <a:solidFill>
                  <a:schemeClr val="hlink"/>
                </a:solidFill>
                <a:hlinkClick r:id="rId8"/>
              </a:rPr>
              <a:t>Meta</a:t>
            </a:r>
            <a:endParaRPr/>
          </a:p>
          <a:p>
            <a:pPr indent="0" lvl="0" marL="0" rtl="0" algn="l">
              <a:spcBef>
                <a:spcPts val="1200"/>
              </a:spcBef>
              <a:spcAft>
                <a:spcPts val="0"/>
              </a:spcAft>
              <a:buNone/>
            </a:pPr>
            <a:r>
              <a:rPr lang="es-419" u="sng">
                <a:solidFill>
                  <a:schemeClr val="hlink"/>
                </a:solidFill>
                <a:hlinkClick r:id="rId9"/>
              </a:rPr>
              <a:t>Amazon (AWS)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