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</p:sldIdLst>
  <p:sldSz cy="5143500" cx="9144000"/>
  <p:notesSz cx="6858000" cy="9144000"/>
  <p:embeddedFontLst>
    <p:embeddedFont>
      <p:font typeface="Roboto Slab"/>
      <p:regular r:id="rId49"/>
      <p:bold r:id="rId50"/>
    </p:embeddedFont>
    <p:embeddedFont>
      <p:font typeface="Roboto"/>
      <p:regular r:id="rId51"/>
      <p:bold r:id="rId52"/>
      <p:italic r:id="rId53"/>
      <p:boldItalic r:id="rId5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font" Target="fonts/RobotoSlab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Roboto-regular.fntdata"/><Relationship Id="rId50" Type="http://schemas.openxmlformats.org/officeDocument/2006/relationships/font" Target="fonts/RobotoSlab-bold.fntdata"/><Relationship Id="rId53" Type="http://schemas.openxmlformats.org/officeDocument/2006/relationships/font" Target="fonts/Roboto-italic.fntdata"/><Relationship Id="rId52" Type="http://schemas.openxmlformats.org/officeDocument/2006/relationships/font" Target="fonts/Robot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54" Type="http://schemas.openxmlformats.org/officeDocument/2006/relationships/font" Target="fonts/Robo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1f824e2aee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1f824e2aee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1f824e2aee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1f824e2aee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1f824e2aee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1f824e2aee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1f824e2aee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1f824e2aee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1f824e2aee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1f824e2aee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1f824e2aee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1f824e2aee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1f824e2aee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1f824e2aee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1f824e2aee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1f824e2aee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1e30c00aed_0_5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1e30c00aed_0_5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1f824e2aee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1f824e2aee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1e30c00aed_0_5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1e30c00aed_0_5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1f824e2aee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1f824e2aee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1f824e2aee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1f824e2aee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1e30c00aed_0_7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1e30c00aed_0_7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1f824e2aee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1f824e2aee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1f824e2aee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1f824e2aee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1f824e2aee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1f824e2aee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1f824e2aee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21f824e2aee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1f824e2aee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21f824e2aee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1f824e2aee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21f824e2aee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1f824e2aee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21f824e2aee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1f824e2aee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1f824e2aee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1f824e2aee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21f824e2aee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21f824e2aee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21f824e2aee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1f824e2aee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21f824e2aee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1f824e2aee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21f824e2aee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21f824e2aee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21f824e2aee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21f824e2aee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21f824e2aee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21f824e2aee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21f824e2aee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1f824e2aee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1f824e2aee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1f824e2aee_0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1f824e2aee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1f824e2aee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21f824e2aee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1e30c00aed_0_5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1e30c00aed_0_5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21f824e2aee_0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21f824e2aee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21f824e2aee_0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21f824e2aee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21f824e2aee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21f824e2aee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21f824e2aee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21f824e2aee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1f824e2aee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1f824e2aee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1f824e2aee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1f824e2aee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1f824e2aee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1f824e2aee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1f824e2aee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1f824e2aee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1f824e2aee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1f824e2aee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8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4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doc.rust-lang.org/rust-by-example/flow_control/match/destructuring/destructure_slice.html" TargetMode="External"/><Relationship Id="rId4" Type="http://schemas.openxmlformats.org/officeDocument/2006/relationships/hyperlink" Target="https://doc.rust-lang.org/rust-by-example/flow_control/match/destructuring/destructure_tuple.html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Rust 2023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clase 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2900"/>
              <a:t>Estructuras de control:  match</a:t>
            </a:r>
            <a:endParaRPr sz="2900"/>
          </a:p>
        </p:txBody>
      </p:sp>
      <p:sp>
        <p:nvSpPr>
          <p:cNvPr id="119" name="Google Shape;119;p22"/>
          <p:cNvSpPr txBox="1"/>
          <p:nvPr>
            <p:ph idx="1" type="body"/>
          </p:nvPr>
        </p:nvSpPr>
        <p:spPr>
          <a:xfrm>
            <a:off x="387900" y="1489825"/>
            <a:ext cx="8368200" cy="34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s-419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s-419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s-419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s-419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match</a:t>
            </a:r>
            <a:r>
              <a:rPr lang="es-419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s-419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-419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s-419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=&gt; </a:t>
            </a:r>
            <a:r>
              <a:rPr lang="es-419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println!</a:t>
            </a:r>
            <a:r>
              <a:rPr lang="es-419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"es tres o hace algo porque es 3"</a:t>
            </a:r>
            <a:r>
              <a:rPr lang="es-419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),</a:t>
            </a:r>
            <a:endParaRPr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-419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lang="es-419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=&gt; </a:t>
            </a:r>
            <a:r>
              <a:rPr lang="es-419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println!</a:t>
            </a:r>
            <a:r>
              <a:rPr lang="es-419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"es siete o hace algo porque es 7"</a:t>
            </a:r>
            <a:r>
              <a:rPr lang="es-419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),</a:t>
            </a:r>
            <a:endParaRPr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-419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_</a:t>
            </a:r>
            <a:r>
              <a:rPr lang="es-419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=&gt; </a:t>
            </a:r>
            <a:r>
              <a:rPr lang="es-419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s-419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C586C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2900"/>
              <a:t>Estructuras de control:  loop</a:t>
            </a:r>
            <a:endParaRPr sz="2900"/>
          </a:p>
        </p:txBody>
      </p:sp>
      <p:sp>
        <p:nvSpPr>
          <p:cNvPr id="125" name="Google Shape;125;p23"/>
          <p:cNvSpPr txBox="1"/>
          <p:nvPr>
            <p:ph idx="1" type="body"/>
          </p:nvPr>
        </p:nvSpPr>
        <p:spPr>
          <a:xfrm>
            <a:off x="387900" y="1489825"/>
            <a:ext cx="8368200" cy="34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fn</a:t>
            </a:r>
            <a:r>
              <a:rPr lang="es-419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5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s-419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5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5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s-419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5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mut</a:t>
            </a:r>
            <a:r>
              <a:rPr lang="es-419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500" u="sng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s-419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s-419" sz="15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s-419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5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50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loop</a:t>
            </a:r>
            <a:r>
              <a:rPr lang="es-419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5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-419" sz="1500" u="sng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s-419" sz="1500" u="sng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+=</a:t>
            </a:r>
            <a:r>
              <a:rPr lang="es-419" sz="15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s-419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5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-419" sz="150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s-419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500" u="sng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s-419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== </a:t>
            </a:r>
            <a:r>
              <a:rPr lang="es-419" sz="15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30</a:t>
            </a:r>
            <a:r>
              <a:rPr lang="es-419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5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s-419" sz="150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lang="es-419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5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sz="15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5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5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println!</a:t>
            </a:r>
            <a:r>
              <a:rPr lang="es-419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15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s-419" sz="15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{}</a:t>
            </a:r>
            <a:r>
              <a:rPr lang="es-419" sz="15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s-419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419" sz="1500" u="sng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s-419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5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400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C586C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2900"/>
              <a:t>Estructuras de control:  loop</a:t>
            </a:r>
            <a:endParaRPr sz="2900"/>
          </a:p>
        </p:txBody>
      </p:sp>
      <p:sp>
        <p:nvSpPr>
          <p:cNvPr id="131" name="Google Shape;131;p24"/>
          <p:cNvSpPr txBox="1"/>
          <p:nvPr>
            <p:ph idx="1" type="body"/>
          </p:nvPr>
        </p:nvSpPr>
        <p:spPr>
          <a:xfrm>
            <a:off x="387900" y="1489825"/>
            <a:ext cx="8368200" cy="34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fn</a:t>
            </a:r>
            <a:r>
              <a:rPr lang="es-419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5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s-419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5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5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s-419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5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mut</a:t>
            </a:r>
            <a:r>
              <a:rPr lang="es-419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500" u="sng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s-419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s-419" sz="15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s-419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5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5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s-419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5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termina</a:t>
            </a:r>
            <a:r>
              <a:rPr lang="es-419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s-419" sz="150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loop</a:t>
            </a:r>
            <a:r>
              <a:rPr lang="es-419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5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-419" sz="1500" u="sng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s-419" sz="1500" u="sng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+=</a:t>
            </a:r>
            <a:r>
              <a:rPr lang="es-419" sz="15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s-419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5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-419" sz="150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s-419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500" u="sng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s-419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== </a:t>
            </a:r>
            <a:r>
              <a:rPr lang="es-419" sz="15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30</a:t>
            </a:r>
            <a:r>
              <a:rPr lang="es-419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5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s-419" sz="150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lang="es-419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5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endParaRPr sz="1500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sz="15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};</a:t>
            </a:r>
            <a:endParaRPr sz="15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5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println!</a:t>
            </a:r>
            <a:r>
              <a:rPr lang="es-419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15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s-419" sz="15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{}</a:t>
            </a:r>
            <a:r>
              <a:rPr lang="es-419" sz="15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5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{}</a:t>
            </a:r>
            <a:r>
              <a:rPr lang="es-419" sz="15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s-419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419" sz="1500" u="sng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s-419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419" sz="15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termina</a:t>
            </a:r>
            <a:r>
              <a:rPr lang="es-419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5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100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C586C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2900"/>
              <a:t>Estructuras de control:  loop con tag</a:t>
            </a:r>
            <a:endParaRPr sz="2900"/>
          </a:p>
        </p:txBody>
      </p:sp>
      <p:sp>
        <p:nvSpPr>
          <p:cNvPr id="137" name="Google Shape;137;p25"/>
          <p:cNvSpPr txBox="1"/>
          <p:nvPr>
            <p:ph idx="1" type="body"/>
          </p:nvPr>
        </p:nvSpPr>
        <p:spPr>
          <a:xfrm>
            <a:off x="387900" y="1489825"/>
            <a:ext cx="8368200" cy="34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0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mut</a:t>
            </a: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000" u="sng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s-419" sz="10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s-419" sz="10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counting_up</a:t>
            </a: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s-419" sz="100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loop</a:t>
            </a: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-419" sz="10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0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mut</a:t>
            </a: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000" u="sng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remaining</a:t>
            </a: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s-419" sz="10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-419" sz="100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loop</a:t>
            </a: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s-419" sz="100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000" u="sng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remaining</a:t>
            </a: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== </a:t>
            </a:r>
            <a:r>
              <a:rPr lang="es-419" sz="10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s-419" sz="100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  <a:endParaRPr sz="10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s-419" sz="100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000" u="sng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== </a:t>
            </a:r>
            <a:r>
              <a:rPr lang="es-419" sz="10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s-419" sz="100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'</a:t>
            </a:r>
            <a:r>
              <a:rPr lang="es-419" sz="10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counting_up</a:t>
            </a: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  <a:endParaRPr sz="10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s-419" sz="1000" u="sng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remaining</a:t>
            </a: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000" u="sng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-=</a:t>
            </a: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0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0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 u="sng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count</a:t>
            </a: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000" u="sng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+=</a:t>
            </a: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0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println!</a:t>
            </a: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10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"End count = </a:t>
            </a:r>
            <a:r>
              <a:rPr lang="es-419" sz="10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s-419" sz="10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lang="es-419" sz="10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s-419" sz="10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2900"/>
              <a:t>Estructuras de control:  while</a:t>
            </a:r>
            <a:endParaRPr sz="2900"/>
          </a:p>
        </p:txBody>
      </p:sp>
      <p:sp>
        <p:nvSpPr>
          <p:cNvPr id="143" name="Google Shape;143;p26"/>
          <p:cNvSpPr txBox="1"/>
          <p:nvPr>
            <p:ph idx="1" type="body"/>
          </p:nvPr>
        </p:nvSpPr>
        <p:spPr>
          <a:xfrm>
            <a:off x="387900" y="1489825"/>
            <a:ext cx="8368200" cy="34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s-419" sz="2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2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mut</a:t>
            </a:r>
            <a:r>
              <a:rPr lang="es-419" sz="2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2200" u="sng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s-419" sz="2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s-419" sz="22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s-419" sz="2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2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20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s-419" sz="2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2200" u="sng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s-419" sz="2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&lt; </a:t>
            </a:r>
            <a:r>
              <a:rPr lang="es-419" sz="22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s-419" sz="2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2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-419" sz="2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println!</a:t>
            </a:r>
            <a:r>
              <a:rPr lang="es-419" sz="2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22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s-419" sz="2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s-419" sz="2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s-419" sz="2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s-419" sz="22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s-419" sz="2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2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-419" sz="2200" u="sng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s-419" sz="2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2200" u="sng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+=</a:t>
            </a:r>
            <a:r>
              <a:rPr lang="es-419" sz="22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s-419" sz="2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2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2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2900"/>
              <a:t>Estructuras de control:  for</a:t>
            </a:r>
            <a:endParaRPr sz="2900"/>
          </a:p>
        </p:txBody>
      </p:sp>
      <p:sp>
        <p:nvSpPr>
          <p:cNvPr id="149" name="Google Shape;149;p27"/>
          <p:cNvSpPr txBox="1"/>
          <p:nvPr>
            <p:ph idx="1" type="body"/>
          </p:nvPr>
        </p:nvSpPr>
        <p:spPr>
          <a:xfrm>
            <a:off x="387900" y="1489825"/>
            <a:ext cx="8368200" cy="34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9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s-419" sz="1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9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arreglo</a:t>
            </a:r>
            <a:r>
              <a:rPr lang="es-419" sz="1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[</a:t>
            </a:r>
            <a:r>
              <a:rPr lang="es-419" sz="19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s-419" sz="1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419" sz="19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s-419" sz="1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419" sz="19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s-419" sz="1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419" sz="19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s-419" sz="1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419" sz="19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s-419" sz="1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 sz="19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90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s-419" sz="1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9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elemento</a:t>
            </a:r>
            <a:r>
              <a:rPr lang="es-419" sz="1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90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s-419" sz="1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9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arreglo</a:t>
            </a:r>
            <a:r>
              <a:rPr lang="es-419" sz="1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9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-419" sz="19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println!</a:t>
            </a:r>
            <a:r>
              <a:rPr lang="es-419" sz="1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19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"el valor es: </a:t>
            </a:r>
            <a:r>
              <a:rPr lang="es-419" sz="19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s-419" sz="19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elemento</a:t>
            </a:r>
            <a:r>
              <a:rPr lang="es-419" sz="19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s-419" sz="19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s-419" sz="1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9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9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2900"/>
              <a:t>Estructuras de control:  for</a:t>
            </a:r>
            <a:endParaRPr sz="2900"/>
          </a:p>
        </p:txBody>
      </p:sp>
      <p:sp>
        <p:nvSpPr>
          <p:cNvPr id="155" name="Google Shape;155;p28"/>
          <p:cNvSpPr txBox="1"/>
          <p:nvPr>
            <p:ph idx="1" type="body"/>
          </p:nvPr>
        </p:nvSpPr>
        <p:spPr>
          <a:xfrm>
            <a:off x="387900" y="1489825"/>
            <a:ext cx="8368200" cy="34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s-419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limite</a:t>
            </a:r>
            <a:r>
              <a:rPr lang="es-419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s-419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s-419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s-419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s-419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s-419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s-419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..</a:t>
            </a:r>
            <a:r>
              <a:rPr lang="es-419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limite</a:t>
            </a:r>
            <a:r>
              <a:rPr lang="es-419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s-419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s-419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-419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println!</a:t>
            </a:r>
            <a:r>
              <a:rPr lang="es-419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"el valor es: </a:t>
            </a:r>
            <a:r>
              <a:rPr lang="es-419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s-419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s-419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s-419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s-419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s-419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s-419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s-419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s-419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s-419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..</a:t>
            </a:r>
            <a:r>
              <a:rPr lang="es-419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limite</a:t>
            </a:r>
            <a:r>
              <a:rPr lang="es-419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s-419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s-419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).</a:t>
            </a:r>
            <a:r>
              <a:rPr lang="es-419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rev</a:t>
            </a:r>
            <a:r>
              <a:rPr lang="es-419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-419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println!</a:t>
            </a:r>
            <a:r>
              <a:rPr lang="es-419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"el valor es: </a:t>
            </a:r>
            <a:r>
              <a:rPr lang="es-419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s-419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s-419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s-419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s-419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9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Funciones</a:t>
            </a:r>
            <a:endParaRPr/>
          </a:p>
        </p:txBody>
      </p:sp>
      <p:sp>
        <p:nvSpPr>
          <p:cNvPr id="161" name="Google Shape;161;p29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0"/>
          <p:cNvSpPr txBox="1"/>
          <p:nvPr>
            <p:ph type="title"/>
          </p:nvPr>
        </p:nvSpPr>
        <p:spPr>
          <a:xfrm>
            <a:off x="387900" y="42360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Funciones</a:t>
            </a:r>
            <a:endParaRPr/>
          </a:p>
        </p:txBody>
      </p:sp>
      <p:sp>
        <p:nvSpPr>
          <p:cNvPr id="167" name="Google Shape;167;p30"/>
          <p:cNvSpPr txBox="1"/>
          <p:nvPr>
            <p:ph idx="1" type="body"/>
          </p:nvPr>
        </p:nvSpPr>
        <p:spPr>
          <a:xfrm>
            <a:off x="311700" y="1291525"/>
            <a:ext cx="8520600" cy="355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s-419" sz="1400">
                <a:solidFill>
                  <a:srgbClr val="F3F3F3"/>
                </a:solidFill>
              </a:rPr>
              <a:t>Como se observó estuvimos viendo una </a:t>
            </a:r>
            <a:r>
              <a:rPr lang="es-419" sz="1400">
                <a:solidFill>
                  <a:srgbClr val="F3F3F3"/>
                </a:solidFill>
              </a:rPr>
              <a:t>función</a:t>
            </a:r>
            <a:r>
              <a:rPr lang="es-419" sz="1400">
                <a:solidFill>
                  <a:srgbClr val="F3F3F3"/>
                </a:solidFill>
              </a:rPr>
              <a:t>: main. La </a:t>
            </a:r>
            <a:r>
              <a:rPr lang="es-419" sz="1400">
                <a:solidFill>
                  <a:srgbClr val="F3F3F3"/>
                </a:solidFill>
              </a:rPr>
              <a:t>definición</a:t>
            </a:r>
            <a:r>
              <a:rPr lang="es-419" sz="1400">
                <a:solidFill>
                  <a:srgbClr val="F3F3F3"/>
                </a:solidFill>
              </a:rPr>
              <a:t> de una función se realiza con la palabra reservada “fn” a </a:t>
            </a:r>
            <a:r>
              <a:rPr lang="es-419" sz="1400">
                <a:solidFill>
                  <a:srgbClr val="F3F3F3"/>
                </a:solidFill>
              </a:rPr>
              <a:t>continuación</a:t>
            </a:r>
            <a:r>
              <a:rPr lang="es-419" sz="1400">
                <a:solidFill>
                  <a:srgbClr val="F3F3F3"/>
                </a:solidFill>
              </a:rPr>
              <a:t> el nombre de la misma (snake case) y luego entre los </a:t>
            </a:r>
            <a:r>
              <a:rPr lang="es-419" sz="1400">
                <a:solidFill>
                  <a:srgbClr val="F3F3F3"/>
                </a:solidFill>
              </a:rPr>
              <a:t>paréntesis</a:t>
            </a:r>
            <a:r>
              <a:rPr lang="es-419" sz="1400">
                <a:solidFill>
                  <a:srgbClr val="F3F3F3"/>
                </a:solidFill>
              </a:rPr>
              <a:t> los argumentos. Entre las llaves el </a:t>
            </a:r>
            <a:r>
              <a:rPr lang="es-419" sz="1400">
                <a:solidFill>
                  <a:srgbClr val="F3F3F3"/>
                </a:solidFill>
              </a:rPr>
              <a:t>código</a:t>
            </a:r>
            <a:r>
              <a:rPr lang="es-419" sz="1400">
                <a:solidFill>
                  <a:srgbClr val="F3F3F3"/>
                </a:solidFill>
              </a:rPr>
              <a:t> propio del scope de la función.</a:t>
            </a:r>
            <a:endParaRPr sz="1400">
              <a:solidFill>
                <a:srgbClr val="F3F3F3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400">
              <a:solidFill>
                <a:srgbClr val="F3F3F3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s-419" sz="1400">
                <a:solidFill>
                  <a:srgbClr val="CFE2F3"/>
                </a:solidFill>
              </a:rPr>
              <a:t>fn</a:t>
            </a:r>
            <a:r>
              <a:rPr lang="es-419" sz="1400">
                <a:solidFill>
                  <a:srgbClr val="F3F3F3"/>
                </a:solidFill>
              </a:rPr>
              <a:t> </a:t>
            </a:r>
            <a:r>
              <a:rPr lang="es-419" sz="1400">
                <a:solidFill>
                  <a:srgbClr val="FFF2CC"/>
                </a:solidFill>
              </a:rPr>
              <a:t>mi_nueva_funcion</a:t>
            </a:r>
            <a:r>
              <a:rPr lang="es-419" sz="1400">
                <a:solidFill>
                  <a:srgbClr val="F3F3F3"/>
                </a:solidFill>
              </a:rPr>
              <a:t>(</a:t>
            </a:r>
            <a:r>
              <a:rPr lang="es-419" sz="1400">
                <a:solidFill>
                  <a:srgbClr val="CFE2F3"/>
                </a:solidFill>
              </a:rPr>
              <a:t>arg1</a:t>
            </a:r>
            <a:r>
              <a:rPr lang="es-419" sz="1400">
                <a:solidFill>
                  <a:srgbClr val="F3F3F3"/>
                </a:solidFill>
              </a:rPr>
              <a:t>: </a:t>
            </a:r>
            <a:r>
              <a:rPr lang="es-419" sz="1400">
                <a:solidFill>
                  <a:srgbClr val="D9EAD3"/>
                </a:solidFill>
              </a:rPr>
              <a:t>tipo</a:t>
            </a:r>
            <a:r>
              <a:rPr lang="es-419" sz="1400">
                <a:solidFill>
                  <a:srgbClr val="F3F3F3"/>
                </a:solidFill>
              </a:rPr>
              <a:t>, </a:t>
            </a:r>
            <a:r>
              <a:rPr lang="es-419" sz="1400">
                <a:solidFill>
                  <a:srgbClr val="CFE2F3"/>
                </a:solidFill>
              </a:rPr>
              <a:t>arg2:</a:t>
            </a:r>
            <a:r>
              <a:rPr lang="es-419" sz="1400">
                <a:solidFill>
                  <a:srgbClr val="F3F3F3"/>
                </a:solidFill>
              </a:rPr>
              <a:t> </a:t>
            </a:r>
            <a:r>
              <a:rPr lang="es-419" sz="1400">
                <a:solidFill>
                  <a:srgbClr val="D9EAD3"/>
                </a:solidFill>
              </a:rPr>
              <a:t>tipo</a:t>
            </a:r>
            <a:r>
              <a:rPr lang="es-419" sz="1400">
                <a:solidFill>
                  <a:srgbClr val="F3F3F3"/>
                </a:solidFill>
              </a:rPr>
              <a:t>, </a:t>
            </a:r>
            <a:r>
              <a:rPr lang="es-419" sz="1400">
                <a:solidFill>
                  <a:srgbClr val="CFE2F3"/>
                </a:solidFill>
              </a:rPr>
              <a:t>arg_n</a:t>
            </a:r>
            <a:r>
              <a:rPr lang="es-419" sz="1400">
                <a:solidFill>
                  <a:srgbClr val="F3F3F3"/>
                </a:solidFill>
              </a:rPr>
              <a:t>:</a:t>
            </a:r>
            <a:r>
              <a:rPr lang="es-419" sz="1400">
                <a:solidFill>
                  <a:srgbClr val="D9EAD3"/>
                </a:solidFill>
              </a:rPr>
              <a:t>tipo</a:t>
            </a:r>
            <a:r>
              <a:rPr lang="es-419" sz="1400">
                <a:solidFill>
                  <a:srgbClr val="F3F3F3"/>
                </a:solidFill>
              </a:rPr>
              <a:t>){</a:t>
            </a:r>
            <a:endParaRPr sz="1400">
              <a:solidFill>
                <a:srgbClr val="F3F3F3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s-419" sz="1400">
                <a:solidFill>
                  <a:srgbClr val="D9D9D9"/>
                </a:solidFill>
              </a:rPr>
              <a:t>	//codigo propio del scope de la función</a:t>
            </a:r>
            <a:endParaRPr sz="1400">
              <a:solidFill>
                <a:srgbClr val="D9D9D9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rPr lang="es-419" sz="1400">
                <a:solidFill>
                  <a:srgbClr val="F3F3F3"/>
                </a:solidFill>
              </a:rPr>
              <a:t>}</a:t>
            </a:r>
            <a:endParaRPr sz="1400"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1"/>
          <p:cNvSpPr txBox="1"/>
          <p:nvPr>
            <p:ph type="title"/>
          </p:nvPr>
        </p:nvSpPr>
        <p:spPr>
          <a:xfrm>
            <a:off x="387900" y="42360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Funciones</a:t>
            </a:r>
            <a:endParaRPr/>
          </a:p>
        </p:txBody>
      </p:sp>
      <p:sp>
        <p:nvSpPr>
          <p:cNvPr id="173" name="Google Shape;173;p31"/>
          <p:cNvSpPr txBox="1"/>
          <p:nvPr>
            <p:ph idx="1" type="body"/>
          </p:nvPr>
        </p:nvSpPr>
        <p:spPr>
          <a:xfrm>
            <a:off x="311700" y="1291525"/>
            <a:ext cx="8520600" cy="355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9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fn</a:t>
            </a:r>
            <a:r>
              <a:rPr lang="es-419" sz="1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9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mi_funcion</a:t>
            </a:r>
            <a:r>
              <a:rPr lang="es-419" sz="1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 </a:t>
            </a:r>
            <a:r>
              <a:rPr lang="es-419" sz="19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es-419" sz="1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s-419" sz="19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i32</a:t>
            </a:r>
            <a:r>
              <a:rPr lang="es-419" sz="1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){</a:t>
            </a:r>
            <a:endParaRPr sz="19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-419" sz="19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println!</a:t>
            </a:r>
            <a:r>
              <a:rPr lang="es-419" sz="1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19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s-419" sz="19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s-419" sz="19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es-419" sz="19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s-419" sz="19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s-419" sz="1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9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9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fn</a:t>
            </a:r>
            <a:r>
              <a:rPr lang="es-419" sz="1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7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mi_funcion</a:t>
            </a:r>
            <a:r>
              <a:rPr lang="es-419" sz="1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 </a:t>
            </a:r>
            <a:r>
              <a:rPr lang="es-419" sz="17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es-419" sz="1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:[</a:t>
            </a:r>
            <a:r>
              <a:rPr lang="es-419" sz="17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i32</a:t>
            </a:r>
            <a:r>
              <a:rPr lang="es-419" sz="1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es-419" sz="17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lang="es-419" sz="1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]){</a:t>
            </a:r>
            <a:endParaRPr sz="17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-419" sz="170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s-419" sz="1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7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s-419" sz="1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70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s-419" sz="1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7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es-419" sz="1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7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s-419" sz="17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println!</a:t>
            </a:r>
            <a:r>
              <a:rPr lang="es-419" sz="1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17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s-419" sz="17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s-419" sz="17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s-419" sz="17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s-419" sz="17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s-419" sz="1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7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7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7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1400"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3500"/>
              <a:t>Temario</a:t>
            </a:r>
            <a:endParaRPr sz="3500"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ct val="100000"/>
              <a:buChar char="●"/>
            </a:pPr>
            <a:r>
              <a:rPr lang="es-419" sz="3000">
                <a:solidFill>
                  <a:srgbClr val="F3F3F3"/>
                </a:solidFill>
              </a:rPr>
              <a:t>Estructuras de control</a:t>
            </a:r>
            <a:endParaRPr sz="3000">
              <a:solidFill>
                <a:srgbClr val="F3F3F3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ct val="100000"/>
              <a:buChar char="●"/>
            </a:pPr>
            <a:r>
              <a:rPr lang="es-419" sz="3000">
                <a:solidFill>
                  <a:srgbClr val="F3F3F3"/>
                </a:solidFill>
              </a:rPr>
              <a:t>Funciones</a:t>
            </a:r>
            <a:endParaRPr sz="3000">
              <a:solidFill>
                <a:srgbClr val="F3F3F3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ct val="100000"/>
              <a:buChar char="●"/>
            </a:pPr>
            <a:r>
              <a:rPr lang="es-419" sz="3000">
                <a:solidFill>
                  <a:srgbClr val="F3F3F3"/>
                </a:solidFill>
              </a:rPr>
              <a:t>Borrowing</a:t>
            </a:r>
            <a:endParaRPr sz="3000">
              <a:solidFill>
                <a:srgbClr val="F3F3F3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ct val="100000"/>
              <a:buChar char="●"/>
            </a:pPr>
            <a:r>
              <a:rPr lang="es-419" sz="3000">
                <a:solidFill>
                  <a:srgbClr val="F3F3F3"/>
                </a:solidFill>
              </a:rPr>
              <a:t>Ownership</a:t>
            </a:r>
            <a:endParaRPr sz="3000">
              <a:solidFill>
                <a:srgbClr val="F3F3F3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ct val="100000"/>
              <a:buChar char="●"/>
            </a:pPr>
            <a:r>
              <a:rPr lang="es-419" sz="3000">
                <a:solidFill>
                  <a:srgbClr val="F3F3F3"/>
                </a:solidFill>
              </a:rPr>
              <a:t>Lifetime</a:t>
            </a:r>
            <a:endParaRPr sz="3000"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2"/>
          <p:cNvSpPr txBox="1"/>
          <p:nvPr>
            <p:ph type="title"/>
          </p:nvPr>
        </p:nvSpPr>
        <p:spPr>
          <a:xfrm>
            <a:off x="387900" y="42360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Funciones: retornado valores</a:t>
            </a:r>
            <a:endParaRPr/>
          </a:p>
        </p:txBody>
      </p:sp>
      <p:sp>
        <p:nvSpPr>
          <p:cNvPr id="179" name="Google Shape;179;p32"/>
          <p:cNvSpPr txBox="1"/>
          <p:nvPr>
            <p:ph idx="1" type="body"/>
          </p:nvPr>
        </p:nvSpPr>
        <p:spPr>
          <a:xfrm>
            <a:off x="311700" y="1291525"/>
            <a:ext cx="8520600" cy="355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fn</a:t>
            </a:r>
            <a:r>
              <a:rPr lang="es-419" sz="1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7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mi_funcion</a:t>
            </a:r>
            <a:r>
              <a:rPr lang="es-419" sz="1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 </a:t>
            </a:r>
            <a:r>
              <a:rPr lang="es-419" sz="17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es-419" sz="1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s-419" sz="17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i32</a:t>
            </a:r>
            <a:r>
              <a:rPr lang="es-419" sz="1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 -&gt; </a:t>
            </a:r>
            <a:r>
              <a:rPr lang="es-419" sz="17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i32</a:t>
            </a:r>
            <a:r>
              <a:rPr lang="es-419" sz="1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7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7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println!</a:t>
            </a:r>
            <a:r>
              <a:rPr lang="es-419" sz="1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17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s-419" sz="17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s-419" sz="17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es-419" sz="17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s-419" sz="17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s-419" sz="1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7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70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s-419" sz="1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7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endParaRPr sz="1700">
              <a:solidFill>
                <a:srgbClr val="9CDCFE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7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fn</a:t>
            </a:r>
            <a:r>
              <a:rPr lang="es-419" sz="1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7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mi_funcion</a:t>
            </a:r>
            <a:r>
              <a:rPr lang="es-419" sz="1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 </a:t>
            </a:r>
            <a:r>
              <a:rPr lang="es-419" sz="17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es-419" sz="1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s-419" sz="17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i32</a:t>
            </a:r>
            <a:r>
              <a:rPr lang="es-419" sz="1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 -&gt; </a:t>
            </a:r>
            <a:r>
              <a:rPr lang="es-419" sz="17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i32</a:t>
            </a:r>
            <a:r>
              <a:rPr lang="es-419" sz="1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7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7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println!</a:t>
            </a:r>
            <a:r>
              <a:rPr lang="es-419" sz="1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17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s-419" sz="17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s-419" sz="17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es-419" sz="17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s-419" sz="17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s-419" sz="1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7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7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endParaRPr sz="1700">
              <a:solidFill>
                <a:srgbClr val="9CDCFE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7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1400"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Ownership y Borrowing</a:t>
            </a:r>
            <a:endParaRPr/>
          </a:p>
        </p:txBody>
      </p:sp>
      <p:sp>
        <p:nvSpPr>
          <p:cNvPr id="185" name="Google Shape;185;p3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Ownership y borrowing</a:t>
            </a:r>
            <a:endParaRPr/>
          </a:p>
        </p:txBody>
      </p:sp>
      <p:sp>
        <p:nvSpPr>
          <p:cNvPr id="191" name="Google Shape;191;p3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Para el manejo de memoria de los programas hay 2 enfoques que utilizan mucho de los lenguajes más usados: 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/>
              <a:t>-Tener un garbage </a:t>
            </a:r>
            <a:r>
              <a:rPr lang="es-419"/>
              <a:t>collector</a:t>
            </a:r>
            <a:r>
              <a:rPr lang="es-419"/>
              <a:t> que busca </a:t>
            </a:r>
            <a:r>
              <a:rPr lang="es-419"/>
              <a:t>periódicamente memoria que no se use para limpiarla. 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/>
              <a:t>-Y otro enfoque donde se debe asignar y liberar memoria explícitamente.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/>
              <a:t> Rust usa un tercer enfoque, la memoria se administra a </a:t>
            </a:r>
            <a:r>
              <a:rPr lang="es-419"/>
              <a:t>través</a:t>
            </a:r>
            <a:r>
              <a:rPr lang="es-419"/>
              <a:t> de un concepto de propiedad.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/>
              <a:t>El concepto de ownership refiere a un conjunto de reglas de como Rust maneja la memoria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Ownership y borrowing</a:t>
            </a:r>
            <a:endParaRPr/>
          </a:p>
        </p:txBody>
      </p:sp>
      <p:sp>
        <p:nvSpPr>
          <p:cNvPr id="197" name="Google Shape;197;p3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Estas reglas son las siguientes: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s-419"/>
              <a:t>Cada valor en Rust tiene un dueño.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-419"/>
              <a:t>Solo puede haber un dueño a la vez.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-419"/>
              <a:t>Cuando el dueño queda fuera del alcance, el valor se eliminará.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Ownership y borrowing</a:t>
            </a:r>
            <a:endParaRPr/>
          </a:p>
        </p:txBody>
      </p:sp>
      <p:sp>
        <p:nvSpPr>
          <p:cNvPr id="203" name="Google Shape;203;p3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Stack vs Heap: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/>
              <a:t>La memoria stack es rápida, es liberada cuando se alcanza el fin del scope: aqui irán los datos de tipo de tamaño conocido en tiempo de compilación como por ej i32.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/>
              <a:t>La memoria heap es flexible, tiene elevado costo en asignar y recuperar datos. Es liberada cuando no tiene dueños. Aquí irán los datos de tipo de tamaño desconocido en tiempo de compilación como ser String.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Ownership y borrowing</a:t>
            </a:r>
            <a:endParaRPr/>
          </a:p>
        </p:txBody>
      </p:sp>
      <p:sp>
        <p:nvSpPr>
          <p:cNvPr id="209" name="Google Shape;209;p3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1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fn</a:t>
            </a:r>
            <a:r>
              <a:rPr lang="es-419" sz="2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21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s-419" sz="2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21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21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s-419" sz="2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21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s1</a:t>
            </a:r>
            <a:r>
              <a:rPr lang="es-419" sz="2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s-419" sz="21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s-419" sz="2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21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21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s-419" sz="2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21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s2</a:t>
            </a:r>
            <a:r>
              <a:rPr lang="es-419" sz="2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s-419" sz="21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s1</a:t>
            </a:r>
            <a:r>
              <a:rPr lang="es-419" sz="2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21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21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println!</a:t>
            </a:r>
            <a:r>
              <a:rPr lang="es-419" sz="2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21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s-419" sz="21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{}</a:t>
            </a:r>
            <a:r>
              <a:rPr lang="es-419" sz="21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s-419" sz="2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419" sz="21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s1</a:t>
            </a:r>
            <a:r>
              <a:rPr lang="es-419" sz="2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21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1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Ownership y borrowing</a:t>
            </a:r>
            <a:endParaRPr/>
          </a:p>
        </p:txBody>
      </p:sp>
      <p:sp>
        <p:nvSpPr>
          <p:cNvPr id="215" name="Google Shape;215;p3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fn</a:t>
            </a:r>
            <a:r>
              <a:rPr lang="es-419" sz="1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7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s-419" sz="1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7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7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s-419" sz="1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7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s1</a:t>
            </a:r>
            <a:r>
              <a:rPr lang="es-419" sz="1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s-419" sz="17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s-419" sz="1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s-419" sz="17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s-419" sz="1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17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"hello"</a:t>
            </a:r>
            <a:r>
              <a:rPr lang="es-419" sz="1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7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7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s-419" sz="1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7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s2</a:t>
            </a:r>
            <a:r>
              <a:rPr lang="es-419" sz="1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s-419" sz="17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s1</a:t>
            </a:r>
            <a:r>
              <a:rPr lang="es-419" sz="1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7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7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println!</a:t>
            </a:r>
            <a:r>
              <a:rPr lang="es-419" sz="1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17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s-419" sz="17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{}</a:t>
            </a:r>
            <a:r>
              <a:rPr lang="es-419" sz="17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s-419" sz="1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419" sz="17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s1</a:t>
            </a:r>
            <a:r>
              <a:rPr lang="es-419" sz="1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7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1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16" name="Google Shape;21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950" y="3464709"/>
            <a:ext cx="9144003" cy="16787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Ownership y borrowing</a:t>
            </a:r>
            <a:endParaRPr/>
          </a:p>
        </p:txBody>
      </p:sp>
      <p:sp>
        <p:nvSpPr>
          <p:cNvPr id="222" name="Google Shape;222;p3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23" name="Google Shape;223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0098" y="1144113"/>
            <a:ext cx="3898124" cy="3950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Ownership y borrowing</a:t>
            </a:r>
            <a:endParaRPr/>
          </a:p>
        </p:txBody>
      </p:sp>
      <p:sp>
        <p:nvSpPr>
          <p:cNvPr id="229" name="Google Shape;229;p4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47">
                <a:latin typeface="Roboto Slab"/>
                <a:ea typeface="Roboto Slab"/>
                <a:cs typeface="Roboto Slab"/>
                <a:sym typeface="Roboto Slab"/>
              </a:rPr>
              <a:t>Que tipos implementan el trait Copy:</a:t>
            </a:r>
            <a:endParaRPr sz="1547">
              <a:latin typeface="Roboto Slab"/>
              <a:ea typeface="Roboto Slab"/>
              <a:cs typeface="Roboto Slab"/>
              <a:sym typeface="Roboto Slab"/>
            </a:endParaRPr>
          </a:p>
          <a:p>
            <a:pPr indent="-32687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48"/>
              <a:buFont typeface="Roboto Slab"/>
              <a:buChar char="●"/>
            </a:pPr>
            <a:r>
              <a:rPr lang="es-419" sz="1547">
                <a:latin typeface="Roboto Slab"/>
                <a:ea typeface="Roboto Slab"/>
                <a:cs typeface="Roboto Slab"/>
                <a:sym typeface="Roboto Slab"/>
              </a:rPr>
              <a:t>Todos los enteros</a:t>
            </a:r>
            <a:endParaRPr sz="1547">
              <a:latin typeface="Roboto Slab"/>
              <a:ea typeface="Roboto Slab"/>
              <a:cs typeface="Roboto Slab"/>
              <a:sym typeface="Roboto Slab"/>
            </a:endParaRPr>
          </a:p>
          <a:p>
            <a:pPr indent="-32687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48"/>
              <a:buFont typeface="Roboto Slab"/>
              <a:buChar char="●"/>
            </a:pPr>
            <a:r>
              <a:rPr lang="es-419" sz="1547">
                <a:latin typeface="Roboto Slab"/>
                <a:ea typeface="Roboto Slab"/>
                <a:cs typeface="Roboto Slab"/>
                <a:sym typeface="Roboto Slab"/>
              </a:rPr>
              <a:t>Booleanos</a:t>
            </a:r>
            <a:endParaRPr sz="1547">
              <a:latin typeface="Roboto Slab"/>
              <a:ea typeface="Roboto Slab"/>
              <a:cs typeface="Roboto Slab"/>
              <a:sym typeface="Roboto Slab"/>
            </a:endParaRPr>
          </a:p>
          <a:p>
            <a:pPr indent="-32687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48"/>
              <a:buFont typeface="Roboto Slab"/>
              <a:buChar char="●"/>
            </a:pPr>
            <a:r>
              <a:rPr lang="es-419" sz="1547">
                <a:latin typeface="Roboto Slab"/>
                <a:ea typeface="Roboto Slab"/>
                <a:cs typeface="Roboto Slab"/>
                <a:sym typeface="Roboto Slab"/>
              </a:rPr>
              <a:t>Punto flotante</a:t>
            </a:r>
            <a:endParaRPr sz="1547">
              <a:latin typeface="Roboto Slab"/>
              <a:ea typeface="Roboto Slab"/>
              <a:cs typeface="Roboto Slab"/>
              <a:sym typeface="Roboto Slab"/>
            </a:endParaRPr>
          </a:p>
          <a:p>
            <a:pPr indent="-32687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48"/>
              <a:buFont typeface="Roboto Slab"/>
              <a:buChar char="●"/>
            </a:pPr>
            <a:r>
              <a:rPr lang="es-419" sz="1547">
                <a:latin typeface="Roboto Slab"/>
                <a:ea typeface="Roboto Slab"/>
                <a:cs typeface="Roboto Slab"/>
                <a:sym typeface="Roboto Slab"/>
              </a:rPr>
              <a:t>Char</a:t>
            </a:r>
            <a:endParaRPr sz="1547">
              <a:latin typeface="Roboto Slab"/>
              <a:ea typeface="Roboto Slab"/>
              <a:cs typeface="Roboto Slab"/>
              <a:sym typeface="Roboto Slab"/>
            </a:endParaRPr>
          </a:p>
          <a:p>
            <a:pPr indent="-32687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48"/>
              <a:buFont typeface="Roboto Slab"/>
              <a:buChar char="●"/>
            </a:pPr>
            <a:r>
              <a:rPr lang="es-419" sz="1547">
                <a:latin typeface="Roboto Slab"/>
                <a:ea typeface="Roboto Slab"/>
                <a:cs typeface="Roboto Slab"/>
                <a:sym typeface="Roboto Slab"/>
              </a:rPr>
              <a:t>Tupla que solo tengan los tipos que </a:t>
            </a:r>
            <a:r>
              <a:rPr lang="es-419" sz="1547">
                <a:latin typeface="Roboto Slab"/>
                <a:ea typeface="Roboto Slab"/>
                <a:cs typeface="Roboto Slab"/>
                <a:sym typeface="Roboto Slab"/>
              </a:rPr>
              <a:t>implementan</a:t>
            </a:r>
            <a:r>
              <a:rPr lang="es-419" sz="1547">
                <a:latin typeface="Roboto Slab"/>
                <a:ea typeface="Roboto Slab"/>
                <a:cs typeface="Roboto Slab"/>
                <a:sym typeface="Roboto Slab"/>
              </a:rPr>
              <a:t> Copy</a:t>
            </a:r>
            <a:endParaRPr sz="647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Ownership y borrowing: funciones</a:t>
            </a:r>
            <a:endParaRPr/>
          </a:p>
        </p:txBody>
      </p:sp>
      <p:sp>
        <p:nvSpPr>
          <p:cNvPr id="235" name="Google Shape;235;p4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fn</a:t>
            </a:r>
            <a:r>
              <a:rPr lang="es-419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4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s-419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4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s-419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4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mut</a:t>
            </a:r>
            <a:r>
              <a:rPr lang="es-419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400" u="sng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dato1</a:t>
            </a:r>
            <a:r>
              <a:rPr lang="es-419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s-419" sz="14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s-419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4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mi_funcion</a:t>
            </a:r>
            <a:r>
              <a:rPr lang="es-419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1400" u="sng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dato1</a:t>
            </a:r>
            <a:r>
              <a:rPr lang="es-419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4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println!</a:t>
            </a:r>
            <a:r>
              <a:rPr lang="es-419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14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s-419" sz="14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{}</a:t>
            </a:r>
            <a:r>
              <a:rPr lang="es-419" sz="14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s-419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419" sz="1400" u="sng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dato1</a:t>
            </a:r>
            <a:r>
              <a:rPr lang="es-419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fn</a:t>
            </a:r>
            <a:r>
              <a:rPr lang="es-419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4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mi_funcion</a:t>
            </a:r>
            <a:r>
              <a:rPr lang="es-419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14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mut</a:t>
            </a:r>
            <a:r>
              <a:rPr lang="es-419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400" u="sng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es-419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s-419" sz="14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i32</a:t>
            </a:r>
            <a:r>
              <a:rPr lang="es-419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){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400" u="sng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es-419" sz="1400" u="sng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+=</a:t>
            </a:r>
            <a:r>
              <a:rPr lang="es-419" sz="14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s-419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4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println!</a:t>
            </a:r>
            <a:r>
              <a:rPr lang="es-419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14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"muestro data en la funcion: </a:t>
            </a:r>
            <a:r>
              <a:rPr lang="es-419" sz="14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{}</a:t>
            </a:r>
            <a:r>
              <a:rPr lang="es-419" sz="14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s-419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419" sz="1400" u="sng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es-419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3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Estructuras de control</a:t>
            </a:r>
            <a:endParaRPr/>
          </a:p>
        </p:txBody>
      </p:sp>
      <p:sp>
        <p:nvSpPr>
          <p:cNvPr id="76" name="Google Shape;76;p15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Ownership y borrowing: funciones</a:t>
            </a:r>
            <a:endParaRPr/>
          </a:p>
        </p:txBody>
      </p:sp>
      <p:sp>
        <p:nvSpPr>
          <p:cNvPr id="241" name="Google Shape;241;p42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29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fn</a:t>
            </a:r>
            <a:r>
              <a:rPr lang="es-419" sz="1729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729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s-419" sz="1729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729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29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729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s-419" sz="1729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729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mut</a:t>
            </a:r>
            <a:r>
              <a:rPr lang="es-419" sz="1729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729" u="sng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dato1</a:t>
            </a:r>
            <a:r>
              <a:rPr lang="es-419" sz="1729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s-419" sz="1729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s-419" sz="1729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729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29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729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mi_funcion</a:t>
            </a:r>
            <a:r>
              <a:rPr lang="es-419" sz="1729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(&amp;</a:t>
            </a:r>
            <a:r>
              <a:rPr lang="es-419" sz="1729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mut</a:t>
            </a:r>
            <a:r>
              <a:rPr lang="es-419" sz="1729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729" u="sng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dato1</a:t>
            </a:r>
            <a:r>
              <a:rPr lang="es-419" sz="1729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729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29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729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println!</a:t>
            </a:r>
            <a:r>
              <a:rPr lang="es-419" sz="1729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1729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s-419" sz="1729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{}</a:t>
            </a:r>
            <a:r>
              <a:rPr lang="es-419" sz="1729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s-419" sz="1729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419" sz="1729" u="sng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dato1</a:t>
            </a:r>
            <a:r>
              <a:rPr lang="es-419" sz="1729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729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29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729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29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29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fn</a:t>
            </a:r>
            <a:r>
              <a:rPr lang="es-419" sz="1729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729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mi_funcion</a:t>
            </a:r>
            <a:r>
              <a:rPr lang="es-419" sz="1729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1729" u="sng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es-419" sz="1729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&amp;</a:t>
            </a:r>
            <a:r>
              <a:rPr lang="es-419" sz="1729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mut</a:t>
            </a:r>
            <a:r>
              <a:rPr lang="es-419" sz="1729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729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i32</a:t>
            </a:r>
            <a:r>
              <a:rPr lang="es-419" sz="1729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){</a:t>
            </a:r>
            <a:endParaRPr sz="1729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29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*</a:t>
            </a:r>
            <a:r>
              <a:rPr lang="es-419" sz="1729" u="sng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es-419" sz="1729" u="sng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+=</a:t>
            </a:r>
            <a:r>
              <a:rPr lang="es-419" sz="1729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s-419" sz="1729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729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29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729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println!</a:t>
            </a:r>
            <a:r>
              <a:rPr lang="es-419" sz="1729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1729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"muestro data en la funcion: </a:t>
            </a:r>
            <a:r>
              <a:rPr lang="es-419" sz="1729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{}</a:t>
            </a:r>
            <a:r>
              <a:rPr lang="es-419" sz="1729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s-419" sz="1729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419" sz="1729" u="sng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es-419" sz="1729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729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29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629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Ownership y borrowing</a:t>
            </a:r>
            <a:r>
              <a:rPr lang="es-419"/>
              <a:t>: funciones</a:t>
            </a:r>
            <a:endParaRPr/>
          </a:p>
        </p:txBody>
      </p:sp>
      <p:sp>
        <p:nvSpPr>
          <p:cNvPr id="247" name="Google Shape;247;p4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fn</a:t>
            </a:r>
            <a:r>
              <a:rPr lang="es-419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3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s-419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3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3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s-419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3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dato1</a:t>
            </a:r>
            <a:r>
              <a:rPr lang="es-419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s-419" sz="13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s-419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s-419" sz="13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s-419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13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 Seminario de: "</a:t>
            </a:r>
            <a:r>
              <a:rPr lang="es-419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3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3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mi_funcion</a:t>
            </a:r>
            <a:r>
              <a:rPr lang="es-419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13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dato1</a:t>
            </a:r>
            <a:r>
              <a:rPr lang="es-419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3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3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println!</a:t>
            </a:r>
            <a:r>
              <a:rPr lang="es-419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13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s-419" sz="13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{}</a:t>
            </a:r>
            <a:r>
              <a:rPr lang="es-419" sz="13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s-419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419" sz="13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dato1</a:t>
            </a:r>
            <a:r>
              <a:rPr lang="es-419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3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fn</a:t>
            </a:r>
            <a:r>
              <a:rPr lang="es-419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3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mi_funcion</a:t>
            </a:r>
            <a:r>
              <a:rPr lang="es-419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13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es-419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s-419" sz="13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s-419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){</a:t>
            </a:r>
            <a:endParaRPr sz="13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3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println!</a:t>
            </a:r>
            <a:r>
              <a:rPr lang="es-419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13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"muestro data en la funcion: </a:t>
            </a:r>
            <a:r>
              <a:rPr lang="es-419" sz="13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{}</a:t>
            </a:r>
            <a:r>
              <a:rPr lang="es-419" sz="13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s-419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419" sz="13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es-419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3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Ownership y borrowing</a:t>
            </a:r>
            <a:r>
              <a:rPr lang="es-419"/>
              <a:t>: funciones</a:t>
            </a:r>
            <a:endParaRPr/>
          </a:p>
        </p:txBody>
      </p:sp>
      <p:sp>
        <p:nvSpPr>
          <p:cNvPr id="253" name="Google Shape;253;p4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54" name="Google Shape;254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025" y="1295301"/>
            <a:ext cx="7927526" cy="353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Ownership y borrowing</a:t>
            </a:r>
            <a:r>
              <a:rPr lang="es-419"/>
              <a:t>: funciones</a:t>
            </a:r>
            <a:endParaRPr/>
          </a:p>
        </p:txBody>
      </p:sp>
      <p:sp>
        <p:nvSpPr>
          <p:cNvPr id="260" name="Google Shape;260;p4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1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972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fn</a:t>
            </a:r>
            <a:r>
              <a:rPr lang="es-419" sz="1972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972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s-419" sz="1972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972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972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972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s-419" sz="1972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972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dato1</a:t>
            </a:r>
            <a:r>
              <a:rPr lang="es-419" sz="1972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s-419" sz="1972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s-419" sz="1972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s-419" sz="1972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s-419" sz="1972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1972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 Seminario de: "</a:t>
            </a:r>
            <a:r>
              <a:rPr lang="es-419" sz="1972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972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972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972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mi_funcion</a:t>
            </a:r>
            <a:r>
              <a:rPr lang="es-419" sz="1972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(&amp;</a:t>
            </a:r>
            <a:r>
              <a:rPr lang="es-419" sz="1972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dato1</a:t>
            </a:r>
            <a:r>
              <a:rPr lang="es-419" sz="1972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972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972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972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println!</a:t>
            </a:r>
            <a:r>
              <a:rPr lang="es-419" sz="1972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1972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s-419" sz="1972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{}</a:t>
            </a:r>
            <a:r>
              <a:rPr lang="es-419" sz="1972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s-419" sz="1972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419" sz="1972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dato1</a:t>
            </a:r>
            <a:r>
              <a:rPr lang="es-419" sz="1972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972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972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972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972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fn</a:t>
            </a:r>
            <a:r>
              <a:rPr lang="es-419" sz="1972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972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mi_funcion</a:t>
            </a:r>
            <a:r>
              <a:rPr lang="es-419" sz="1972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1972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es-419" sz="1972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&amp;</a:t>
            </a:r>
            <a:r>
              <a:rPr lang="es-419" sz="1972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s-419" sz="1972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){</a:t>
            </a:r>
            <a:endParaRPr sz="1972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972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972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println!</a:t>
            </a:r>
            <a:r>
              <a:rPr lang="es-419" sz="1972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1972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"muestro data en la funcion: </a:t>
            </a:r>
            <a:r>
              <a:rPr lang="es-419" sz="1972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{}</a:t>
            </a:r>
            <a:r>
              <a:rPr lang="es-419" sz="1972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s-419" sz="1972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419" sz="1972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es-419" sz="1972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972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972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972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Ownership y borrowing: funciones</a:t>
            </a:r>
            <a:endParaRPr/>
          </a:p>
        </p:txBody>
      </p:sp>
      <p:sp>
        <p:nvSpPr>
          <p:cNvPr id="266" name="Google Shape;266;p4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8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fn</a:t>
            </a:r>
            <a:r>
              <a:rPr lang="es-419" sz="1408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408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s-419" sz="1408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408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8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408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s-419" sz="1408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408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dato1</a:t>
            </a:r>
            <a:r>
              <a:rPr lang="es-419" sz="1408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s-419" sz="1408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s-419" sz="1408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s-419" sz="1408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s-419" sz="1408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1408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 Seminario de: "</a:t>
            </a:r>
            <a:r>
              <a:rPr lang="es-419" sz="1408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408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8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408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s-419" sz="1408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408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dato1</a:t>
            </a:r>
            <a:r>
              <a:rPr lang="es-419" sz="1408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s-419" sz="1408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mi_funcion</a:t>
            </a:r>
            <a:r>
              <a:rPr lang="es-419" sz="1408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1408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dato1</a:t>
            </a:r>
            <a:r>
              <a:rPr lang="es-419" sz="1408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408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8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408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println!</a:t>
            </a:r>
            <a:r>
              <a:rPr lang="es-419" sz="1408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1408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s-419" sz="1408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{}</a:t>
            </a:r>
            <a:r>
              <a:rPr lang="es-419" sz="1408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s-419" sz="1408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419" sz="1408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dato1</a:t>
            </a:r>
            <a:r>
              <a:rPr lang="es-419" sz="1408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408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8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8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8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fn</a:t>
            </a:r>
            <a:r>
              <a:rPr lang="es-419" sz="1408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408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mi_funcion</a:t>
            </a:r>
            <a:r>
              <a:rPr lang="es-419" sz="1408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1408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es-419" sz="1408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s-419" sz="1408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s-419" sz="1408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 -&gt; </a:t>
            </a:r>
            <a:r>
              <a:rPr lang="es-419" sz="1408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s-419" sz="1408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8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8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408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println!</a:t>
            </a:r>
            <a:r>
              <a:rPr lang="es-419" sz="1408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1408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"muestro data en la funcion: </a:t>
            </a:r>
            <a:r>
              <a:rPr lang="es-419" sz="1408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{}</a:t>
            </a:r>
            <a:r>
              <a:rPr lang="es-419" sz="1408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s-419" sz="1408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419" sz="1408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es-419" sz="1408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408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8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408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endParaRPr sz="1408">
              <a:solidFill>
                <a:srgbClr val="9CDCFE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8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8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Ownership y borrowing</a:t>
            </a:r>
            <a:r>
              <a:rPr lang="es-419"/>
              <a:t>: funciones</a:t>
            </a:r>
            <a:endParaRPr/>
          </a:p>
        </p:txBody>
      </p:sp>
      <p:sp>
        <p:nvSpPr>
          <p:cNvPr id="272" name="Google Shape;272;p4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fn</a:t>
            </a:r>
            <a:r>
              <a:rPr lang="es-419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3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s-419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3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3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s-419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3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mut</a:t>
            </a:r>
            <a:r>
              <a:rPr lang="es-419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300" u="sng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dato1</a:t>
            </a:r>
            <a:r>
              <a:rPr lang="es-419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s-419" sz="13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s-419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s-419" sz="13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s-419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13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 Seminario de: "</a:t>
            </a:r>
            <a:r>
              <a:rPr lang="es-419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3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3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mi_funcion</a:t>
            </a:r>
            <a:r>
              <a:rPr lang="es-419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(&amp;</a:t>
            </a:r>
            <a:r>
              <a:rPr lang="es-419" sz="13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mut</a:t>
            </a:r>
            <a:r>
              <a:rPr lang="es-419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300" u="sng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dato1</a:t>
            </a:r>
            <a:r>
              <a:rPr lang="es-419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3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3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println!</a:t>
            </a:r>
            <a:r>
              <a:rPr lang="es-419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13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s-419" sz="13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{}</a:t>
            </a:r>
            <a:r>
              <a:rPr lang="es-419" sz="13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s-419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419" sz="1300" u="sng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dato1</a:t>
            </a:r>
            <a:r>
              <a:rPr lang="es-419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3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fn</a:t>
            </a:r>
            <a:r>
              <a:rPr lang="es-419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3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mi_funcion</a:t>
            </a:r>
            <a:r>
              <a:rPr lang="es-419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1300" u="sng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es-419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&amp;</a:t>
            </a:r>
            <a:r>
              <a:rPr lang="es-419" sz="13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mut</a:t>
            </a:r>
            <a:r>
              <a:rPr lang="es-419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3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s-419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){</a:t>
            </a:r>
            <a:endParaRPr sz="13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300" u="sng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es-419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419" sz="1300" u="sng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push_str</a:t>
            </a:r>
            <a:r>
              <a:rPr lang="es-419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13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 Rust!"</a:t>
            </a:r>
            <a:r>
              <a:rPr lang="es-419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3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3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println!</a:t>
            </a:r>
            <a:r>
              <a:rPr lang="es-419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13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"muestro data en la funcion: </a:t>
            </a:r>
            <a:r>
              <a:rPr lang="es-419" sz="13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{}</a:t>
            </a:r>
            <a:r>
              <a:rPr lang="es-419" sz="13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s-419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419" sz="1300" u="sng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es-419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3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72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8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Lifetime</a:t>
            </a:r>
            <a:endParaRPr/>
          </a:p>
        </p:txBody>
      </p:sp>
      <p:sp>
        <p:nvSpPr>
          <p:cNvPr id="278" name="Google Shape;278;p48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Lifetime</a:t>
            </a:r>
            <a:endParaRPr/>
          </a:p>
        </p:txBody>
      </p:sp>
      <p:sp>
        <p:nvSpPr>
          <p:cNvPr id="284" name="Google Shape;284;p4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latin typeface="Roboto Slab"/>
                <a:ea typeface="Roboto Slab"/>
                <a:cs typeface="Roboto Slab"/>
                <a:sym typeface="Roboto Slab"/>
              </a:rPr>
              <a:t>Cada </a:t>
            </a:r>
            <a:r>
              <a:rPr lang="es-419" sz="1500">
                <a:latin typeface="Roboto Slab"/>
                <a:ea typeface="Roboto Slab"/>
                <a:cs typeface="Roboto Slab"/>
                <a:sym typeface="Roboto Slab"/>
              </a:rPr>
              <a:t>referencia</a:t>
            </a:r>
            <a:r>
              <a:rPr lang="es-419" sz="1500">
                <a:latin typeface="Roboto Slab"/>
                <a:ea typeface="Roboto Slab"/>
                <a:cs typeface="Roboto Slab"/>
                <a:sym typeface="Roboto Slab"/>
              </a:rPr>
              <a:t> en Rust tiene una vida </a:t>
            </a:r>
            <a:r>
              <a:rPr lang="es-419" sz="1500">
                <a:latin typeface="Roboto Slab"/>
                <a:ea typeface="Roboto Slab"/>
                <a:cs typeface="Roboto Slab"/>
                <a:sym typeface="Roboto Slab"/>
              </a:rPr>
              <a:t>útil</a:t>
            </a:r>
            <a:r>
              <a:rPr lang="es-419" sz="1500">
                <a:latin typeface="Roboto Slab"/>
                <a:ea typeface="Roboto Slab"/>
                <a:cs typeface="Roboto Slab"/>
                <a:sym typeface="Roboto Slab"/>
              </a:rPr>
              <a:t>, que es el alcance para el cual esa referencia es válida. </a:t>
            </a:r>
            <a:endParaRPr sz="15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latin typeface="Roboto Slab"/>
                <a:ea typeface="Roboto Slab"/>
                <a:cs typeface="Roboto Slab"/>
                <a:sym typeface="Roboto Slab"/>
              </a:rPr>
              <a:t>La mayoría de las veces el tiempo de vida de las referencias se infieren al igual que la </a:t>
            </a:r>
            <a:r>
              <a:rPr lang="es-419" sz="1500">
                <a:latin typeface="Roboto Slab"/>
                <a:ea typeface="Roboto Slab"/>
                <a:cs typeface="Roboto Slab"/>
                <a:sym typeface="Roboto Slab"/>
              </a:rPr>
              <a:t>mayoría</a:t>
            </a:r>
            <a:r>
              <a:rPr lang="es-419" sz="1500">
                <a:latin typeface="Roboto Slab"/>
                <a:ea typeface="Roboto Slab"/>
                <a:cs typeface="Roboto Slab"/>
                <a:sym typeface="Roboto Slab"/>
              </a:rPr>
              <a:t> de las veces se infieren los tipos.</a:t>
            </a:r>
            <a:endParaRPr sz="15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latin typeface="Roboto Slab"/>
                <a:ea typeface="Roboto Slab"/>
                <a:cs typeface="Roboto Slab"/>
                <a:sym typeface="Roboto Slab"/>
              </a:rPr>
              <a:t>Lifetime es la manera que tiene el compilador de Rust de asegurar que un lugar de memoria es </a:t>
            </a:r>
            <a:r>
              <a:rPr lang="es-419" sz="1500">
                <a:latin typeface="Roboto Slab"/>
                <a:ea typeface="Roboto Slab"/>
                <a:cs typeface="Roboto Slab"/>
                <a:sym typeface="Roboto Slab"/>
              </a:rPr>
              <a:t>válido</a:t>
            </a:r>
            <a:r>
              <a:rPr lang="es-419" sz="1500">
                <a:latin typeface="Roboto Slab"/>
                <a:ea typeface="Roboto Slab"/>
                <a:cs typeface="Roboto Slab"/>
                <a:sym typeface="Roboto Slab"/>
              </a:rPr>
              <a:t> para una referencia.</a:t>
            </a:r>
            <a:endParaRPr sz="15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72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5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Lifetime: ejemplos</a:t>
            </a:r>
            <a:endParaRPr/>
          </a:p>
        </p:txBody>
      </p:sp>
      <p:sp>
        <p:nvSpPr>
          <p:cNvPr id="290" name="Google Shape;290;p5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fn</a:t>
            </a:r>
            <a:r>
              <a:rPr lang="es-419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4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s-419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4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s-419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dato1</a:t>
            </a:r>
            <a:r>
              <a:rPr lang="es-419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&amp;</a:t>
            </a:r>
            <a:r>
              <a:rPr lang="es-419" sz="14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i32</a:t>
            </a:r>
            <a:r>
              <a:rPr lang="es-419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{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-419" sz="14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s-419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otro_scope</a:t>
            </a:r>
            <a:r>
              <a:rPr lang="es-419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s-419" sz="14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s-419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-419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dato1</a:t>
            </a:r>
            <a:r>
              <a:rPr lang="es-419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&amp;</a:t>
            </a:r>
            <a:r>
              <a:rPr lang="es-419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otro_scope</a:t>
            </a:r>
            <a:r>
              <a:rPr lang="es-419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4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println!</a:t>
            </a:r>
            <a:r>
              <a:rPr lang="es-419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14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s-419" sz="14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{}</a:t>
            </a:r>
            <a:r>
              <a:rPr lang="es-419" sz="14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s-419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419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dato1</a:t>
            </a:r>
            <a:r>
              <a:rPr lang="es-419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000"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291" name="Google Shape;291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7425" y="3099650"/>
            <a:ext cx="5855826" cy="198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5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Lifetime: ejemplos</a:t>
            </a:r>
            <a:endParaRPr/>
          </a:p>
        </p:txBody>
      </p:sp>
      <p:sp>
        <p:nvSpPr>
          <p:cNvPr id="297" name="Google Shape;297;p5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fn</a:t>
            </a:r>
            <a:r>
              <a:rPr lang="es-419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3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s-419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3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3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s-419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3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d1</a:t>
            </a:r>
            <a:r>
              <a:rPr lang="es-419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s-419" sz="13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"str1"</a:t>
            </a:r>
            <a:r>
              <a:rPr lang="es-419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3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3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s-419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3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d2</a:t>
            </a:r>
            <a:r>
              <a:rPr lang="es-419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s-419" sz="13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"str2"</a:t>
            </a:r>
            <a:r>
              <a:rPr lang="es-419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3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3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s-419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3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lang="es-419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s-419" sz="13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crear</a:t>
            </a:r>
            <a:r>
              <a:rPr lang="es-419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13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d1</a:t>
            </a:r>
            <a:r>
              <a:rPr lang="es-419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419" sz="13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d2</a:t>
            </a:r>
            <a:r>
              <a:rPr lang="es-419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3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3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println!</a:t>
            </a:r>
            <a:r>
              <a:rPr lang="es-419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13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s-419" sz="13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{}</a:t>
            </a:r>
            <a:r>
              <a:rPr lang="es-419" sz="13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s-419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419" sz="13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lang="es-419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419" sz="13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as_str</a:t>
            </a:r>
            <a:r>
              <a:rPr lang="es-419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());</a:t>
            </a:r>
            <a:endParaRPr sz="13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fn</a:t>
            </a:r>
            <a:r>
              <a:rPr lang="es-419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3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crear</a:t>
            </a:r>
            <a:r>
              <a:rPr lang="es-419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13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data1</a:t>
            </a:r>
            <a:r>
              <a:rPr lang="es-419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&amp;</a:t>
            </a:r>
            <a:r>
              <a:rPr lang="es-419" sz="13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es-419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419" sz="13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data2</a:t>
            </a:r>
            <a:r>
              <a:rPr lang="es-419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&amp;</a:t>
            </a:r>
            <a:r>
              <a:rPr lang="es-419" sz="13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es-419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)-&gt; &amp;</a:t>
            </a:r>
            <a:r>
              <a:rPr lang="es-419" sz="13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s-419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3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3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s-419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3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resultado</a:t>
            </a:r>
            <a:r>
              <a:rPr lang="es-419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s-419" sz="13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s-419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s-419" sz="13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data1</a:t>
            </a:r>
            <a:r>
              <a:rPr lang="es-419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419" sz="13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to_string</a:t>
            </a:r>
            <a:r>
              <a:rPr lang="es-419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().</a:t>
            </a:r>
            <a:r>
              <a:rPr lang="es-419" sz="13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add</a:t>
            </a:r>
            <a:r>
              <a:rPr lang="es-419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13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data2</a:t>
            </a:r>
            <a:r>
              <a:rPr lang="es-419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3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&amp;</a:t>
            </a:r>
            <a:r>
              <a:rPr lang="es-419" sz="13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resultado</a:t>
            </a:r>
            <a:endParaRPr sz="1300">
              <a:solidFill>
                <a:srgbClr val="9CDCFE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400"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298" name="Google Shape;298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4175" y="1188200"/>
            <a:ext cx="6629827" cy="120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2900"/>
              <a:t>Estructuras de control: if, if-else</a:t>
            </a:r>
            <a:endParaRPr sz="2900"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87900" y="1489825"/>
            <a:ext cx="8368200" cy="34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s-419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5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condicion_booleana</a:t>
            </a:r>
            <a:r>
              <a:rPr lang="es-419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5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//hace algo porque condicion_booleana es true </a:t>
            </a:r>
            <a:endParaRPr sz="150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5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s-419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5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condicion_booleana</a:t>
            </a:r>
            <a:r>
              <a:rPr lang="es-419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5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//hace algo porque la condicion_booleana es true</a:t>
            </a:r>
            <a:endParaRPr sz="150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s-419" sz="150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s-419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5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// hace algo porque la condicion_booleana es false</a:t>
            </a:r>
            <a:endParaRPr sz="150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5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5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Lifetime: ejemplos</a:t>
            </a:r>
            <a:endParaRPr/>
          </a:p>
        </p:txBody>
      </p:sp>
      <p:sp>
        <p:nvSpPr>
          <p:cNvPr id="304" name="Google Shape;304;p52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use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1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::{</a:t>
            </a:r>
            <a:r>
              <a:rPr lang="es-419" sz="11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ops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s-419" sz="11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Add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1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fn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1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1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1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d1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s-419" sz="11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"str1"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1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1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d2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s-419" sz="11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"str2"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1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1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s-419" sz="11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crear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11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d1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419" sz="11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d2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1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println!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11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s-419" sz="11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{}</a:t>
            </a:r>
            <a:r>
              <a:rPr lang="es-419" sz="11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419" sz="11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fn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1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crear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-419" sz="11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'a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&gt;(</a:t>
            </a:r>
            <a:r>
              <a:rPr lang="es-419" sz="11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data1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&amp;</a:t>
            </a:r>
            <a:r>
              <a:rPr lang="es-419" sz="11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'a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1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419" sz="11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data2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&amp;</a:t>
            </a:r>
            <a:r>
              <a:rPr lang="es-419" sz="11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'a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1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)-&gt; &amp;</a:t>
            </a:r>
            <a:r>
              <a:rPr lang="es-419" sz="11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'a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1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1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1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d1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s-419" sz="11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data1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419" sz="11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to_string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1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1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1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resultado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:&amp;</a:t>
            </a:r>
            <a:r>
              <a:rPr lang="es-419" sz="11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s-419" sz="11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d1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419" sz="11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add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11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data2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).</a:t>
            </a:r>
            <a:r>
              <a:rPr lang="es-419" sz="11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as_str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1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&amp;</a:t>
            </a:r>
            <a:r>
              <a:rPr lang="es-419" sz="11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resultado</a:t>
            </a:r>
            <a:endParaRPr sz="1100">
              <a:solidFill>
                <a:srgbClr val="9CDCFE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500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305" name="Google Shape;305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6075" y="1566025"/>
            <a:ext cx="6681498" cy="150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Lifetime: ejemplos</a:t>
            </a:r>
            <a:endParaRPr/>
          </a:p>
        </p:txBody>
      </p:sp>
      <p:sp>
        <p:nvSpPr>
          <p:cNvPr id="311" name="Google Shape;311;p5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fn</a:t>
            </a: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0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0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0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0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string1</a:t>
            </a: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s-419" sz="10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s-419" sz="10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10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"Seminario de:"</a:t>
            </a: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0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0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string2</a:t>
            </a: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s-419" sz="10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"Rust!!!"</a:t>
            </a: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0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0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result</a:t>
            </a: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s-419" sz="10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mas_largo</a:t>
            </a: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10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string1</a:t>
            </a: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419" sz="10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as_str</a:t>
            </a: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(), </a:t>
            </a:r>
            <a:r>
              <a:rPr lang="es-419" sz="10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string2</a:t>
            </a: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0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println!</a:t>
            </a: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10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"El mas largo es:</a:t>
            </a:r>
            <a:r>
              <a:rPr lang="es-419" sz="10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{}</a:t>
            </a:r>
            <a:r>
              <a:rPr lang="es-419" sz="10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419" sz="10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result</a:t>
            </a: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fn</a:t>
            </a: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0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mas_largo</a:t>
            </a: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10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&amp;</a:t>
            </a:r>
            <a:r>
              <a:rPr lang="es-419" sz="10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419" sz="10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&amp;</a:t>
            </a:r>
            <a:r>
              <a:rPr lang="es-419" sz="10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 -&gt; &amp;</a:t>
            </a:r>
            <a:r>
              <a:rPr lang="es-419" sz="10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00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0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419" sz="10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 &gt; </a:t>
            </a:r>
            <a:r>
              <a:rPr lang="es-419" sz="10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419" sz="10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0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-419" sz="10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endParaRPr sz="1000">
              <a:solidFill>
                <a:srgbClr val="9CDCFE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} </a:t>
            </a:r>
            <a:r>
              <a:rPr lang="es-419" sz="100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-419" sz="10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y</a:t>
            </a:r>
            <a:endParaRPr sz="1000">
              <a:solidFill>
                <a:srgbClr val="9CDCFE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0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312" name="Google Shape;312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0650" y="3586575"/>
            <a:ext cx="6483451" cy="154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5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Lifetime: ejemplos</a:t>
            </a:r>
            <a:endParaRPr/>
          </a:p>
        </p:txBody>
      </p:sp>
      <p:sp>
        <p:nvSpPr>
          <p:cNvPr id="318" name="Google Shape;318;p5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fn</a:t>
            </a: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0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0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0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0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string1</a:t>
            </a: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s-419" sz="10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s-419" sz="10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10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"Seminario de:"</a:t>
            </a: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0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0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string2</a:t>
            </a: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s-419" sz="10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"Rust!!!"</a:t>
            </a: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0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0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result</a:t>
            </a: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s-419" sz="10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mas_largo</a:t>
            </a: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10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string1</a:t>
            </a: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419" sz="10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as_str</a:t>
            </a: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(), </a:t>
            </a:r>
            <a:r>
              <a:rPr lang="es-419" sz="10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string2</a:t>
            </a: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0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println!</a:t>
            </a: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10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"El mas largo es:</a:t>
            </a:r>
            <a:r>
              <a:rPr lang="es-419" sz="10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{}</a:t>
            </a:r>
            <a:r>
              <a:rPr lang="es-419" sz="10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419" sz="10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result</a:t>
            </a: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fn</a:t>
            </a: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0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mas_largo</a:t>
            </a: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-419" sz="10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'a</a:t>
            </a: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&gt;(</a:t>
            </a:r>
            <a:r>
              <a:rPr lang="es-419" sz="10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&amp;</a:t>
            </a:r>
            <a:r>
              <a:rPr lang="es-419" sz="10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'a</a:t>
            </a: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0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419" sz="10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&amp;</a:t>
            </a:r>
            <a:r>
              <a:rPr lang="es-419" sz="10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'a</a:t>
            </a: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0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 -&gt; &amp;</a:t>
            </a:r>
            <a:r>
              <a:rPr lang="es-419" sz="10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'a</a:t>
            </a: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0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00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0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419" sz="10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 &gt; </a:t>
            </a:r>
            <a:r>
              <a:rPr lang="es-419" sz="10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419" sz="10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0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-419" sz="10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endParaRPr sz="1000">
              <a:solidFill>
                <a:srgbClr val="9CDCFE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} </a:t>
            </a:r>
            <a:r>
              <a:rPr lang="es-419" sz="100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-419" sz="10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y</a:t>
            </a:r>
            <a:endParaRPr sz="1000">
              <a:solidFill>
                <a:srgbClr val="9CDCFE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0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5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Lifetime: sintaxis</a:t>
            </a:r>
            <a:endParaRPr/>
          </a:p>
        </p:txBody>
      </p:sp>
      <p:sp>
        <p:nvSpPr>
          <p:cNvPr id="324" name="Google Shape;324;p5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&amp;</a:t>
            </a:r>
            <a:r>
              <a:rPr lang="es-419" sz="16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i32</a:t>
            </a:r>
            <a:r>
              <a:rPr lang="es-419" sz="160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// una referencia</a:t>
            </a:r>
            <a:endParaRPr sz="160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&amp;'</a:t>
            </a:r>
            <a:r>
              <a:rPr lang="es-419" sz="16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s-419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6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i32</a:t>
            </a:r>
            <a:r>
              <a:rPr lang="es-419" sz="160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// una referencia con explicito lifetime</a:t>
            </a:r>
            <a:endParaRPr sz="160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&amp;'</a:t>
            </a:r>
            <a:r>
              <a:rPr lang="es-419" sz="16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s-419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6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mut</a:t>
            </a:r>
            <a:r>
              <a:rPr lang="es-419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6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i32</a:t>
            </a:r>
            <a:r>
              <a:rPr lang="es-419" sz="160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// una referencia mutable con explicito lifetime</a:t>
            </a:r>
            <a:endParaRPr sz="160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2900"/>
              <a:t>Estructuras de control: if-else if</a:t>
            </a:r>
            <a:endParaRPr sz="2900"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87900" y="1489825"/>
            <a:ext cx="8368200" cy="34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s-419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6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condicion_booleana</a:t>
            </a:r>
            <a:r>
              <a:rPr lang="es-419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6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//hace algo porque la condicion_booleana es true</a:t>
            </a:r>
            <a:endParaRPr sz="160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r>
              <a:rPr lang="es-419" sz="160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s-419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60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s-419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6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otra_condicion</a:t>
            </a:r>
            <a:r>
              <a:rPr lang="es-419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6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// hace algo porque otra_condicion es true</a:t>
            </a:r>
            <a:endParaRPr sz="160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r>
              <a:rPr lang="es-419" sz="160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s-419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6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//hace algo porque otra_condicion y condicion_boleana son false</a:t>
            </a:r>
            <a:endParaRPr sz="160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2200">
              <a:solidFill>
                <a:srgbClr val="C586C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2900"/>
              <a:t>Estructuras de control:  if con declaración let</a:t>
            </a:r>
            <a:endParaRPr sz="2900"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87900" y="1489825"/>
            <a:ext cx="8368200" cy="34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s-419" sz="1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7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es-419" sz="1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s-419" sz="170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s-419" sz="1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7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condicion_booleana</a:t>
            </a:r>
            <a:r>
              <a:rPr lang="es-419" sz="1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 </a:t>
            </a:r>
            <a:r>
              <a:rPr lang="es-419" sz="17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lang="es-419" sz="1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lang="es-419" sz="170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s-419" sz="1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lang="es-419" sz="17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s-419" sz="1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7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C586C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8950" y="1946925"/>
            <a:ext cx="4861775" cy="341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2900"/>
              <a:t>Estructuras de control:  match</a:t>
            </a:r>
            <a:endParaRPr sz="2900"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87900" y="1489825"/>
            <a:ext cx="8368200" cy="34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>
                <a:latin typeface="Roboto Slab"/>
                <a:ea typeface="Roboto Slab"/>
                <a:cs typeface="Roboto Slab"/>
                <a:sym typeface="Roboto Slab"/>
              </a:rPr>
              <a:t>la forma de match es la siguiente:</a:t>
            </a:r>
            <a:endParaRPr sz="1400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>
                <a:solidFill>
                  <a:srgbClr val="EAD1DC"/>
                </a:solidFill>
                <a:latin typeface="Roboto Slab"/>
                <a:ea typeface="Roboto Slab"/>
                <a:cs typeface="Roboto Slab"/>
                <a:sym typeface="Roboto Slab"/>
              </a:rPr>
              <a:t>match</a:t>
            </a:r>
            <a:r>
              <a:rPr lang="es-419" sz="1400">
                <a:latin typeface="Roboto Slab"/>
                <a:ea typeface="Roboto Slab"/>
                <a:cs typeface="Roboto Slab"/>
                <a:sym typeface="Roboto Slab"/>
              </a:rPr>
              <a:t> </a:t>
            </a:r>
            <a:r>
              <a:rPr lang="es-419" sz="1400">
                <a:solidFill>
                  <a:srgbClr val="C9DAF8"/>
                </a:solidFill>
                <a:latin typeface="Roboto Slab"/>
                <a:ea typeface="Roboto Slab"/>
                <a:cs typeface="Roboto Slab"/>
                <a:sym typeface="Roboto Slab"/>
              </a:rPr>
              <a:t>algun_valor</a:t>
            </a:r>
            <a:r>
              <a:rPr lang="es-419" sz="1400">
                <a:latin typeface="Roboto Slab"/>
                <a:ea typeface="Roboto Slab"/>
                <a:cs typeface="Roboto Slab"/>
                <a:sym typeface="Roboto Slab"/>
              </a:rPr>
              <a:t> {</a:t>
            </a:r>
            <a:endParaRPr sz="14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>
                <a:latin typeface="Roboto Slab"/>
                <a:ea typeface="Roboto Slab"/>
                <a:cs typeface="Roboto Slab"/>
                <a:sym typeface="Roboto Slab"/>
              </a:rPr>
              <a:t>	</a:t>
            </a:r>
            <a:r>
              <a:rPr lang="es-419" sz="1400">
                <a:solidFill>
                  <a:srgbClr val="D9EAD3"/>
                </a:solidFill>
                <a:latin typeface="Roboto Slab"/>
                <a:ea typeface="Roboto Slab"/>
                <a:cs typeface="Roboto Slab"/>
                <a:sym typeface="Roboto Slab"/>
              </a:rPr>
              <a:t>patron_que_cumple_algun_valor</a:t>
            </a:r>
            <a:r>
              <a:rPr lang="es-419" sz="1400">
                <a:latin typeface="Roboto Slab"/>
                <a:ea typeface="Roboto Slab"/>
                <a:cs typeface="Roboto Slab"/>
                <a:sym typeface="Roboto Slab"/>
              </a:rPr>
              <a:t> =&gt; </a:t>
            </a:r>
            <a:r>
              <a:rPr lang="es-419" sz="1400">
                <a:solidFill>
                  <a:srgbClr val="D9D9D9"/>
                </a:solidFill>
                <a:latin typeface="Roboto Slab"/>
                <a:ea typeface="Roboto Slab"/>
                <a:cs typeface="Roboto Slab"/>
                <a:sym typeface="Roboto Slab"/>
              </a:rPr>
              <a:t>//hace algo porque lo cumple</a:t>
            </a:r>
            <a:r>
              <a:rPr lang="es-419" sz="1400">
                <a:latin typeface="Roboto Slab"/>
                <a:ea typeface="Roboto Slab"/>
                <a:cs typeface="Roboto Slab"/>
                <a:sym typeface="Roboto Slab"/>
              </a:rPr>
              <a:t>,</a:t>
            </a:r>
            <a:endParaRPr sz="1400">
              <a:latin typeface="Roboto Slab"/>
              <a:ea typeface="Roboto Slab"/>
              <a:cs typeface="Roboto Slab"/>
              <a:sym typeface="Roboto Slab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>
                <a:solidFill>
                  <a:srgbClr val="D9EAD3"/>
                </a:solidFill>
                <a:latin typeface="Roboto Slab"/>
                <a:ea typeface="Roboto Slab"/>
                <a:cs typeface="Roboto Slab"/>
                <a:sym typeface="Roboto Slab"/>
              </a:rPr>
              <a:t>otro_patron</a:t>
            </a:r>
            <a:r>
              <a:rPr lang="es-419" sz="1400">
                <a:latin typeface="Roboto Slab"/>
                <a:ea typeface="Roboto Slab"/>
                <a:cs typeface="Roboto Slab"/>
                <a:sym typeface="Roboto Slab"/>
              </a:rPr>
              <a:t> =&gt; </a:t>
            </a:r>
            <a:r>
              <a:rPr lang="es-419" sz="1400">
                <a:solidFill>
                  <a:srgbClr val="D0E0E3"/>
                </a:solidFill>
                <a:latin typeface="Roboto Slab"/>
                <a:ea typeface="Roboto Slab"/>
                <a:cs typeface="Roboto Slab"/>
                <a:sym typeface="Roboto Slab"/>
              </a:rPr>
              <a:t>//hace algo porque lo cumple</a:t>
            </a:r>
            <a:r>
              <a:rPr lang="es-419" sz="1400">
                <a:latin typeface="Roboto Slab"/>
                <a:ea typeface="Roboto Slab"/>
                <a:cs typeface="Roboto Slab"/>
                <a:sym typeface="Roboto Slab"/>
              </a:rPr>
              <a:t>,</a:t>
            </a:r>
            <a:endParaRPr sz="14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>
                <a:latin typeface="Roboto Slab"/>
                <a:ea typeface="Roboto Slab"/>
                <a:cs typeface="Roboto Slab"/>
                <a:sym typeface="Roboto Slab"/>
              </a:rPr>
              <a:t>}</a:t>
            </a:r>
            <a:endParaRPr sz="14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>
                <a:latin typeface="Roboto Slab"/>
                <a:ea typeface="Roboto Slab"/>
                <a:cs typeface="Roboto Slab"/>
                <a:sym typeface="Roboto Slab"/>
              </a:rPr>
              <a:t>patrón puede ser:</a:t>
            </a:r>
            <a:r>
              <a:rPr lang="es-419" sz="11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literals, </a:t>
            </a:r>
            <a:r>
              <a:rPr lang="es-419" sz="1100" u="sng">
                <a:solidFill>
                  <a:schemeClr val="hlink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destructured arrays</a:t>
            </a:r>
            <a:r>
              <a:rPr lang="es-419" sz="11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enums, structs, </a:t>
            </a:r>
            <a:r>
              <a:rPr lang="es-419" sz="1100" u="sng">
                <a:solidFill>
                  <a:schemeClr val="hlink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  <a:hlinkClick r:id="rId4"/>
              </a:rPr>
              <a:t>tuples</a:t>
            </a:r>
            <a:r>
              <a:rPr lang="es-419" sz="11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419" sz="1100"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variables</a:t>
            </a:r>
            <a:r>
              <a:rPr lang="es-419" sz="11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wildcards, </a:t>
            </a:r>
            <a:r>
              <a:rPr lang="es-419" sz="1100"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placeholders</a:t>
            </a:r>
            <a:endParaRPr sz="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C586C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2900"/>
              <a:t>Estructuras de control:  match(con variables)</a:t>
            </a:r>
            <a:endParaRPr sz="2900"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387900" y="1489825"/>
            <a:ext cx="8368200" cy="34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s-419" sz="1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7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s-419" sz="1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s-419" sz="17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s-419" sz="1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7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match</a:t>
            </a:r>
            <a:r>
              <a:rPr lang="es-419" sz="1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7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s-419" sz="1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7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-419" sz="17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s-419" sz="1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=&gt; </a:t>
            </a:r>
            <a:r>
              <a:rPr lang="es-419" sz="17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println!</a:t>
            </a:r>
            <a:r>
              <a:rPr lang="es-419" sz="1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17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"es tres o hace algo porque es 3"</a:t>
            </a:r>
            <a:r>
              <a:rPr lang="es-419" sz="1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),</a:t>
            </a:r>
            <a:endParaRPr sz="17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-419" sz="17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lang="es-419" sz="1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=&gt; </a:t>
            </a:r>
            <a:r>
              <a:rPr lang="es-419" sz="17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println!</a:t>
            </a:r>
            <a:r>
              <a:rPr lang="es-419" sz="1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17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"es siete o hace algo porque es 7"</a:t>
            </a:r>
            <a:r>
              <a:rPr lang="es-419" sz="1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),</a:t>
            </a:r>
            <a:endParaRPr sz="17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-419" sz="17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other</a:t>
            </a:r>
            <a:r>
              <a:rPr lang="es-419" sz="1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=&gt; </a:t>
            </a:r>
            <a:r>
              <a:rPr lang="es-419" sz="17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println!</a:t>
            </a:r>
            <a:r>
              <a:rPr lang="es-419" sz="1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17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"hace algo porque porque no es 3 ni 7"</a:t>
            </a:r>
            <a:r>
              <a:rPr lang="es-419" sz="1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),</a:t>
            </a:r>
            <a:endParaRPr sz="17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7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C586C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2500"/>
              <a:t>Estructuras de control:  match(variables-placeholder)</a:t>
            </a:r>
            <a:endParaRPr sz="2500"/>
          </a:p>
        </p:txBody>
      </p:sp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387900" y="1489825"/>
            <a:ext cx="8368200" cy="34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s-419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s-419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s-419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s-419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match</a:t>
            </a:r>
            <a:r>
              <a:rPr lang="es-419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s-419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-419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s-419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=&gt; </a:t>
            </a:r>
            <a:r>
              <a:rPr lang="es-419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println!</a:t>
            </a:r>
            <a:r>
              <a:rPr lang="es-419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"es tres o hace algo porque es 3"</a:t>
            </a:r>
            <a:r>
              <a:rPr lang="es-419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),</a:t>
            </a:r>
            <a:endParaRPr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-419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lang="es-419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=&gt; </a:t>
            </a:r>
            <a:r>
              <a:rPr lang="es-419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println!</a:t>
            </a:r>
            <a:r>
              <a:rPr lang="es-419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"es siete o hace algo porque es 7"</a:t>
            </a:r>
            <a:r>
              <a:rPr lang="es-419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),</a:t>
            </a:r>
            <a:endParaRPr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-419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_</a:t>
            </a:r>
            <a:r>
              <a:rPr lang="es-419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=&gt; </a:t>
            </a:r>
            <a:r>
              <a:rPr lang="es-419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println!</a:t>
            </a:r>
            <a:r>
              <a:rPr lang="es-419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"hace algo porque porque no es 3 ni 7"</a:t>
            </a:r>
            <a:r>
              <a:rPr lang="es-419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),</a:t>
            </a:r>
            <a:endParaRPr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C586C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