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Roboto Slab"/>
      <p:regular r:id="rId42"/>
      <p:bold r:id="rId43"/>
    </p:embeddedFont>
    <p:embeddedFont>
      <p:font typeface="Robo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obotoSlab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Roboto-regular.fntdata"/><Relationship Id="rId21" Type="http://schemas.openxmlformats.org/officeDocument/2006/relationships/slide" Target="slides/slide16.xml"/><Relationship Id="rId43" Type="http://schemas.openxmlformats.org/officeDocument/2006/relationships/font" Target="fonts/RobotoSlab-bold.fntdata"/><Relationship Id="rId24" Type="http://schemas.openxmlformats.org/officeDocument/2006/relationships/slide" Target="slides/slide19.xml"/><Relationship Id="rId46" Type="http://schemas.openxmlformats.org/officeDocument/2006/relationships/font" Target="fonts/Roboto-italic.fntdata"/><Relationship Id="rId23" Type="http://schemas.openxmlformats.org/officeDocument/2006/relationships/slide" Target="slides/slide18.xml"/><Relationship Id="rId45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Robo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99eae65b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f99eae65b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99eae65b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f99eae65b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99eae65b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99eae65b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99eae65b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f99eae65b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99eae65b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f99eae65b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99eae65b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f99eae65b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99eae65b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f99eae65b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f99eae65b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f99eae65b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f99eae65b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f99eae65b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1f824e2ae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1f824e2ae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e30c00aed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e30c00aed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f99eae65b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f99eae65b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f99eae65b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f99eae65b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f99eae65b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f99eae65b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f99eae65b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f99eae65b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f99eae65b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f99eae65b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f99eae65b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f99eae65b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1f824e2ae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1f824e2ae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f99eae65b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f99eae65b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f99eae65b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f99eae65b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f99eae65b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f99eae65b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f824e2ae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f824e2ae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f99eae65b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f99eae65b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f99eae65b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f99eae65b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f99eae65b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f99eae65b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f99eae65b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f99eae65b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f99eae65b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f99eae65b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f99eae65b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f99eae65b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f99eae65b9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f99eae65b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e30c00aed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e30c00aed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99eae65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99eae65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f99eae65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f99eae65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99eae65b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99eae65b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99eae65b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f99eae65b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f99eae65b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f99eae65b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Rust 2023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clase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Structs: Tuple struct</a:t>
            </a:r>
            <a:endParaRPr sz="2900"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Coordenada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4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f64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4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f64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la_plata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4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Coordenada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-34.9213094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-57.9555699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"latitud: </a:t>
            </a:r>
            <a:r>
              <a:rPr lang="es-419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longirud:</a:t>
            </a:r>
            <a:r>
              <a:rPr lang="es-419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la_plata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la_plata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Structs: Implementando métodos</a:t>
            </a:r>
            <a:endParaRPr sz="2900"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Coordenada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f64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f64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impl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Coordenada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es_la_plata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latitud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longitud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= (</a:t>
            </a:r>
            <a:r>
              <a:rPr lang="es-419" sz="1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-34.9213094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-57.9555699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latitud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longitud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0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la_plata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Coordenada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-34.9213094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-57.9555699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"es la plata? 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la_plata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es_la_plata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Structs: Implementando métodos, otro ej</a:t>
            </a:r>
            <a:endParaRPr sz="2900"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Rectangulo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ancho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u32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altura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u32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impl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Rectangulo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u32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ancho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altura</a:t>
            </a:r>
            <a:endParaRPr sz="11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rec1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Rectangulo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ancho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altura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"el area del rectangulo es: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rec1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Structs: Implementando métodos, otro ej</a:t>
            </a:r>
            <a:endParaRPr sz="2900"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rec1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3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Rectangulo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ancho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3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altura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3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"rectangulo es: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rec1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88" y="3042275"/>
            <a:ext cx="8678625" cy="18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Structs: Implementando métodos, otro ej</a:t>
            </a:r>
            <a:endParaRPr sz="2900"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rec1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4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Rectangulo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ancho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altura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"el area del rectangulo es:</a:t>
            </a:r>
            <a:r>
              <a:rPr lang="es-419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{:?}</a:t>
            </a:r>
            <a:r>
              <a:rPr lang="es-419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rec1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50" y="2934625"/>
            <a:ext cx="8627374" cy="21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Structs: Implementando métodos, otro ej</a:t>
            </a:r>
            <a:endParaRPr sz="2900"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#[</a:t>
            </a:r>
            <a:r>
              <a:rPr lang="es-419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derive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Debug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Rectangulo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ancho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3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u32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altura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3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u32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rec1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3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Rectangulo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ancho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3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altura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3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"rectangulo es: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{:?}</a:t>
            </a:r>
            <a:r>
              <a:rPr lang="es-419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rec1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Structs: funciones asociadas </a:t>
            </a:r>
            <a:endParaRPr sz="2900"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latin typeface="Roboto Slab"/>
                <a:ea typeface="Roboto Slab"/>
                <a:cs typeface="Roboto Slab"/>
                <a:sym typeface="Roboto Slab"/>
              </a:rPr>
              <a:t>Todas las funciones definidas dentro de un bloque impl se denominan funciones asociadas. Están asociadas con el tipo que lleva el nombre de impl.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latin typeface="Roboto Slab"/>
                <a:ea typeface="Roboto Slab"/>
                <a:cs typeface="Roboto Slab"/>
                <a:sym typeface="Roboto Slab"/>
              </a:rPr>
              <a:t> Podemos definir funciones asociadas que no tienen self como su primer parámetro (y por lo tanto no son métodos) porque no necesitan una instancia del tipo para trabajar.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latin typeface="Roboto Slab"/>
                <a:ea typeface="Roboto Slab"/>
                <a:cs typeface="Roboto Slab"/>
                <a:sym typeface="Roboto Slab"/>
              </a:rPr>
              <a:t>Las funciones asociadas que no son métodos a menudo se usan como constructores por ej.  que devolverán una nueva instancia de la estructura. Estos a menudo se suelen definir como new, pero new no es un nombre especial y no está integrado en el lenguaje.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Structs: funciones asociadas ejemplos</a:t>
            </a:r>
            <a:endParaRPr sz="2900"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impl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Rectangulo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u32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ancho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altura</a:t>
            </a:r>
            <a:endParaRPr sz="11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ancho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u32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altura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u32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Rectangulo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Rectangulo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ancho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altura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rec1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Rectangulo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"rectangulo es: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{:?}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rec1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"el area del rectangulo es: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rec1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Enums</a:t>
            </a:r>
            <a:endParaRPr/>
          </a:p>
        </p:txBody>
      </p:sp>
      <p:sp>
        <p:nvSpPr>
          <p:cNvPr id="168" name="Google Shape;168;p30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Enums: enumeration</a:t>
            </a:r>
            <a:endParaRPr sz="2900"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latin typeface="Roboto Slab"/>
                <a:ea typeface="Roboto Slab"/>
                <a:cs typeface="Roboto Slab"/>
                <a:sym typeface="Roboto Slab"/>
              </a:rPr>
              <a:t>Es un tipo de dato que permite definir distintas variaciones.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latin typeface="Roboto Slab"/>
                <a:ea typeface="Roboto Slab"/>
                <a:cs typeface="Roboto Slab"/>
                <a:sym typeface="Roboto Slab"/>
              </a:rPr>
              <a:t>Para definirlo se utiliza la siguiente </a:t>
            </a:r>
            <a:r>
              <a:rPr lang="es-419" sz="1400">
                <a:latin typeface="Roboto Slab"/>
                <a:ea typeface="Roboto Slab"/>
                <a:cs typeface="Roboto Slab"/>
                <a:sym typeface="Roboto Slab"/>
              </a:rPr>
              <a:t>sintaxis</a:t>
            </a:r>
            <a:r>
              <a:rPr lang="es-419" sz="1400">
                <a:latin typeface="Roboto Slab"/>
                <a:ea typeface="Roboto Slab"/>
                <a:cs typeface="Roboto Slab"/>
                <a:sym typeface="Roboto Slab"/>
              </a:rPr>
              <a:t>: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C9DAF8"/>
                </a:solidFill>
                <a:latin typeface="Roboto Slab"/>
                <a:ea typeface="Roboto Slab"/>
                <a:cs typeface="Roboto Slab"/>
                <a:sym typeface="Roboto Slab"/>
              </a:rPr>
              <a:t>enum</a:t>
            </a:r>
            <a:r>
              <a:rPr lang="es-419" sz="140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s-419" sz="1400">
                <a:solidFill>
                  <a:srgbClr val="D9EAD3"/>
                </a:solidFill>
                <a:latin typeface="Roboto Slab"/>
                <a:ea typeface="Roboto Slab"/>
                <a:cs typeface="Roboto Slab"/>
                <a:sym typeface="Roboto Slab"/>
              </a:rPr>
              <a:t>NombreEnum</a:t>
            </a:r>
            <a:r>
              <a:rPr lang="es-419" sz="1400">
                <a:latin typeface="Roboto Slab"/>
                <a:ea typeface="Roboto Slab"/>
                <a:cs typeface="Roboto Slab"/>
                <a:sym typeface="Roboto Slab"/>
              </a:rPr>
              <a:t>{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latin typeface="Roboto Slab"/>
                <a:ea typeface="Roboto Slab"/>
                <a:cs typeface="Roboto Slab"/>
                <a:sym typeface="Roboto Slab"/>
              </a:rPr>
              <a:t>	</a:t>
            </a:r>
            <a:r>
              <a:rPr lang="es-419" sz="1400">
                <a:solidFill>
                  <a:srgbClr val="CFE2F3"/>
                </a:solidFill>
                <a:latin typeface="Roboto Slab"/>
                <a:ea typeface="Roboto Slab"/>
                <a:cs typeface="Roboto Slab"/>
                <a:sym typeface="Roboto Slab"/>
              </a:rPr>
              <a:t>VARIACION1</a:t>
            </a:r>
            <a:r>
              <a:rPr lang="es-419" sz="1400">
                <a:latin typeface="Roboto Slab"/>
                <a:ea typeface="Roboto Slab"/>
                <a:cs typeface="Roboto Slab"/>
                <a:sym typeface="Roboto Slab"/>
              </a:rPr>
              <a:t>,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latin typeface="Roboto Slab"/>
                <a:ea typeface="Roboto Slab"/>
                <a:cs typeface="Roboto Slab"/>
                <a:sym typeface="Roboto Slab"/>
              </a:rPr>
              <a:t>	</a:t>
            </a:r>
            <a:r>
              <a:rPr lang="es-419" sz="1400">
                <a:solidFill>
                  <a:srgbClr val="CFE2F3"/>
                </a:solidFill>
                <a:latin typeface="Roboto Slab"/>
                <a:ea typeface="Roboto Slab"/>
                <a:cs typeface="Roboto Slab"/>
                <a:sym typeface="Roboto Slab"/>
              </a:rPr>
              <a:t>VARIACION2</a:t>
            </a:r>
            <a:r>
              <a:rPr lang="es-419" sz="1400">
                <a:latin typeface="Roboto Slab"/>
                <a:ea typeface="Roboto Slab"/>
                <a:cs typeface="Roboto Slab"/>
                <a:sym typeface="Roboto Slab"/>
              </a:rPr>
              <a:t>,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latin typeface="Roboto Slab"/>
                <a:ea typeface="Roboto Slab"/>
                <a:cs typeface="Roboto Slab"/>
                <a:sym typeface="Roboto Slab"/>
              </a:rPr>
              <a:t>	</a:t>
            </a:r>
            <a:r>
              <a:rPr lang="es-419" sz="1400">
                <a:solidFill>
                  <a:srgbClr val="CFE2F3"/>
                </a:solidFill>
                <a:latin typeface="Roboto Slab"/>
                <a:ea typeface="Roboto Slab"/>
                <a:cs typeface="Roboto Slab"/>
                <a:sym typeface="Roboto Slab"/>
              </a:rPr>
              <a:t>VARIACION3</a:t>
            </a:r>
            <a:r>
              <a:rPr lang="es-419" sz="1400">
                <a:latin typeface="Roboto Slab"/>
                <a:ea typeface="Roboto Slab"/>
                <a:cs typeface="Roboto Slab"/>
                <a:sym typeface="Roboto Slab"/>
              </a:rPr>
              <a:t>,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latin typeface="Roboto Slab"/>
                <a:ea typeface="Roboto Slab"/>
                <a:cs typeface="Roboto Slab"/>
                <a:sym typeface="Roboto Slab"/>
              </a:rPr>
              <a:t>	…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latin typeface="Roboto Slab"/>
                <a:ea typeface="Roboto Slab"/>
                <a:cs typeface="Roboto Slab"/>
                <a:sym typeface="Roboto Slab"/>
              </a:rPr>
              <a:t>}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Temario</a:t>
            </a:r>
            <a:endParaRPr sz="3500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404812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●"/>
            </a:pPr>
            <a:r>
              <a:rPr lang="es-419" sz="3000">
                <a:solidFill>
                  <a:srgbClr val="F3F3F3"/>
                </a:solidFill>
              </a:rPr>
              <a:t>Structs</a:t>
            </a:r>
            <a:endParaRPr sz="3000">
              <a:solidFill>
                <a:srgbClr val="F3F3F3"/>
              </a:solidFill>
            </a:endParaRPr>
          </a:p>
          <a:p>
            <a:pPr indent="-404812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●"/>
            </a:pPr>
            <a:r>
              <a:rPr lang="es-419" sz="3000">
                <a:solidFill>
                  <a:srgbClr val="F3F3F3"/>
                </a:solidFill>
              </a:rPr>
              <a:t>Enums</a:t>
            </a:r>
            <a:endParaRPr sz="3000">
              <a:solidFill>
                <a:srgbClr val="F3F3F3"/>
              </a:solidFill>
            </a:endParaRPr>
          </a:p>
          <a:p>
            <a:pPr indent="-404812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●"/>
            </a:pPr>
            <a:r>
              <a:rPr lang="es-419" sz="3000">
                <a:solidFill>
                  <a:srgbClr val="F3F3F3"/>
                </a:solidFill>
              </a:rPr>
              <a:t>Option</a:t>
            </a:r>
            <a:endParaRPr sz="30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Enums: ejemplos</a:t>
            </a:r>
            <a:endParaRPr sz="2900"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PADRE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HIJO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per1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"Lionel"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"Messi"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0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PADRE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,};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"el rol de: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es: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{:?}</a:t>
            </a:r>
            <a:r>
              <a:rPr lang="es-419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per1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per1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Enums: ejemplos =&gt; con valores</a:t>
            </a:r>
            <a:endParaRPr sz="2900"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9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PADRE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9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HIJO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per1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"Lionel"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"Messi"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9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PADRE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per1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9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PADRE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=&gt; </a:t>
            </a: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=&gt; (),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Enums: ejemplos =&gt; con Struct</a:t>
            </a:r>
            <a:endParaRPr sz="2900"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StructPadre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StructHijo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impl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StructPadre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hace_algo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"soy un padre que hace algo"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impl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StructHijo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hace_algo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"soy un hijo que hace algo"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Enums: ejemplos =&gt; con Struct cont..</a:t>
            </a:r>
            <a:endParaRPr sz="2900"/>
          </a:p>
        </p:txBody>
      </p:sp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PADRE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StructPadre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HIJO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StructHijo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impl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hace_algo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PADRE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instancia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=&gt;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instancia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hace_algo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HIJO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instancia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=&gt;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instancia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hace_algo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Enums: ejemplos =&gt; con Struct cont..</a:t>
            </a:r>
            <a:endParaRPr sz="2900"/>
          </a:p>
        </p:txBody>
      </p:sp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5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per1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5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5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"Lionel"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5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5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"Messi"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5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5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5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5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PADRE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5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StructPadre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{}),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per1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5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hace_algo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Option</a:t>
            </a:r>
            <a:endParaRPr/>
          </a:p>
        </p:txBody>
      </p:sp>
      <p:sp>
        <p:nvSpPr>
          <p:cNvPr id="210" name="Google Shape;210;p37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Option: ¿Qué es?</a:t>
            </a:r>
            <a:endParaRPr sz="2900"/>
          </a:p>
        </p:txBody>
      </p:sp>
      <p:sp>
        <p:nvSpPr>
          <p:cNvPr id="216" name="Google Shape;216;p38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Option es un enum que está disponible es la lib standard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Este enum tiene 2 posibles variantes  que son Some() y None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Rust nos obliga a que en caso de que tengamos </a:t>
            </a:r>
            <a:r>
              <a:rPr lang="es-419"/>
              <a:t>algún</a:t>
            </a:r>
            <a:r>
              <a:rPr lang="es-419"/>
              <a:t> campo que no sepamos el valor, es decir vacío o nulo tenemos que  manejar </a:t>
            </a:r>
            <a:r>
              <a:rPr lang="es-419"/>
              <a:t>explícitamente</a:t>
            </a:r>
            <a:r>
              <a:rPr lang="es-419"/>
              <a:t> y de manera obligatoria en código el caso. </a:t>
            </a:r>
            <a:r>
              <a:rPr lang="es-419"/>
              <a:t>De esta forma se</a:t>
            </a:r>
            <a:r>
              <a:rPr lang="es-419"/>
              <a:t> </a:t>
            </a:r>
            <a:r>
              <a:rPr lang="es-419"/>
              <a:t>evitan</a:t>
            </a:r>
            <a:r>
              <a:rPr lang="es-419"/>
              <a:t> los errores del tipo Null Pointer Exception de otros </a:t>
            </a:r>
            <a:r>
              <a:rPr lang="es-419"/>
              <a:t>lenguajes.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Option: Ejemplo I</a:t>
            </a:r>
            <a:endParaRPr sz="2900"/>
          </a:p>
        </p:txBody>
      </p:sp>
      <p:sp>
        <p:nvSpPr>
          <p:cNvPr id="222" name="Google Shape;222;p39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s-419" sz="1000" u="sng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000" u="sng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-419" sz="1000" u="sng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000" u="sng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1000" u="sng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000" u="sng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impl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s-419" sz="1000" u="sng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000" u="sng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-419" sz="1000" u="sng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000" u="sng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1000" u="sng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endParaRPr sz="10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Option: Ejemplo I cont.</a:t>
            </a:r>
            <a:endParaRPr sz="2900"/>
          </a:p>
        </p:txBody>
      </p:sp>
      <p:sp>
        <p:nvSpPr>
          <p:cNvPr id="228" name="Google Shape;228;p40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5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5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"Lionel"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5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5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"Messi"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5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5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5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PADRE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5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StructPadre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{});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5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per1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5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5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5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"la persona:</a:t>
            </a:r>
            <a:r>
              <a:rPr lang="es-419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5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tiene el dni:</a:t>
            </a:r>
            <a:r>
              <a:rPr lang="es-419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{:?}</a:t>
            </a:r>
            <a:r>
              <a:rPr lang="es-419" sz="15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per1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per1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Option: Ejemplo I con valor</a:t>
            </a:r>
            <a:endParaRPr sz="2900"/>
          </a:p>
        </p:txBody>
      </p:sp>
      <p:sp>
        <p:nvSpPr>
          <p:cNvPr id="234" name="Google Shape;234;p41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"Lionel"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"Messi"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3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3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PADRE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StructPadre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{});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3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per1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3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3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per1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3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=&gt;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"el dni de: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es: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per1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3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no tiene nro de dni registrado"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per1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Structs</a:t>
            </a:r>
            <a:endParaRPr/>
          </a:p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Option: Ejemplo II con otro struct</a:t>
            </a:r>
            <a:endParaRPr sz="2900"/>
          </a:p>
        </p:txBody>
      </p:sp>
      <p:sp>
        <p:nvSpPr>
          <p:cNvPr id="240" name="Google Shape;240;p42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tipo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nro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u32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impl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&gt;) -&gt; 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Option: Ejemplo II con otro struct cont.</a:t>
            </a:r>
            <a:endParaRPr sz="2900"/>
          </a:p>
        </p:txBody>
      </p:sp>
      <p:sp>
        <p:nvSpPr>
          <p:cNvPr id="246" name="Google Shape;246;p43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"Lionel"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"Messi"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3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3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PADRE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StructPadre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{});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3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tipo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nro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3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per1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3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3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per1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3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=&gt;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"el dni de: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es: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per1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valor.nro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3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no tiene nro de dni registrado"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per1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Option: Ejemplo II con otro struct cont.</a:t>
            </a:r>
            <a:endParaRPr sz="2900"/>
          </a:p>
        </p:txBody>
      </p:sp>
      <p:sp>
        <p:nvSpPr>
          <p:cNvPr id="252" name="Google Shape;252;p44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"Lionel"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"Messi"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PADRE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StructPadre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{});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tipo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nro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per1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per1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is_none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no tiene nro de dni registrado"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per1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r>
              <a:rPr lang="es-419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"el dni de: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es: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{:?}</a:t>
            </a:r>
            <a:r>
              <a:rPr lang="es-419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per1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per1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unwrap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Option: if let</a:t>
            </a:r>
            <a:endParaRPr sz="2900"/>
          </a:p>
        </p:txBody>
      </p:sp>
      <p:sp>
        <p:nvSpPr>
          <p:cNvPr id="258" name="Google Shape;258;p45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"Lionel"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"Messi"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PADRE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StructPadre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{});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tipo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nro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per1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=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per1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"el dni de: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es: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per1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nro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r>
              <a:rPr lang="es-419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no tiene nro de dni registrado"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per1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Option: let else</a:t>
            </a:r>
            <a:endParaRPr sz="2900"/>
          </a:p>
        </p:txBody>
      </p:sp>
      <p:sp>
        <p:nvSpPr>
          <p:cNvPr id="264" name="Google Shape;264;p46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"Lionel"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"Messi"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4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PADRE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4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StructPadre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{});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4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tipo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nro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per1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4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= </a:t>
            </a:r>
            <a:r>
              <a:rPr lang="es-419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per1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panic!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no tiene dni"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per1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};   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Option: while let</a:t>
            </a:r>
            <a:endParaRPr sz="2900"/>
          </a:p>
        </p:txBody>
      </p:sp>
      <p:sp>
        <p:nvSpPr>
          <p:cNvPr id="270" name="Google Shape;270;p47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cantidad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0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cantidad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0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=&gt; 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s-419" sz="10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s-419" sz="1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s-419" sz="10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cantidad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0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-</a:t>
            </a:r>
            <a:r>
              <a:rPr lang="es-419" sz="1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}</a:t>
            </a:r>
            <a:r>
              <a:rPr lang="es-419" sz="10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s-419" sz="10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cantidad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0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0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=&gt; {</a:t>
            </a:r>
            <a:r>
              <a:rPr lang="es-419" sz="10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Option: while let cont.</a:t>
            </a:r>
            <a:endParaRPr sz="2900"/>
          </a:p>
        </p:txBody>
      </p:sp>
      <p:sp>
        <p:nvSpPr>
          <p:cNvPr id="276" name="Google Shape;276;p48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cantidad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3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3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= </a:t>
            </a:r>
            <a:r>
              <a:rPr lang="es-419" sz="13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cantidad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3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s-419" sz="13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-419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3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cantidad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3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-</a:t>
            </a:r>
            <a:r>
              <a:rPr lang="es-419" sz="13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r>
              <a:rPr lang="es-419" sz="13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3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cantidad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3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Structs: ¿Qué son?</a:t>
            </a:r>
            <a:endParaRPr sz="2900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>
                <a:latin typeface="Roboto Slab"/>
                <a:ea typeface="Roboto Slab"/>
                <a:cs typeface="Roboto Slab"/>
                <a:sym typeface="Roboto Slab"/>
              </a:rPr>
              <a:t>Es un tipo de dato personalizado que permite empaquetar y nombrar valores relacionados que forman un conjunto de datos. Son similares, en la programación orientada a objetos al conjunto de </a:t>
            </a:r>
            <a:r>
              <a:rPr lang="es-419">
                <a:latin typeface="Roboto Slab"/>
                <a:ea typeface="Roboto Slab"/>
                <a:cs typeface="Roboto Slab"/>
                <a:sym typeface="Roboto Slab"/>
              </a:rPr>
              <a:t>atributos</a:t>
            </a:r>
            <a:r>
              <a:rPr lang="es-419">
                <a:latin typeface="Roboto Slab"/>
                <a:ea typeface="Roboto Slab"/>
                <a:cs typeface="Roboto Slab"/>
                <a:sym typeface="Roboto Slab"/>
              </a:rPr>
              <a:t> que tiene una clase.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Structs: ¿Cómo se definen?</a:t>
            </a:r>
            <a:endParaRPr sz="2900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Slab"/>
                <a:ea typeface="Roboto Slab"/>
                <a:cs typeface="Roboto Slab"/>
                <a:sym typeface="Roboto Slab"/>
              </a:rPr>
              <a:t>Se definen con la palabra clave struct de la siguiente manera: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9FC5E8"/>
                </a:solidFill>
                <a:latin typeface="Roboto Slab"/>
                <a:ea typeface="Roboto Slab"/>
                <a:cs typeface="Roboto Slab"/>
                <a:sym typeface="Roboto Slab"/>
              </a:rPr>
              <a:t>struct</a:t>
            </a:r>
            <a:r>
              <a:rPr lang="es-419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s-419">
                <a:solidFill>
                  <a:srgbClr val="B6D7A8"/>
                </a:solidFill>
                <a:latin typeface="Roboto Slab"/>
                <a:ea typeface="Roboto Slab"/>
                <a:cs typeface="Roboto Slab"/>
                <a:sym typeface="Roboto Slab"/>
              </a:rPr>
              <a:t>NombreDelStruct</a:t>
            </a:r>
            <a:r>
              <a:rPr lang="es-419">
                <a:latin typeface="Roboto Slab"/>
                <a:ea typeface="Roboto Slab"/>
                <a:cs typeface="Roboto Slab"/>
                <a:sym typeface="Roboto Slab"/>
              </a:rPr>
              <a:t>{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C9DAF8"/>
                </a:solidFill>
                <a:latin typeface="Roboto Slab"/>
                <a:ea typeface="Roboto Slab"/>
                <a:cs typeface="Roboto Slab"/>
                <a:sym typeface="Roboto Slab"/>
              </a:rPr>
              <a:t>nombre_atributo_1</a:t>
            </a:r>
            <a:r>
              <a:rPr lang="es-419">
                <a:latin typeface="Roboto Slab"/>
                <a:ea typeface="Roboto Slab"/>
                <a:cs typeface="Roboto Slab"/>
                <a:sym typeface="Roboto Slab"/>
              </a:rPr>
              <a:t>:</a:t>
            </a:r>
            <a:r>
              <a:rPr lang="es-419">
                <a:solidFill>
                  <a:srgbClr val="B6D7A8"/>
                </a:solidFill>
                <a:latin typeface="Roboto Slab"/>
                <a:ea typeface="Roboto Slab"/>
                <a:cs typeface="Roboto Slab"/>
                <a:sym typeface="Roboto Slab"/>
              </a:rPr>
              <a:t> tipo1</a:t>
            </a:r>
            <a:r>
              <a:rPr lang="es-419">
                <a:latin typeface="Roboto Slab"/>
                <a:ea typeface="Roboto Slab"/>
                <a:cs typeface="Roboto Slab"/>
                <a:sym typeface="Roboto Slab"/>
              </a:rPr>
              <a:t>,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CFE2F3"/>
                </a:solidFill>
                <a:latin typeface="Roboto Slab"/>
                <a:ea typeface="Roboto Slab"/>
                <a:cs typeface="Roboto Slab"/>
                <a:sym typeface="Roboto Slab"/>
              </a:rPr>
              <a:t>nombre_atributo_2</a:t>
            </a:r>
            <a:r>
              <a:rPr lang="es-419">
                <a:latin typeface="Roboto Slab"/>
                <a:ea typeface="Roboto Slab"/>
                <a:cs typeface="Roboto Slab"/>
                <a:sym typeface="Roboto Slab"/>
              </a:rPr>
              <a:t>: </a:t>
            </a:r>
            <a:r>
              <a:rPr lang="es-419">
                <a:solidFill>
                  <a:srgbClr val="B6D7A8"/>
                </a:solidFill>
                <a:latin typeface="Roboto Slab"/>
                <a:ea typeface="Roboto Slab"/>
                <a:cs typeface="Roboto Slab"/>
                <a:sym typeface="Roboto Slab"/>
              </a:rPr>
              <a:t>tipo2</a:t>
            </a:r>
            <a:r>
              <a:rPr lang="es-419">
                <a:latin typeface="Roboto Slab"/>
                <a:ea typeface="Roboto Slab"/>
                <a:cs typeface="Roboto Slab"/>
                <a:sym typeface="Roboto Slab"/>
              </a:rPr>
              <a:t>,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CFE2F3"/>
                </a:solidFill>
                <a:latin typeface="Roboto Slab"/>
                <a:ea typeface="Roboto Slab"/>
                <a:cs typeface="Roboto Slab"/>
                <a:sym typeface="Roboto Slab"/>
              </a:rPr>
              <a:t>nombre_atributo_n</a:t>
            </a:r>
            <a:r>
              <a:rPr lang="es-419">
                <a:latin typeface="Roboto Slab"/>
                <a:ea typeface="Roboto Slab"/>
                <a:cs typeface="Roboto Slab"/>
                <a:sym typeface="Roboto Slab"/>
              </a:rPr>
              <a:t>:</a:t>
            </a:r>
            <a:r>
              <a:rPr lang="es-419">
                <a:solidFill>
                  <a:srgbClr val="B6D7A8"/>
                </a:solidFill>
                <a:latin typeface="Roboto Slab"/>
                <a:ea typeface="Roboto Slab"/>
                <a:cs typeface="Roboto Slab"/>
                <a:sym typeface="Roboto Slab"/>
              </a:rPr>
              <a:t> tipo_n</a:t>
            </a:r>
            <a:r>
              <a:rPr lang="es-419"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>
                <a:latin typeface="Roboto Slab"/>
                <a:ea typeface="Roboto Slab"/>
                <a:cs typeface="Roboto Slab"/>
                <a:sym typeface="Roboto Slab"/>
              </a:rPr>
              <a:t>}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Structs: ¿Cómo se definen?</a:t>
            </a:r>
            <a:endParaRPr sz="2900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Roboto Slab"/>
                <a:ea typeface="Roboto Slab"/>
                <a:cs typeface="Roboto Slab"/>
                <a:sym typeface="Roboto Slab"/>
              </a:rPr>
              <a:t>Su definición no necesariamente tiene que ser dentro de la función main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endParaRPr sz="110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"Lionel"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"Messi"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1,</a:t>
            </a:r>
            <a:endParaRPr sz="110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"nombre: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apellido: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dni: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Structs: init shorthand</a:t>
            </a:r>
            <a:endParaRPr sz="2900"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-419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nueva_persona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"Lionel"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"Messi"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0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"nombre: 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apellido: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dni: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nueva_persona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Structs: modificaciones</a:t>
            </a:r>
            <a:endParaRPr sz="2900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nueva_persona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"Lionel"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"Messi"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10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"nombre: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apellido: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dni: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99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"nombre: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apellido: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dni: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Structs: </a:t>
            </a:r>
            <a:r>
              <a:rPr lang="es-419" sz="2300"/>
              <a:t>creando instancias desde data de otra instancia</a:t>
            </a:r>
            <a:endParaRPr sz="2300"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nueva_persona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"Lionel"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"Messi"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10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persona2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"Thiago"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..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endParaRPr sz="11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"nombre: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apellido: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dni: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persona2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persona2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persona2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