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oboto Slab"/>
      <p:regular r:id="rId53"/>
      <p:bold r:id="rId54"/>
    </p:embeddedFon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font" Target="fonts/RobotoSlab-bold.fntdata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f885b54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f885b54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f885b54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f885b54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f885b54f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f885b54f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f885b54f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f885b54f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f885b54f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f885b54f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885b54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885b54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f885b54f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f885b54f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885b54f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f885b54f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f885b54f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f885b54f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f885b54f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f885b54f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30c00ae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30c00ae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f885b54f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f885b54f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f885b54f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f885b54f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f885b54f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f885b54f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f885b54f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f885b54f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f885b54f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f885b54f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f885b54f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f885b54f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f885b54f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f885b54f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f885b54f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f885b54f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acfceb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acfceb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acfceb9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acfceb9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f885b54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f885b54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acfceb9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acfceb9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b3d8129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b3d8129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acfceb9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acfceb9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acfceb9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acfceb9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b3d812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b3d812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acfceb9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acfceb9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b3d8129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b3d8129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cfceb9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acfceb9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acfceb9a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acfceb9a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acfceb9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acfceb9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f885b54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f885b54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acfceb9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acfceb9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acfceb9a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acfceb9a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cfceb9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acfceb9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acfceb9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acfceb9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acfceb9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acfceb9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acfceb9a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acfceb9a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acfceb9a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acfceb9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acfceb9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acfceb9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f885b54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f885b54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f885b54f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f885b54f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f885b54f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f885b54f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885b54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f885b54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f885b54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f885b54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Rust 2023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ejemplo I</a:t>
            </a:r>
            <a:endParaRPr sz="35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458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5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5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5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5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5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58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45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58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58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45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58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58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58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458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58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45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458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5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5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2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</a:t>
            </a:r>
            <a:r>
              <a:rPr lang="es-419" sz="3500"/>
              <a:t>ejemplo I </a:t>
            </a:r>
            <a:r>
              <a:rPr lang="es-419" sz="16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warning!!!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p_esp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p_esp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ejemplo de caja</a:t>
            </a:r>
            <a:endParaRPr sz="35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91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91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abrir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9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s-419" sz="39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9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9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endParaRPr sz="3917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91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cerrar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9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9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9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9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9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otro ejemplo</a:t>
            </a:r>
            <a:endParaRPr sz="350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abrir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cerrar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51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otro ejemplo</a:t>
            </a:r>
            <a:endParaRPr sz="35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listado_de_compras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listado_de_compras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"Jabon de manos"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listado_de_compras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"Detergente"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listado_de_compras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abrir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cerrar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625" y="3569650"/>
            <a:ext cx="7304376" cy="1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otro ejemplo</a:t>
            </a:r>
            <a:endParaRPr sz="35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8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abrir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8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)-&gt;&amp;</a:t>
            </a:r>
            <a:r>
              <a:rPr lang="es-419" sz="41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08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&amp;</a:t>
            </a:r>
            <a:r>
              <a:rPr lang="es-419" sz="4108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endParaRPr sz="4108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8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cerrar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8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08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41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3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</a:t>
            </a:r>
            <a:endParaRPr sz="35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veamos un caso más complejo…</a:t>
            </a:r>
            <a:endParaRPr sz="364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Traits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¿Qué es?</a:t>
            </a:r>
            <a:endParaRPr sz="3500"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Es una funcionalidad particular que tiene un tipo y puede compartir con otros tipos. 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Podemos usar traits para definir comportamiento de manera abstracta. 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Se pueden usar traits como </a:t>
            </a: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límites</a:t>
            </a: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 en tipos de datos </a:t>
            </a: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genéricos para determinada funcionalidad que el tipo genérico debe cumplir</a:t>
            </a: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s-419" sz="2400">
                <a:latin typeface="Roboto Slab"/>
                <a:ea typeface="Roboto Slab"/>
                <a:cs typeface="Roboto Slab"/>
                <a:sym typeface="Roboto Slab"/>
              </a:rPr>
              <a:t>Son similares a las interfaces llamadas en otros lenguajes pero con algunas diferencias.</a:t>
            </a:r>
            <a:endParaRPr sz="364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Trait: ejemplo I </a:t>
            </a:r>
            <a:endParaRPr sz="3500"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MulI32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abstracto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hace_algo_concreto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lang="es-419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por defecto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"hace_algo_concreto"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Temario</a:t>
            </a:r>
            <a:endParaRPr sz="35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Generics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Traits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POO</a:t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ejemplo I</a:t>
            </a:r>
            <a:endParaRPr sz="3500"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MulI32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587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587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endParaRPr sz="5873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87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87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87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87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87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587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87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87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7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47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ejemplo II</a:t>
            </a:r>
            <a:endParaRPr sz="3500"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1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331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1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331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1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331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1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31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331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1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31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331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31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31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1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31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31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1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331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1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331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1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31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ejemplo II</a:t>
            </a:r>
            <a:endParaRPr sz="3500"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54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"Guau!"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41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41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541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541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54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"Miau!"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41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4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1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limitando un generic</a:t>
            </a:r>
            <a:endParaRPr sz="3500"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5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5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65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65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s-419" sz="365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365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5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5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"Hablo! </a:t>
            </a:r>
            <a:r>
              <a:rPr lang="es-419" sz="365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65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65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65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5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5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5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65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5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5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65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5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65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5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65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5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7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como parámetro</a:t>
            </a:r>
            <a:endParaRPr sz="3500"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animal1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animal2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5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"Hablando! 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65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65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animal1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5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animal2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5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65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65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65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65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5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65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65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5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es-419" sz="165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como parámetro</a:t>
            </a:r>
            <a:endParaRPr sz="3500"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8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8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"Hablo! </a:t>
            </a: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248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4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48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8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8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8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8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24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8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248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8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5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</a:t>
            </a:r>
            <a:r>
              <a:rPr lang="es-419" sz="3500"/>
              <a:t>múltiples</a:t>
            </a:r>
            <a:endParaRPr sz="3500"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5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5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5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&amp;(</a:t>
            </a:r>
            <a:r>
              <a:rPr lang="es-419" sz="195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5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95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OtroTrait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95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5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5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"Hablo! </a:t>
            </a:r>
            <a:r>
              <a:rPr lang="es-419" sz="195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95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5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95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95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5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95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5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5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95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95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5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95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5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Trait : </a:t>
            </a:r>
            <a:r>
              <a:rPr lang="es-419" sz="3500"/>
              <a:t>múltiples</a:t>
            </a:r>
            <a:r>
              <a:rPr lang="es-419" sz="3500"/>
              <a:t> con where </a:t>
            </a:r>
            <a:endParaRPr sz="3500"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93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934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593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s-419" sz="5934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593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sz="5934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93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593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593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OtroTrait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93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93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"Hablo! </a:t>
            </a:r>
            <a:r>
              <a:rPr lang="es-419" sz="593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593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934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934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934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93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934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93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934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imprimir_hablar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5934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93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3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98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POO</a:t>
            </a:r>
            <a:endParaRPr/>
          </a:p>
        </p:txBody>
      </p:sp>
      <p:sp>
        <p:nvSpPr>
          <p:cNvPr id="229" name="Google Shape;229;p4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elementos</a:t>
            </a:r>
            <a:endParaRPr sz="3500"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Métodos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Objetos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Generics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conceptos</a:t>
            </a:r>
            <a:endParaRPr sz="3500"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Encapsulamiento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Abstracción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Polimorfismo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Modularidad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conceptos</a:t>
            </a:r>
            <a:endParaRPr sz="3500"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ncapsulamiento: permite agrupar comportamiento y datos, y restringirlos a través de su interfaz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Encapsulamiento en rust </a:t>
            </a:r>
            <a:endParaRPr sz="3500"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//definción en ejemplos.rs</a:t>
            </a:r>
            <a:endParaRPr sz="241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1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atr1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1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atr2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1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1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atr1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41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atr2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241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atr1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241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atr2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1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</a:t>
            </a:r>
            <a:r>
              <a:rPr lang="es-419" sz="241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.atr1 * </a:t>
            </a:r>
            <a:r>
              <a:rPr lang="es-419" sz="241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.atr2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1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ncapsulamiento en rust </a:t>
            </a:r>
            <a:endParaRPr sz="3500"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72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//main.rs</a:t>
            </a:r>
            <a:endParaRPr sz="1872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ejemplos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7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8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72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8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87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7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87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72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8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atr1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87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8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50" y="3633125"/>
            <a:ext cx="7643699" cy="13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conceptos</a:t>
            </a:r>
            <a:endParaRPr sz="3500"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Abstracción: refiere a poder representar un objeto del mundo real con sus </a:t>
            </a:r>
            <a:r>
              <a:rPr lang="es-419"/>
              <a:t>características</a:t>
            </a:r>
            <a:r>
              <a:rPr lang="es-419"/>
              <a:t> apropiadas y que este pueda comunicarse con otros objetos sin saber </a:t>
            </a:r>
            <a:r>
              <a:rPr lang="es-419"/>
              <a:t>cómo</a:t>
            </a:r>
            <a:r>
              <a:rPr lang="es-419"/>
              <a:t> están realizadas sus implementaciones.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Abstracción en rust </a:t>
            </a:r>
            <a:endParaRPr sz="3500"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6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//main.rs</a:t>
            </a:r>
            <a:endParaRPr sz="216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ejemplos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6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1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6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1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16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16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216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6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16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21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conceptos</a:t>
            </a:r>
            <a:endParaRPr sz="3500"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Polimorfismo</a:t>
            </a:r>
            <a:r>
              <a:rPr lang="es-419"/>
              <a:t>: distintos tipos de objetos tienen la misma interfaz de comunicación pero su implementación es distinta. Es decir, entienden el mismo mensaje pero se comportan de manera diferente.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polimorfismo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en rust </a:t>
            </a:r>
            <a:endParaRPr sz="3500"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//main.rs</a:t>
            </a:r>
            <a:endParaRPr sz="56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6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6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6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635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6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6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6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635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6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6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635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635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635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635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635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635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635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635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635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635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6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polimorfismo en rust </a:t>
            </a:r>
            <a:endParaRPr sz="3500"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1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1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"acá podría ir otra lógica! sobre linkedlist!"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1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17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1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1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elt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1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1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"acá podría ir otra lógica! sobre vecdeque!"</a:t>
            </a: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1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11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22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polimorfismo en rust </a:t>
            </a:r>
            <a:endParaRPr sz="3500"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PushBack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5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PushBack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55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55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5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{:#?}</a:t>
            </a:r>
            <a:r>
              <a:rPr lang="es-419" sz="5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55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{:#?}</a:t>
            </a:r>
            <a:r>
              <a:rPr lang="es-419" sz="5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55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2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¿Para qué sirven?</a:t>
            </a:r>
            <a:endParaRPr sz="35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600">
                <a:solidFill>
                  <a:srgbClr val="F3F3F3"/>
                </a:solidFill>
              </a:rPr>
              <a:t>El tipo generic se utiliza para generalizar implementaciones, permite mayor flexibilidad en el código</a:t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herencia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94"/>
              <a:t>La herencia es un mecanismo mediante el cual un objeto puede heredar elementos de la definición de otro objeto, obteniendo así los </a:t>
            </a:r>
            <a:r>
              <a:rPr lang="es-419" sz="5694" u="sng"/>
              <a:t>datos</a:t>
            </a:r>
            <a:r>
              <a:rPr lang="es-419" sz="5694"/>
              <a:t> y el </a:t>
            </a:r>
            <a:r>
              <a:rPr lang="es-419" sz="5694" u="sng"/>
              <a:t>comportamiento</a:t>
            </a:r>
            <a:r>
              <a:rPr lang="es-419" sz="5694"/>
              <a:t> del objeto principal sin tener que definirlos nuevamente.</a:t>
            </a:r>
            <a:endParaRPr sz="5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94"/>
              <a:t>Una de las razones principales para usar herencia es la reutilización del código ya que con ella se puede implementar un comportamiento particular para un tipo y permite reutilizar esa implementación para un tipo diferente o subtipo.</a:t>
            </a:r>
            <a:endParaRPr sz="5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94"/>
              <a:t>Si un lenguaje debe tener herencia para ser un lenguaje orientado a objetos, entonces Rust no lo es. No hay forma de definir una estructura que herede los campos de la estructura principal y las implementaciones de métodos.</a:t>
            </a:r>
            <a:endParaRPr sz="5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herencia-compartiendo comportamiento en rust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475" y="1282050"/>
            <a:ext cx="5065149" cy="36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herencia-compartiendo comportamiento en rust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/>
          </a:p>
        </p:txBody>
      </p:sp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get_matricula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get_modelo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endParaRPr sz="41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get_potencia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4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endParaRPr sz="41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herencia-compartiendo comportamiento en rust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/>
          </a:p>
        </p:txBody>
      </p:sp>
      <p:sp>
        <p:nvSpPr>
          <p:cNvPr id="321" name="Google Shape;321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Taxi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datos_vehiculo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numero_licencia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endParaRPr sz="12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Taxi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numero_licencia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Taxi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Taxi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datos_vehiculo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numero_licencia</a:t>
            </a:r>
            <a:endParaRPr sz="12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Taxi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4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herencia-compartiendo comportamiento en rust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/>
          </a:p>
        </p:txBody>
      </p:sp>
      <p:sp>
        <p:nvSpPr>
          <p:cNvPr id="327" name="Google Shape;327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Autobus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datos_vehiculo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numero_plazas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Autobus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numero_plazas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Autobus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Autobus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datos_vehiculo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numero_plazas</a:t>
            </a:r>
            <a:endParaRPr sz="12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Autobus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4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herencia-compartiendo comportamiento en rust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/>
          </a:p>
        </p:txBody>
      </p:sp>
      <p:sp>
        <p:nvSpPr>
          <p:cNvPr id="333" name="Google Shape;333;p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Taxi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2002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145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mat_t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get_matricula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datos_vehiculo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Autobus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2002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145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mat_a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get_matricula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datos_vehiculo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modularidad en rust</a:t>
            </a:r>
            <a:endParaRPr sz="3500"/>
          </a:p>
        </p:txBody>
      </p:sp>
      <p:sp>
        <p:nvSpPr>
          <p:cNvPr id="339" name="Google Shape;339;p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</a:t>
            </a:r>
            <a:r>
              <a:rPr lang="es-419"/>
              <a:t>ust nos brinda esta característica,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través de la creación y uso de módulos, como lo estuvimos haciendo para resolver los tps, como así también la importación de libs (crates).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POO: </a:t>
            </a: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en rust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/>
          </a:p>
        </p:txBody>
      </p:sp>
      <p:sp>
        <p:nvSpPr>
          <p:cNvPr id="345" name="Google Shape;345;p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Abstracción y encapsulamiento  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Polimorfismo 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Herencia 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Modularidad ✅</a:t>
            </a:r>
            <a:endParaRPr sz="4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ejemplo I</a:t>
            </a:r>
            <a:endParaRPr sz="35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ejemplo I</a:t>
            </a:r>
            <a:endParaRPr sz="3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489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10.5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475" y="4020973"/>
            <a:ext cx="6791527" cy="1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</a:t>
            </a:r>
            <a:r>
              <a:rPr lang="es-419" sz="3500"/>
              <a:t>ejemplo I</a:t>
            </a:r>
            <a:endParaRPr sz="35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7995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7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7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7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7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7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7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7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10.5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7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7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</a:t>
            </a:r>
            <a:r>
              <a:rPr lang="es-419" sz="3500"/>
              <a:t>ejemplo I</a:t>
            </a:r>
            <a:endParaRPr sz="35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10.5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00" y="3671674"/>
            <a:ext cx="8368200" cy="12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Generics: </a:t>
            </a:r>
            <a:r>
              <a:rPr lang="es-419" sz="3500"/>
              <a:t>ejemplo I</a:t>
            </a:r>
            <a:endParaRPr sz="35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21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1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1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1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7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1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178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178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1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178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10.5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21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178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