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Roboto Slab"/>
      <p:regular r:id="rId66"/>
      <p:bold r:id="rId67"/>
    </p:embeddedFont>
    <p:embeddedFont>
      <p:font typeface="Robot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font" Target="fonts/RobotoSlab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217920f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217920f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17920f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217920f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17920ff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217920f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17920ff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217920ff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17920ff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217920ff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adecf3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adecf3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decf31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adecf31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adecf31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adecf31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decf317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decf317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17920f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17920f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30c00ae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30c00ae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adecf31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adecf31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decf31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adecf31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decf31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adecf31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17920ff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217920ff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17920ff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217920ff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17920ff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217920ff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217920ff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217920ff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217920ff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217920ff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217920ff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217920ff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217920f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217920f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17920f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217920f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217920ff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217920ff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217920ff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217920ff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217920ff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217920ff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217920ff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217920f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217920ff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217920ff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217920ff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217920ff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217920ff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217920ff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23e32b6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23e32b6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23e32b6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23e32b6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23e32b6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23e32b6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17920ff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217920ff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23e32b6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23e32b6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23e32b6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23e32b6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23e32b6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23e32b6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23e32b6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23e32b6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23e32b6a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23e32b6a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23e32b6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23e32b6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23e32b6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23e32b6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23e32b6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23e32b6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23e32b6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23e32b6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23e32b6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23e32b6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217920ff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217920f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23e32b6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23e32b6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23e32b6a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23e32b6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23e32b6a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23e32b6a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23e32b6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23e32b6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23e32b6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23e32b6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23e32b6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23e32b6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23e32b6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23e32b6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23e32b6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23e32b6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23e32b6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23e32b6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23e32b6a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23e32b6a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17920ff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17920f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23e32b6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23e32b6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17920ff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217920f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17920f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217920f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217920ff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217920ff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Rust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inferencia de tipos</a:t>
            </a:r>
            <a:endParaRPr sz="35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endParaRPr sz="11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endParaRPr sz="1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referencias y ownership</a:t>
            </a:r>
            <a:endParaRPr sz="35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"uno"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"dos"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"tres"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()];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"Antes de definir el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pide_prestado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||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"Desde el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"Antes de llamar al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pide_prestado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"Luego de llamar al closure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referencias y ownership</a:t>
            </a:r>
            <a:endParaRPr sz="35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"Antes de definir el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prestado_mutable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||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prestado_mutable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"Luego de llamar al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referencias y ownership</a:t>
            </a:r>
            <a:endParaRPr sz="35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"Antes de definir el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prestado_mutable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|| {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prestado_mutable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"Luego de llamar al closure: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350" y="3795801"/>
            <a:ext cx="6246277" cy="12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como parámetros</a:t>
            </a:r>
            <a:endParaRPr sz="35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sort_by_key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(|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Iterators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Iterator: ¿Qué es?</a:t>
            </a:r>
            <a:endParaRPr sz="35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30">
                <a:latin typeface="Roboto Slab"/>
                <a:ea typeface="Roboto Slab"/>
                <a:cs typeface="Roboto Slab"/>
                <a:sym typeface="Roboto Slab"/>
              </a:rPr>
              <a:t>Iterator es un patrón de diseño de comportamiento que te permite recorrer elementos de una colección sin exponer su representación subyacente (lista, pila, árbol, etc.).</a:t>
            </a:r>
            <a:endParaRPr sz="473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 en rust</a:t>
            </a:r>
            <a:endParaRPr sz="3500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30">
                <a:latin typeface="Roboto Slab"/>
                <a:ea typeface="Roboto Slab"/>
                <a:cs typeface="Roboto Slab"/>
                <a:sym typeface="Roboto Slab"/>
              </a:rPr>
              <a:t>Rust en sus collections implementa el trait Iterator para poder utilizarlas como tal</a:t>
            </a:r>
            <a:endParaRPr sz="473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()]);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()]);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([(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()),(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()),(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())]);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iter_l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iter_hm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 en rust</a:t>
            </a:r>
            <a:endParaRPr sz="3500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4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iter_v_clone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cycle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step_by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iter_v_clone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iter_l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4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4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4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 y closures</a:t>
            </a:r>
            <a:endParaRPr sz="35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9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6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closure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6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closure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6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closure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6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filter_map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closure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6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skip_while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closure</a:t>
            </a:r>
            <a:r>
              <a:rPr lang="es-419" sz="6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Temario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Closures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Iterators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Manejo de errores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Prelude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Archivos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Serde</a:t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 en rust</a:t>
            </a:r>
            <a:endParaRPr sz="3500"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5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iter_v_clone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iter_l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5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5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5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5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5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Iterator: implementando en struct</a:t>
            </a:r>
            <a:endParaRPr sz="3500"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endParaRPr sz="37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70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3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3700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Iterator: implementando en struct</a:t>
            </a:r>
            <a:endParaRPr sz="3500"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6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6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6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6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6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6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6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6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6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65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6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65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6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6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6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6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6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6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5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 errores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</a:t>
            </a:r>
            <a:endParaRPr sz="3500"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>
                <a:latin typeface="Roboto Slab"/>
                <a:ea typeface="Roboto Slab"/>
                <a:cs typeface="Roboto Slab"/>
                <a:sym typeface="Roboto Slab"/>
              </a:rPr>
              <a:t>Rust agrupa los errores en recuperables e irrecuperables.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>
                <a:latin typeface="Roboto Slab"/>
                <a:ea typeface="Roboto Slab"/>
                <a:cs typeface="Roboto Slab"/>
                <a:sym typeface="Roboto Slab"/>
              </a:rPr>
              <a:t>Un error recuperable es por ejemplo un archivo no encontrado, donde tan solo se informará el error pero la ejecución del programa continuará.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>
                <a:latin typeface="Roboto Slab"/>
                <a:ea typeface="Roboto Slab"/>
                <a:cs typeface="Roboto Slab"/>
                <a:sym typeface="Roboto Slab"/>
              </a:rPr>
              <a:t>Los errores irrecuperables en cambio son siempre señales de bugs en nuestro código, como por ejemplo acceder a una posición inválida de un arreglo.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>
                <a:latin typeface="Roboto Slab"/>
                <a:ea typeface="Roboto Slab"/>
                <a:cs typeface="Roboto Slab"/>
                <a:sym typeface="Roboto Slab"/>
              </a:rPr>
              <a:t>En la mayoría de los lenguajes no hay distinción entre estos 2 tipos de errores y suelen manejarse con excepciones.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>
                <a:latin typeface="Roboto Slab"/>
                <a:ea typeface="Roboto Slab"/>
                <a:cs typeface="Roboto Slab"/>
                <a:sym typeface="Roboto Slab"/>
              </a:rPr>
              <a:t>Rust no tiene ni maneja excepciones, en su lugar tiene el tipo Result&lt;T, E&gt; para errores recuperables y la macro panic! para errores irrecuperables.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 Slab"/>
                <a:ea typeface="Roboto Slab"/>
                <a:cs typeface="Roboto Slab"/>
                <a:sym typeface="Roboto Slab"/>
              </a:rPr>
              <a:t>                       </a:t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panic!</a:t>
            </a:r>
            <a:endParaRPr sz="3500"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475" y="3176650"/>
            <a:ext cx="7308477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panic! </a:t>
            </a:r>
            <a:r>
              <a:rPr lang="es-419" sz="900">
                <a:solidFill>
                  <a:srgbClr val="FFF2CC"/>
                </a:solidFill>
              </a:rPr>
              <a:t>export RUST_BACKTRACE=1 </a:t>
            </a:r>
            <a:r>
              <a:rPr lang="es-419" sz="1000">
                <a:solidFill>
                  <a:srgbClr val="FFF2CC"/>
                </a:solidFill>
              </a:rPr>
              <a:t>RUST_BACKTRACE=1 cargo run</a:t>
            </a:r>
            <a:endParaRPr sz="1000">
              <a:solidFill>
                <a:srgbClr val="FFF2CC"/>
              </a:solidFill>
            </a:endParaRPr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5" y="1529625"/>
            <a:ext cx="8157307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call panic! 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hay data para procesar y es obligatorio"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//hace mas cosas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Result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B294BB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8ABEB7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&lt;T, E&gt; {</a:t>
            </a:r>
            <a:endParaRPr sz="1350">
              <a:solidFill>
                <a:srgbClr val="C5C8C6"/>
              </a:solidFill>
              <a:highlight>
                <a:srgbClr val="1D1F2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350">
                <a:solidFill>
                  <a:srgbClr val="DE935F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(T),</a:t>
            </a:r>
            <a:endParaRPr sz="1350">
              <a:solidFill>
                <a:srgbClr val="C5C8C6"/>
              </a:solidFill>
              <a:highlight>
                <a:srgbClr val="1D1F2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350">
                <a:solidFill>
                  <a:srgbClr val="DE935F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(E),</a:t>
            </a:r>
            <a:endParaRPr sz="1350">
              <a:solidFill>
                <a:srgbClr val="C5C8C6"/>
              </a:solidFill>
              <a:highlight>
                <a:srgbClr val="1D1F2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5C8C6"/>
                </a:solidFill>
                <a:highlight>
                  <a:srgbClr val="1D1F2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Result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6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86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6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86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6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read_line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86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6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6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86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6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procesar_entrada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6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86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6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86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procesar_error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6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6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6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19">
              <a:solidFill>
                <a:srgbClr val="B294BB"/>
              </a:solidFill>
              <a:highlight>
                <a:srgbClr val="1D1F2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Closures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Result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::&lt;</a:t>
            </a:r>
            <a:r>
              <a:rPr lang="es-419" sz="12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8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8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parseo fue correcto: </a:t>
            </a: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8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"String inválido para parsear a i32: </a:t>
            </a:r>
            <a:r>
              <a:rPr lang="es-419" sz="12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7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Result “?”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85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conversion_de_tipo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85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385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85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85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ParseIntError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85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::&lt;</a:t>
            </a:r>
            <a:r>
              <a:rPr lang="es-419" sz="385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&gt;()?;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//hago algo con dato</a:t>
            </a:r>
            <a:endParaRPr sz="3858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858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85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85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conversion_de_tipo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85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858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858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 hizo la rutina correctamente"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858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85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"hubo un problema: </a:t>
            </a:r>
            <a:r>
              <a:rPr lang="es-419" sz="385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85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85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5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Donde más usar</a:t>
            </a:r>
            <a:r>
              <a:rPr lang="es-419" sz="3500"/>
              <a:t> “?” 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93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493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93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NumeroTelefono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493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NumeroTelefono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93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codigo_de_area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93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493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3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9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Donde más usar “?” 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-419" sz="159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9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9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9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94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codigo_area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59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59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594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59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594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9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9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s-419" sz="1594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codigo_de_area</a:t>
            </a:r>
            <a:endParaRPr sz="1594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9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-419" sz="159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94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27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4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8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8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54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Donde más usar “?” 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NumeroTelefono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codigo_de_area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221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4444444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codigo de area es: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codigo_area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94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panic o no panic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0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conversion_de_tipo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0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0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lang="es-419" sz="20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0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0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0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0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::&lt;</a:t>
            </a:r>
            <a:r>
              <a:rPr lang="es-419" sz="20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&gt;().</a:t>
            </a:r>
            <a:r>
              <a:rPr lang="es-419" sz="20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0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"Mensaje para el panic"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//hago algo con dato</a:t>
            </a:r>
            <a:endParaRPr sz="20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035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0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endParaRPr sz="2035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0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0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0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0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conversion_de_tipo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0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0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20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mas instrucciones</a:t>
            </a:r>
            <a:endParaRPr sz="20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99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errores custom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5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35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35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validar_numero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353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353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35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num:</a:t>
            </a: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35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es correcto!"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353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35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"error: </a:t>
            </a:r>
            <a:r>
              <a:rPr lang="es-419" sz="235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35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35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 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5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5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errores custom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2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52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validar_numero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52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252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</a:t>
            </a:r>
            <a:r>
              <a:rPr lang="es-419" sz="252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252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52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MiError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252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522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52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s-419" sz="2522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52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522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52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52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MiError(num.to_string())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2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52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52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52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2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2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2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errores custom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MiError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6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MiError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6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6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363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'_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 -&gt; 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36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36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36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write!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363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363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"estoy disparando un error custom"</a:t>
            </a: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6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63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6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986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con contexto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MiError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76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MiError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76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76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761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'_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 -&gt; 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76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76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write!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761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76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num: 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76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es válido!"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76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76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76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76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6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6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¿Qué son?</a:t>
            </a:r>
            <a:endParaRPr sz="35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130">
                <a:latin typeface="Roboto Slab"/>
                <a:ea typeface="Roboto Slab"/>
                <a:cs typeface="Roboto Slab"/>
                <a:sym typeface="Roboto Slab"/>
              </a:rPr>
              <a:t>Los closures son funciones anónimas que se pueden guardar en una variable o pasar como argumentos a otras funciones.</a:t>
            </a:r>
            <a:endParaRPr sz="713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130">
                <a:latin typeface="Roboto Slab"/>
                <a:ea typeface="Roboto Slab"/>
                <a:cs typeface="Roboto Slab"/>
                <a:sym typeface="Roboto Slab"/>
              </a:rPr>
              <a:t>Se puede crear el closure en un lugar y luego llamarlo en otro para evaluar algo en un contexto diferente.</a:t>
            </a:r>
            <a:endParaRPr sz="713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130">
                <a:latin typeface="Roboto Slab"/>
                <a:ea typeface="Roboto Slab"/>
                <a:cs typeface="Roboto Slab"/>
                <a:sym typeface="Roboto Slab"/>
              </a:rPr>
              <a:t>Permiten la reutilización de código</a:t>
            </a:r>
            <a:endParaRPr sz="713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u_s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"staff@staff.com"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u_a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"admin@admin.com"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70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"p1"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07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370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cambiar_estado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u_s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"movimiento creado: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"error: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0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0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cambiar_estado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u_a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0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"movimiento creado: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0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"error: </a:t>
            </a:r>
            <a:r>
              <a:rPr lang="es-419" sz="370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70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0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70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6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30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30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endParaRPr sz="3057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es_staff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0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0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0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0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</a:t>
            </a:r>
            <a:r>
              <a:rPr lang="es-419" sz="30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0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0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0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86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cambiar_estado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Movimiento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PermisoError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65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365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6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cambiar_estado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)?;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Movimiento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producto_id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365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36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"Cambio de estado"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6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};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65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6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&amp;</a:t>
            </a:r>
            <a:r>
              <a:rPr lang="es-419" sz="336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6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6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sz="3365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6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36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Movimiento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producto_id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6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26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estado_siguiente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&amp;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26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 &amp;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 &amp;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 &amp;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26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es_ini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26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26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26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26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326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2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6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56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6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31" name="Google Shape;331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2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41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"INI"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41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"ACT"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41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"FIN"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cambiar_estado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&gt;(&amp;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&lt;&amp;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PermisoError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41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Permisos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puede_cambiar_estado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estado_siguiente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12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1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estado_siguiente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()),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4129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12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1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489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6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427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Permisos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Permisos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427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puede_cambiar_estado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427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estado_actual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27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estado_siguiente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&lt;&amp;</a:t>
            </a:r>
            <a:r>
              <a:rPr lang="es-419" sz="427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PermisoError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27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27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es_staff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&amp;&amp;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estado_actual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27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es_ini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427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4271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27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PermisoError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27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estado_siguiente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427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 )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4271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427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estado_actual</a:t>
            </a: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7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29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6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Manejo de errores:  </a:t>
            </a:r>
            <a:r>
              <a:rPr lang="es-419" sz="2200"/>
              <a:t>errores custom II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298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PermisoError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PermisoError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98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98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'_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 -&gt; 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298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write!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98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98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usuario: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98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posee los permisos para realizar el cambio de estado a: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98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98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98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98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8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8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7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29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6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Prelude</a:t>
            </a:r>
            <a:endParaRPr/>
          </a:p>
        </p:txBody>
      </p:sp>
      <p:sp>
        <p:nvSpPr>
          <p:cNvPr id="349" name="Google Shape;349;p6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Prelude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El prelude es la lista de “cosas” que rust importa automáticamente en cada programa.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Se mantiene lo 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más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pequeño posible y hace foco en los traits que se usan en la 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mayoría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de los programas.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en el contexto</a:t>
            </a:r>
            <a:endParaRPr sz="35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PartialEq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remeras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13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Prelude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61" name="Google Shape;361;p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https://doc.rust-lang.org/std/prelude/index.html</a:t>
            </a:r>
            <a:endParaRPr sz="5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tp1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5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ParseError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5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5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5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5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5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3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Archivos</a:t>
            </a:r>
            <a:endParaRPr/>
          </a:p>
        </p:txBody>
      </p:sp>
      <p:sp>
        <p:nvSpPr>
          <p:cNvPr id="367" name="Google Shape;367;p6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73" name="Google Shape;373;p6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El struct File representa un archivo abierto (envuelve un file descriptor) y da acceso de lectura y/o escritura al archivo subyacente.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Dado que pueden salir muchas cosas mal en la E/S de archivos, todos los métodos de archivo devuelven el tipo io::Result&lt;T&gt;, que es un alias para Result&lt;T, io::Error&gt;.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Esto hace que la falla de todas las operaciones de E/S sean 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explícitas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Archivos: open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79" name="Google Shape;379;p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prelude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::*;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"src/archivo1.txt"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Abre el archivo del path en modo lectura, retorna `io::Result&lt;File&gt;`</a:t>
            </a:r>
            <a:endParaRPr sz="3757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panic!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se pudo abrir por: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Lee el contenido en un string, retorna `io::Result&lt;usize&gt;`</a:t>
            </a:r>
            <a:endParaRPr sz="3757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7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7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7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757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read_to_string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7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panic!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se puede leer por: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7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print!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"contiene:</a:t>
            </a:r>
            <a:r>
              <a:rPr lang="es-419" sz="3757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-419" sz="37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75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7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7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cuando termina el scope el archivo se cierra</a:t>
            </a:r>
            <a:endParaRPr sz="3757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12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Archivos: create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85" name="Google Shape;385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prelude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::*;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"src/archivo2.txt"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Abre el archivo en modo solo escritura, retorna `io::Result&lt;File&gt;`</a:t>
            </a:r>
            <a:endParaRPr sz="3631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63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63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631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panic!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se puede crear porque: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631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// Escribe un string al archivo, retorna `io::Result&lt;()&gt;`</a:t>
            </a:r>
            <a:endParaRPr sz="3631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631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31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631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write_all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"Limpieza total"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631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as_bytes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631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panic!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puede escrinbir porque: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631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"Escribió correctamente en: </a:t>
            </a:r>
            <a:r>
              <a:rPr lang="es-419" sz="363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3631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s-419" sz="3631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63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3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2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Archivos: read_lines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91" name="Google Shape;391;p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::{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BufRead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"src/archivo1.txt"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Archivos: read_lines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397" name="Google Shape;397;p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::{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BufRead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"src/archivo1.txt"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{:#?}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71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 con serde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403" name="Google Shape;403;p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Serde es un framework para serializar y deserializar structs de Rust de manera eficiente y genérica.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El ecosistema Serde consiste en estructuras de datos que saben cómo serializarse y deserializarse a sí mismos junto con formatos de datos que saben cómo serializar y deserializar otras cosas. Serde proporciona la capa por la cual estos dos grupos interactúan entre sí, lo que permite serializar y deserializar cualquier estructura de datos compatible utilizando cualquier formato de datos compatible.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Algunos formatos: JSON, YAML, TOML, Pickle, BSON,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 con serde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409" name="Google Shape;409;p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::{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Deserialize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Deserialize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Convierte el punto a un String con formato JSON.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punto_serializado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serde_json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"serialized =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punto_serializado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Convierte el String con formato JSON de vuelta a un Punto.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p_s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serde_json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from_str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punto_serializado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"deserialized =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p_s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 con serde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punto_serializado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serde_json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"src/archivo_puntos.json"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write_all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punto_serializado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as_bytes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f_o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"src/archivo_puntos.json"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f_o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serde_json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from_str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en el contexto</a:t>
            </a:r>
            <a:endParaRPr sz="3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3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color_favorito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 -&gt;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color_favorito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unwrap_or_else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(||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mas_stockeado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mas_stockeado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num_rojo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357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num_azul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357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es-419" sz="3357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33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remeras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3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3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33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num_rojo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3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33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num_azul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3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3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num_rojo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3357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num_azul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3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endParaRPr sz="3357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s-419" sz="335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335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335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endParaRPr sz="3357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3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5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13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Archivos con serde</a:t>
            </a:r>
            <a:endParaRPr sz="200">
              <a:solidFill>
                <a:srgbClr val="FFF2CC"/>
              </a:solidFill>
            </a:endParaRPr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serde_json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"src/archivo_puntos.json"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write_all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as_bytes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f_o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"src/archivo_puntos.json"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f_o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read_to_string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serde_json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from_str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en el contexto</a:t>
            </a:r>
            <a:endParaRPr sz="3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3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3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remeras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3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3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3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3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3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3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u_pref1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3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3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3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get_color1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3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u_pref1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03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usuario prefiere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3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 obtiene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3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u_pref1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get_color1</a:t>
            </a:r>
            <a:endParaRPr sz="1032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u_pref2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32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get_color2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3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u_pref2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3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usuario prefiere: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3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 obtiene </a:t>
            </a:r>
            <a:r>
              <a:rPr lang="es-419" sz="103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3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u_pref2</a:t>
            </a: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3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get_color2</a:t>
            </a:r>
            <a:endParaRPr sz="1032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03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03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305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inferencia de tipos</a:t>
            </a:r>
            <a:endParaRPr sz="3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sumar_v1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_v2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 -&gt;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_v3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_v4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sumar_v1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_v2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_v3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_v4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Closures: inferencia de tipos</a:t>
            </a:r>
            <a:endParaRPr sz="3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sumer_v3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sumar_v4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|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Caja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sumar_v3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sumar_v4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3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