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Slab-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font" Target="fonts/RobotoSlab-bold.fntdata"/><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f151bd3e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f151bd3e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f151bd3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f151bd3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f151bd3e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f151bd3e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f151bd3e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f151bd3e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f151bd3e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f151bd3e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f151bd3e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f151bd3e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f151bd3e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f151bd3e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f151bd3e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f151bd3e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f151bd3e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f151bd3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f151bd3e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f151bd3e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30c00ae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30c00ae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f151bd3e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f151bd3e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f151bd3e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f151bd3e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f151bd3e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f151bd3e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f151bd3e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f151bd3e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f151bd3e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f151bd3e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f151bd3e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f151bd3e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f151bd3e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f151bd3e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f151bd3e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f151bd3e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f151bd3e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f151bd3e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f151bd3e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f151bd3e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f151bd3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f151bd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f151bd3e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f151bd3e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f151bd3e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f151bd3e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f151bd3e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f151bd3e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f151bd3e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f151bd3e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25f92c0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25f92c0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f151bd3e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f151bd3e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25f92c0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25f92c0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f151bd3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f151bd3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f151bd3e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f151bd3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f151bd3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f151bd3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f151bd3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f151bd3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f151bd3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f151bd3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f151bd3e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f151bd3e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youtu.be/V9Kr2SujqH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bitcoin.org/bitcoin.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ethereum.org/en/whitepap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olkadot.network/whitepap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substrate.io/vision/substrate-and-polkadot/" TargetMode="External"/><Relationship Id="rId4" Type="http://schemas.openxmlformats.org/officeDocument/2006/relationships/hyperlink" Target="https://use.ink/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crates.io/crates/cargo-contract" TargetMode="External"/><Relationship Id="rId4" Type="http://schemas.openxmlformats.org/officeDocument/2006/relationships/hyperlink" Target="https://crates.io/crates/ink-analyzer-i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iki.polkadot.network/docs/wallets" TargetMode="External"/><Relationship Id="rId4" Type="http://schemas.openxmlformats.org/officeDocument/2006/relationships/hyperlink" Target="https://addons.mozilla.org/es/firefox/addon/polkadot-js-extension/" TargetMode="External"/><Relationship Id="rId11" Type="http://schemas.openxmlformats.org/officeDocument/2006/relationships/hyperlink" Target="https://use.ink/es/" TargetMode="External"/><Relationship Id="rId10" Type="http://schemas.openxmlformats.org/officeDocument/2006/relationships/hyperlink" Target="https://contracts-ui.substrate.io/?rpc=wss://ws.test.azero.dev" TargetMode="External"/><Relationship Id="rId12" Type="http://schemas.openxmlformats.org/officeDocument/2006/relationships/hyperlink" Target="https://use.ink/basics/cross-contract-calling" TargetMode="External"/><Relationship Id="rId9" Type="http://schemas.openxmlformats.org/officeDocument/2006/relationships/hyperlink" Target="https://polkadot.js.org/apps/?rpc=wss%3A%2F%2Fws.test.azero.dev#/accounts" TargetMode="External"/><Relationship Id="rId5" Type="http://schemas.openxmlformats.org/officeDocument/2006/relationships/hyperlink" Target="https://polkadot.js.org/extension/" TargetMode="External"/><Relationship Id="rId6" Type="http://schemas.openxmlformats.org/officeDocument/2006/relationships/hyperlink" Target="https://addons.mozilla.org/en-US/firefox/addon/polkagate/" TargetMode="External"/><Relationship Id="rId7" Type="http://schemas.openxmlformats.org/officeDocument/2006/relationships/hyperlink" Target="https://polkagate.xyz/" TargetMode="External"/><Relationship Id="rId8" Type="http://schemas.openxmlformats.org/officeDocument/2006/relationships/hyperlink" Target="https://faucet.test.azero.dev/"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contracts-ui.substrate.io/?rpc=wss://ws.test.azero.dev" TargetMode="External"/><Relationship Id="rId4" Type="http://schemas.openxmlformats.org/officeDocument/2006/relationships/hyperlink" Target="https://use.ink/basics/cross-contract-call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contracts-ui.substrate.io/?rpc=wss://ws.test.azero.dev" TargetMode="External"/><Relationship Id="rId4" Type="http://schemas.openxmlformats.org/officeDocument/2006/relationships/hyperlink" Target="https://use.ink/basics/cross-contract-call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Rust 2023</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clase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Algoritmos de consenso</a:t>
            </a:r>
            <a:endParaRPr sz="3500"/>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F3F3F3"/>
                </a:solidFill>
              </a:rPr>
              <a:t>Un algoritmo de consenso es un conjunto de reglas y mecanismos que permite a los participantes de la red llegar a un acuerdo sobre la validez y el orden de las transacciones. Estos algoritmos garantizan la seguridad, la integridad y la descentralización de la red blockchain, y pueden variar en términos de requerimientos computacionales, participación de los nodos y distribución de poder.</a:t>
            </a:r>
            <a:endParaRPr sz="1700">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Algoritmos de consenso</a:t>
            </a:r>
            <a:endParaRPr sz="3500"/>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solidFill>
                  <a:srgbClr val="F3F3F3"/>
                </a:solidFill>
              </a:rPr>
              <a:t>Existen varios algoritmos de consenso según el tipo de blockchain, los más conocidos son:</a:t>
            </a:r>
            <a:endParaRPr sz="1700">
              <a:solidFill>
                <a:srgbClr val="F3F3F3"/>
              </a:solidFill>
            </a:endParaRPr>
          </a:p>
          <a:p>
            <a:pPr indent="-336550" lvl="0" marL="457200" rtl="0" algn="l">
              <a:spcBef>
                <a:spcPts val="1200"/>
              </a:spcBef>
              <a:spcAft>
                <a:spcPts val="0"/>
              </a:spcAft>
              <a:buClr>
                <a:srgbClr val="F3F3F3"/>
              </a:buClr>
              <a:buSzPts val="1700"/>
              <a:buChar char="-"/>
            </a:pPr>
            <a:r>
              <a:rPr lang="es-419" sz="1700">
                <a:solidFill>
                  <a:srgbClr val="F3F3F3"/>
                </a:solidFill>
              </a:rPr>
              <a:t>PoW : Proof of work (Prueba de trabajo).</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PoS: Proof of stake (Prueba de participación).</a:t>
            </a:r>
            <a:endParaRPr sz="1700">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Algoritmos de consenso</a:t>
            </a:r>
            <a:endParaRPr sz="3500"/>
          </a:p>
        </p:txBody>
      </p:sp>
      <p:sp>
        <p:nvSpPr>
          <p:cNvPr id="134" name="Google Shape;134;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u="sng">
                <a:solidFill>
                  <a:srgbClr val="F3F3F3"/>
                </a:solidFill>
              </a:rPr>
              <a:t>PoW</a:t>
            </a:r>
            <a:endParaRPr sz="1700" u="sng">
              <a:solidFill>
                <a:srgbClr val="F3F3F3"/>
              </a:solidFill>
            </a:endParaRPr>
          </a:p>
          <a:p>
            <a:pPr indent="0" lvl="0" marL="0" rtl="0" algn="l">
              <a:spcBef>
                <a:spcPts val="1200"/>
              </a:spcBef>
              <a:spcAft>
                <a:spcPts val="1200"/>
              </a:spcAft>
              <a:buNone/>
            </a:pPr>
            <a:r>
              <a:rPr lang="es-419" sz="1700">
                <a:solidFill>
                  <a:srgbClr val="F3F3F3"/>
                </a:solidFill>
              </a:rPr>
              <a:t> En este algoritmo, los nodos compiten para resolver un desafío criptográfico complejo, lo que requiere una gran cantidad de poder computacional. El primer nodo en encontrar la solución correcta tiene derecho a agregar un nuevo bloque a la cadena y recibir una recompensa, como criptomonedas. Este proceso se conoce como "minería" y ayuda a garantizar la seguridad y la integridad de la red blockchain.</a:t>
            </a:r>
            <a:endParaRPr sz="1700">
              <a:solidFill>
                <a:srgbClr val="F3F3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Algoritmos de consenso</a:t>
            </a:r>
            <a:endParaRPr sz="3500"/>
          </a:p>
        </p:txBody>
      </p:sp>
      <p:sp>
        <p:nvSpPr>
          <p:cNvPr id="140" name="Google Shape;140;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u="sng">
                <a:solidFill>
                  <a:srgbClr val="F3F3F3"/>
                </a:solidFill>
              </a:rPr>
              <a:t>PoS</a:t>
            </a:r>
            <a:endParaRPr sz="1700" u="sng">
              <a:solidFill>
                <a:srgbClr val="F3F3F3"/>
              </a:solidFill>
            </a:endParaRPr>
          </a:p>
          <a:p>
            <a:pPr indent="0" lvl="0" marL="0" rtl="0" algn="l">
              <a:spcBef>
                <a:spcPts val="1200"/>
              </a:spcBef>
              <a:spcAft>
                <a:spcPts val="1200"/>
              </a:spcAft>
              <a:buNone/>
            </a:pPr>
            <a:r>
              <a:rPr lang="es-419" sz="1700">
                <a:solidFill>
                  <a:srgbClr val="F3F3F3"/>
                </a:solidFill>
              </a:rPr>
              <a:t> En este algoritmo </a:t>
            </a:r>
            <a:r>
              <a:rPr lang="es-419" sz="1700">
                <a:solidFill>
                  <a:srgbClr val="F3F3F3"/>
                </a:solidFill>
              </a:rPr>
              <a:t>los participantes de la red bloquean una cantidad de sus activos criptográficos como "apuesta" o "participación" en la red. La probabilidad de ser seleccionado para validar un bloque y recibir una recompensa se basa en la cantidad de activos que se haya apostado.</a:t>
            </a:r>
            <a:endParaRPr sz="1700">
              <a:solidFill>
                <a:srgbClr val="F3F3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
        <p:nvSpPr>
          <p:cNvPr id="146" name="Google Shape;146;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solidFill>
                  <a:srgbClr val="F3F3F3"/>
                </a:solidFill>
              </a:rPr>
              <a:t>La criptografía es un campo de estudio que se ocupa de asegurar la comunicación y el almacenamiento de información mediante técnicas de codificación y descodificación.</a:t>
            </a:r>
            <a:endParaRPr sz="1700">
              <a:solidFill>
                <a:srgbClr val="F3F3F3"/>
              </a:solidFill>
            </a:endParaRPr>
          </a:p>
          <a:p>
            <a:pPr indent="0" lvl="0" marL="0" rtl="0" algn="l">
              <a:spcBef>
                <a:spcPts val="1200"/>
              </a:spcBef>
              <a:spcAft>
                <a:spcPts val="0"/>
              </a:spcAft>
              <a:buNone/>
            </a:pPr>
            <a:r>
              <a:rPr lang="es-419" sz="1700">
                <a:solidFill>
                  <a:srgbClr val="F3F3F3"/>
                </a:solidFill>
              </a:rPr>
              <a:t>Técnicamente, la criptografía se basa en algoritmos matemáticos que transforman la información original (texto plano o datos sin cifrar) en una forma ilegible llamada texto cifrado o criptograma.</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
        <p:nvSpPr>
          <p:cNvPr id="152" name="Google Shape;152;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sz="1700">
                <a:solidFill>
                  <a:srgbClr val="F3F3F3"/>
                </a:solidFill>
              </a:rPr>
              <a:t>La criptografía también se utiliza para la generación de firmas digitales, que garantizan la autenticidad e integridad de los datos. Una firma digital se genera a partir de la combinación de un mensaje y una clave privada, y puede ser verificada utilizando la clave pública correspondiente.</a:t>
            </a:r>
            <a:endParaRPr sz="1700">
              <a:solidFill>
                <a:srgbClr val="F3F3F3"/>
              </a:solidFill>
            </a:endParaRPr>
          </a:p>
          <a:p>
            <a:pPr indent="0" lvl="0" marL="0" rtl="0" algn="l">
              <a:spcBef>
                <a:spcPts val="1200"/>
              </a:spcBef>
              <a:spcAft>
                <a:spcPts val="0"/>
              </a:spcAft>
              <a:buNone/>
            </a:pPr>
            <a:r>
              <a:rPr lang="es-419" sz="1700">
                <a:solidFill>
                  <a:srgbClr val="F3F3F3"/>
                </a:solidFill>
              </a:rPr>
              <a:t>En blockchain es esencial para asegurar la confidencialidad, la integridad, la autenticidad y la no repudiación de los datos almacenados en la cadena de bloques. A través de algoritmos criptográficos, como el cifrado, los hash y las firmas digitales, se protege la información y se garantiza la seguridad en la red blockchain.</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
        <p:nvSpPr>
          <p:cNvPr id="158" name="Google Shape;158;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u="sng">
                <a:solidFill>
                  <a:srgbClr val="F3F3F3"/>
                </a:solidFill>
              </a:rPr>
              <a:t>Frase semilla (Seed Phrase): </a:t>
            </a:r>
            <a:r>
              <a:rPr lang="es-419" sz="1700">
                <a:solidFill>
                  <a:srgbClr val="F3F3F3"/>
                </a:solidFill>
              </a:rPr>
              <a:t>Una frase semilla, también conocida como semilla mnemotécnica, es una secuencia de palabras que se utiliza como punto de partida para generar una serie de claves privadas en una cartera de criptomonedas. La frase semilla generalmente consta de 12, 18 o 24 palabras en un orden específico y se genera mediante un algoritmo criptográfico determinista.</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
        <p:nvSpPr>
          <p:cNvPr id="164" name="Google Shape;164;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u="sng">
                <a:solidFill>
                  <a:srgbClr val="F3F3F3"/>
                </a:solidFill>
              </a:rPr>
              <a:t>Clave privada (Private Key)</a:t>
            </a:r>
            <a:r>
              <a:rPr lang="es-419" sz="1700">
                <a:solidFill>
                  <a:srgbClr val="F3F3F3"/>
                </a:solidFill>
              </a:rPr>
              <a:t>: Una clave privada es una cadena de caracteres generada aleatoriamente que se utiliza en criptografía asimétrica. En el contexto de las criptomonedas una clave privada es un número secreto que permite al titular acceder y controlar los activos digitales asociados con una </a:t>
            </a:r>
            <a:r>
              <a:rPr lang="es-419" sz="1700" u="sng">
                <a:solidFill>
                  <a:srgbClr val="F3F3F3"/>
                </a:solidFill>
              </a:rPr>
              <a:t>dirección</a:t>
            </a:r>
            <a:r>
              <a:rPr lang="es-419" sz="1700">
                <a:solidFill>
                  <a:srgbClr val="F3F3F3"/>
                </a:solidFill>
              </a:rPr>
              <a:t> de criptomoneda. La clave privada se deriva de la frase semilla utilizando una función matemática conocida como algoritmo de derivación determinista.</a:t>
            </a:r>
            <a:endParaRPr sz="1700">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
        <p:nvSpPr>
          <p:cNvPr id="170" name="Google Shape;170;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u="sng">
                <a:solidFill>
                  <a:srgbClr val="F3F3F3"/>
                </a:solidFill>
              </a:rPr>
              <a:t>Clave pública (Public Key)</a:t>
            </a:r>
            <a:r>
              <a:rPr lang="es-419" sz="1700">
                <a:solidFill>
                  <a:srgbClr val="F3F3F3"/>
                </a:solidFill>
              </a:rPr>
              <a:t>: Una clave pública es la contraparte de una clave privada en criptografía asimétrica. Se deriva de la clave privada utilizando una función matemática conocida como algoritmo de derivación de clave pública. La clave pública se utiliza para recibir transacciones y validar firmas digitales. En el contexto de las criptomonedas, una clave pública se deriva de la clave privada y se utiliza para generar una dirección de criptomoneda. La dirección de criptomoneda es la que se comparte públicamente y se utiliza para recibir fondos.</a:t>
            </a:r>
            <a:endParaRPr sz="1700">
              <a:solidFill>
                <a:srgbClr val="F3F3F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u="sng">
                <a:solidFill>
                  <a:srgbClr val="F3F3F3"/>
                </a:solidFill>
              </a:rPr>
              <a:t>Resumiendo</a:t>
            </a:r>
            <a:r>
              <a:rPr lang="es-419" sz="1700">
                <a:solidFill>
                  <a:srgbClr val="F3F3F3"/>
                </a:solidFill>
              </a:rPr>
              <a:t>: la frase semilla se utiliza para generar la clave privada, y la clave privada se utiliza para derivar la clave pública. La clave privada permite el control y la firma de transacciones, mientras que la clave pública se utiliza para recibir fondos y verificar firmas. La relación entre la frase semilla, la clave privada y la clave pública son fundamentales para la seguridad y realizar una transacción.</a:t>
            </a:r>
            <a:endParaRPr sz="1700">
              <a:solidFill>
                <a:srgbClr val="F3F3F3"/>
              </a:solidFill>
            </a:endParaRPr>
          </a:p>
        </p:txBody>
      </p:sp>
      <p:sp>
        <p:nvSpPr>
          <p:cNvPr id="176" name="Google Shape;176;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Temario</a:t>
            </a:r>
            <a:endParaRPr sz="35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Blockchain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Transacción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Nodo</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Algoritmo de consenso</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Criptografía</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u="sng">
                <a:solidFill>
                  <a:srgbClr val="F3F3F3"/>
                </a:solidFill>
              </a:rPr>
              <a:t>Resumiendo</a:t>
            </a:r>
            <a:r>
              <a:rPr lang="es-419" sz="1700">
                <a:solidFill>
                  <a:srgbClr val="F3F3F3"/>
                </a:solidFill>
              </a:rPr>
              <a:t>: la frase semilla se utiliza para generar la clave privada, y la clave privada se utiliza para derivar la clave pública. La clave privada permite el control y la firma de transacciones, mientras que la clave pública se utiliza para recibir fondos y verificar firmas. La relación entre la frase semilla, la clave privada y la clave pública son fundamentales para la seguridad y realizar una transacción.</a:t>
            </a:r>
            <a:endParaRPr sz="1700">
              <a:solidFill>
                <a:srgbClr val="F3F3F3"/>
              </a:solidFill>
            </a:endParaRPr>
          </a:p>
        </p:txBody>
      </p:sp>
      <p:sp>
        <p:nvSpPr>
          <p:cNvPr id="182" name="Google Shape;182;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Criptografía</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3F3F3"/>
              </a:buClr>
              <a:buSzPts val="1700"/>
              <a:buAutoNum type="arabicPeriod"/>
            </a:pPr>
            <a:r>
              <a:rPr lang="es-419" sz="1700">
                <a:solidFill>
                  <a:srgbClr val="F3F3F3"/>
                </a:solidFill>
              </a:rPr>
              <a:t>Creación y firma</a:t>
            </a:r>
            <a:endParaRPr sz="1700">
              <a:solidFill>
                <a:srgbClr val="F3F3F3"/>
              </a:solidFill>
            </a:endParaRPr>
          </a:p>
          <a:p>
            <a:pPr indent="-336550" lvl="0" marL="457200" rtl="0" algn="l">
              <a:spcBef>
                <a:spcPts val="0"/>
              </a:spcBef>
              <a:spcAft>
                <a:spcPts val="0"/>
              </a:spcAft>
              <a:buClr>
                <a:srgbClr val="F3F3F3"/>
              </a:buClr>
              <a:buSzPts val="1700"/>
              <a:buAutoNum type="arabicPeriod"/>
            </a:pPr>
            <a:r>
              <a:rPr lang="es-419" sz="1700">
                <a:solidFill>
                  <a:srgbClr val="F3F3F3"/>
                </a:solidFill>
              </a:rPr>
              <a:t>Propagación a la red</a:t>
            </a:r>
            <a:endParaRPr sz="1700">
              <a:solidFill>
                <a:srgbClr val="F3F3F3"/>
              </a:solidFill>
            </a:endParaRPr>
          </a:p>
          <a:p>
            <a:pPr indent="-336550" lvl="0" marL="457200" rtl="0" algn="l">
              <a:spcBef>
                <a:spcPts val="0"/>
              </a:spcBef>
              <a:spcAft>
                <a:spcPts val="0"/>
              </a:spcAft>
              <a:buClr>
                <a:srgbClr val="F3F3F3"/>
              </a:buClr>
              <a:buSzPts val="1700"/>
              <a:buAutoNum type="arabicPeriod"/>
            </a:pPr>
            <a:r>
              <a:rPr lang="es-419" sz="1700">
                <a:solidFill>
                  <a:srgbClr val="F3F3F3"/>
                </a:solidFill>
              </a:rPr>
              <a:t>Espera en el mempool</a:t>
            </a:r>
            <a:endParaRPr sz="1700">
              <a:solidFill>
                <a:srgbClr val="F3F3F3"/>
              </a:solidFill>
            </a:endParaRPr>
          </a:p>
          <a:p>
            <a:pPr indent="-336550" lvl="0" marL="457200" rtl="0" algn="l">
              <a:spcBef>
                <a:spcPts val="0"/>
              </a:spcBef>
              <a:spcAft>
                <a:spcPts val="0"/>
              </a:spcAft>
              <a:buClr>
                <a:srgbClr val="F3F3F3"/>
              </a:buClr>
              <a:buSzPts val="1700"/>
              <a:buAutoNum type="arabicPeriod"/>
            </a:pPr>
            <a:r>
              <a:rPr lang="es-419" sz="1700">
                <a:solidFill>
                  <a:srgbClr val="F3F3F3"/>
                </a:solidFill>
              </a:rPr>
              <a:t>Un validador o minero la selecciona</a:t>
            </a:r>
            <a:endParaRPr sz="1700">
              <a:solidFill>
                <a:srgbClr val="F3F3F3"/>
              </a:solidFill>
            </a:endParaRPr>
          </a:p>
          <a:p>
            <a:pPr indent="-336550" lvl="0" marL="457200" rtl="0" algn="l">
              <a:spcBef>
                <a:spcPts val="0"/>
              </a:spcBef>
              <a:spcAft>
                <a:spcPts val="0"/>
              </a:spcAft>
              <a:buClr>
                <a:srgbClr val="F3F3F3"/>
              </a:buClr>
              <a:buSzPts val="1700"/>
              <a:buAutoNum type="arabicPeriod"/>
            </a:pPr>
            <a:r>
              <a:rPr lang="es-419" sz="1700">
                <a:solidFill>
                  <a:srgbClr val="F3F3F3"/>
                </a:solidFill>
              </a:rPr>
              <a:t>Se agrega a un bloque y es validado.</a:t>
            </a:r>
            <a:endParaRPr sz="1700">
              <a:solidFill>
                <a:srgbClr val="F3F3F3"/>
              </a:solidFill>
            </a:endParaRPr>
          </a:p>
          <a:p>
            <a:pPr indent="-336550" lvl="0" marL="457200" rtl="0" algn="l">
              <a:spcBef>
                <a:spcPts val="0"/>
              </a:spcBef>
              <a:spcAft>
                <a:spcPts val="0"/>
              </a:spcAft>
              <a:buClr>
                <a:srgbClr val="F3F3F3"/>
              </a:buClr>
              <a:buSzPts val="1700"/>
              <a:buAutoNum type="arabicPeriod"/>
            </a:pPr>
            <a:r>
              <a:rPr lang="es-419" sz="1700">
                <a:solidFill>
                  <a:srgbClr val="F3F3F3"/>
                </a:solidFill>
              </a:rPr>
              <a:t>Confirmación de la transacción</a:t>
            </a:r>
            <a:endParaRPr sz="1700">
              <a:solidFill>
                <a:srgbClr val="F3F3F3"/>
              </a:solidFill>
            </a:endParaRPr>
          </a:p>
          <a:p>
            <a:pPr indent="0" lvl="0" marL="0" rtl="0" algn="l">
              <a:spcBef>
                <a:spcPts val="1200"/>
              </a:spcBef>
              <a:spcAft>
                <a:spcPts val="1200"/>
              </a:spcAft>
              <a:buNone/>
            </a:pPr>
            <a:r>
              <a:t/>
            </a:r>
            <a:endParaRPr sz="1700" u="sng">
              <a:solidFill>
                <a:srgbClr val="F3F3F3"/>
              </a:solidFill>
            </a:endParaRPr>
          </a:p>
        </p:txBody>
      </p:sp>
      <p:sp>
        <p:nvSpPr>
          <p:cNvPr id="188" name="Google Shape;188;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Ciclo de vida de una txn</a:t>
            </a:r>
            <a:endParaRPr sz="3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u="sng">
                <a:solidFill>
                  <a:srgbClr val="F3F3F3"/>
                </a:solidFill>
              </a:rPr>
              <a:t>En el caso de PoW</a:t>
            </a:r>
            <a:r>
              <a:rPr lang="es-419" sz="1700">
                <a:solidFill>
                  <a:srgbClr val="F3F3F3"/>
                </a:solidFill>
              </a:rPr>
              <a:t>: Ocurre cuando se producen dos bloques válidos al mismo tiempo, pero solo uno de ellos puede ser agregado a la cadena principal. Esto puede deberse a la propagación lenta de la información en la red o a la competencia entre los mineros para resolver el siguiente bloque, o por algún acto malicioso. En este caso, se forma una bifurcación temporal donde las dos ramas compiten por convertirse en la cadena principal. La resolución de </a:t>
            </a:r>
            <a:r>
              <a:rPr lang="es-419" sz="1700">
                <a:solidFill>
                  <a:srgbClr val="F3F3F3"/>
                </a:solidFill>
              </a:rPr>
              <a:t>cuál</a:t>
            </a:r>
            <a:r>
              <a:rPr lang="es-419" sz="1700">
                <a:solidFill>
                  <a:srgbClr val="F3F3F3"/>
                </a:solidFill>
              </a:rPr>
              <a:t> de las ramas es válida se resuelva por la que tenga mayor cantidad de bloques.</a:t>
            </a:r>
            <a:endParaRPr sz="1700">
              <a:solidFill>
                <a:srgbClr val="F3F3F3"/>
              </a:solidFill>
            </a:endParaRPr>
          </a:p>
          <a:p>
            <a:pPr indent="0" lvl="0" marL="0" rtl="0" algn="l">
              <a:spcBef>
                <a:spcPts val="1200"/>
              </a:spcBef>
              <a:spcAft>
                <a:spcPts val="1200"/>
              </a:spcAft>
              <a:buNone/>
            </a:pPr>
            <a:r>
              <a:rPr lang="es-419" sz="1700">
                <a:solidFill>
                  <a:srgbClr val="F3F3F3"/>
                </a:solidFill>
              </a:rPr>
              <a:t>video recomendado de lo visto hasta ahora: </a:t>
            </a:r>
            <a:r>
              <a:rPr lang="es-419" sz="1700" u="sng">
                <a:solidFill>
                  <a:schemeClr val="hlink"/>
                </a:solidFill>
                <a:hlinkClick r:id="rId3"/>
              </a:rPr>
              <a:t>https://youtu.be/V9Kr2SujqHw</a:t>
            </a:r>
            <a:br>
              <a:rPr lang="es-419" sz="1700">
                <a:solidFill>
                  <a:srgbClr val="F3F3F3"/>
                </a:solidFill>
              </a:rPr>
            </a:br>
            <a:endParaRPr sz="1700">
              <a:solidFill>
                <a:srgbClr val="F3F3F3"/>
              </a:solidFill>
            </a:endParaRPr>
          </a:p>
        </p:txBody>
      </p:sp>
      <p:sp>
        <p:nvSpPr>
          <p:cNvPr id="194" name="Google Shape;194;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Bifurcación (fork)</a:t>
            </a:r>
            <a:endParaRPr sz="3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Temario</a:t>
            </a:r>
            <a:endParaRPr sz="3500"/>
          </a:p>
        </p:txBody>
      </p:sp>
      <p:sp>
        <p:nvSpPr>
          <p:cNvPr id="200" name="Google Shape;200;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Tipos de Blockchain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Smart Contract</a:t>
            </a:r>
            <a:endParaRPr sz="9600">
              <a:solidFill>
                <a:srgbClr val="F3F3F3"/>
              </a:solidFill>
            </a:endParaRPr>
          </a:p>
          <a:p>
            <a:pPr indent="-381000" lvl="0" marL="457200" rtl="0" algn="l">
              <a:lnSpc>
                <a:spcPct val="100000"/>
              </a:lnSpc>
              <a:spcBef>
                <a:spcPts val="0"/>
              </a:spcBef>
              <a:spcAft>
                <a:spcPts val="0"/>
              </a:spcAft>
              <a:buClr>
                <a:srgbClr val="F3F3F3"/>
              </a:buClr>
              <a:buSzPct val="100000"/>
              <a:buChar char="●"/>
            </a:pPr>
            <a:r>
              <a:rPr lang="es-419" sz="9600">
                <a:solidFill>
                  <a:srgbClr val="F3F3F3"/>
                </a:solidFill>
              </a:rPr>
              <a:t>Substrate &amp; !Ink</a:t>
            </a:r>
            <a:endParaRPr sz="9600">
              <a:solidFill>
                <a:srgbClr val="F3F3F3"/>
              </a:solidFill>
            </a:endParaRPr>
          </a:p>
          <a:p>
            <a:pPr indent="0" lvl="0" marL="0" rtl="0" algn="l">
              <a:spcBef>
                <a:spcPts val="0"/>
              </a:spcBef>
              <a:spcAft>
                <a:spcPts val="0"/>
              </a:spcAft>
              <a:buNone/>
            </a:pPr>
            <a:r>
              <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Tipos de blockchain</a:t>
            </a:r>
            <a:endParaRPr sz="3500"/>
          </a:p>
        </p:txBody>
      </p:sp>
      <p:sp>
        <p:nvSpPr>
          <p:cNvPr id="206" name="Google Shape;206;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1era Gen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2da Gen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3era Gen</a:t>
            </a:r>
            <a:endParaRPr sz="9600">
              <a:solidFill>
                <a:srgbClr val="F3F3F3"/>
              </a:solidFill>
            </a:endParaRPr>
          </a:p>
          <a:p>
            <a:pPr indent="0" lvl="0" marL="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Tipos de blockchain: 1era  Gen</a:t>
            </a:r>
            <a:endParaRPr sz="3500"/>
          </a:p>
        </p:txBody>
      </p:sp>
      <p:sp>
        <p:nvSpPr>
          <p:cNvPr id="212" name="Google Shape;212;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9600">
                <a:solidFill>
                  <a:srgbClr val="F3F3F3"/>
                </a:solidFill>
              </a:rPr>
              <a:t>Bitcoin(2009)</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1 bloque c/10 min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6 confirmaciones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cada bloque peso max 2MB (2500 txns aprox.)</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transfers</a:t>
            </a:r>
            <a:endParaRPr sz="9600">
              <a:solidFill>
                <a:srgbClr val="F3F3F3"/>
              </a:solidFill>
            </a:endParaRPr>
          </a:p>
          <a:p>
            <a:pPr indent="0" lvl="0" marL="0" rtl="0" algn="l">
              <a:spcBef>
                <a:spcPts val="1200"/>
              </a:spcBef>
              <a:spcAft>
                <a:spcPts val="0"/>
              </a:spcAft>
              <a:buNone/>
            </a:pPr>
            <a:r>
              <a:rPr lang="es-419" sz="9600">
                <a:solidFill>
                  <a:srgbClr val="F3F3F3"/>
                </a:solidFill>
              </a:rPr>
              <a:t>whitepaper: </a:t>
            </a:r>
            <a:r>
              <a:rPr lang="es-419" sz="9600" u="sng">
                <a:solidFill>
                  <a:schemeClr val="hlink"/>
                </a:solidFill>
                <a:hlinkClick r:id="rId3"/>
              </a:rPr>
              <a:t>https://bitcoin.org/bitcoin.pdf</a:t>
            </a:r>
            <a:br>
              <a:rPr lang="es-419" sz="9600">
                <a:solidFill>
                  <a:srgbClr val="F3F3F3"/>
                </a:solidFill>
              </a:rPr>
            </a:br>
            <a:endParaRPr sz="9600">
              <a:solidFill>
                <a:srgbClr val="F3F3F3"/>
              </a:solidFill>
            </a:endParaRPr>
          </a:p>
          <a:p>
            <a:pPr indent="0" lvl="0" marL="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Tipos de blockchain: 2da  Gen</a:t>
            </a:r>
            <a:endParaRPr sz="3500"/>
          </a:p>
        </p:txBody>
      </p:sp>
      <p:sp>
        <p:nvSpPr>
          <p:cNvPr id="218" name="Google Shape;218;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9600">
                <a:solidFill>
                  <a:srgbClr val="F3F3F3"/>
                </a:solidFill>
              </a:rPr>
              <a:t>Ethereum(2015)</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1 bloque c/15 segs aprox</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64 confirmaciones</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cada bloque 200 txns aprox</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transfers y ejecución de código(smart contracts)</a:t>
            </a:r>
            <a:endParaRPr sz="9600">
              <a:solidFill>
                <a:srgbClr val="F3F3F3"/>
              </a:solidFill>
            </a:endParaRPr>
          </a:p>
          <a:p>
            <a:pPr indent="0" lvl="0" marL="0" rtl="0" algn="l">
              <a:spcBef>
                <a:spcPts val="1200"/>
              </a:spcBef>
              <a:spcAft>
                <a:spcPts val="0"/>
              </a:spcAft>
              <a:buNone/>
            </a:pPr>
            <a:r>
              <a:rPr lang="es-419" sz="9600">
                <a:solidFill>
                  <a:srgbClr val="F3F3F3"/>
                </a:solidFill>
              </a:rPr>
              <a:t>whitepaper: </a:t>
            </a:r>
            <a:r>
              <a:rPr lang="es-419" sz="9600" u="sng">
                <a:solidFill>
                  <a:schemeClr val="hlink"/>
                </a:solidFill>
                <a:hlinkClick r:id="rId3"/>
              </a:rPr>
              <a:t>https://ethereum.org/en/whitepaper/</a:t>
            </a:r>
            <a:br>
              <a:rPr lang="es-419" sz="9600">
                <a:solidFill>
                  <a:srgbClr val="F3F3F3"/>
                </a:solidFill>
              </a:rPr>
            </a:br>
            <a:endParaRPr sz="9600">
              <a:solidFill>
                <a:srgbClr val="F3F3F3"/>
              </a:solidFill>
            </a:endParaRPr>
          </a:p>
          <a:p>
            <a:pPr indent="0" lvl="0" marL="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Tipos de blockchain: 3ra  Gen</a:t>
            </a:r>
            <a:endParaRPr sz="3500"/>
          </a:p>
        </p:txBody>
      </p:sp>
      <p:sp>
        <p:nvSpPr>
          <p:cNvPr id="224" name="Google Shape;224;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9600">
                <a:solidFill>
                  <a:srgbClr val="F3F3F3"/>
                </a:solidFill>
              </a:rPr>
              <a:t>Polkadot</a:t>
            </a:r>
            <a:r>
              <a:rPr lang="es-419" sz="9600">
                <a:solidFill>
                  <a:srgbClr val="F3F3F3"/>
                </a:solidFill>
              </a:rPr>
              <a:t>(2020)</a:t>
            </a:r>
            <a:endParaRPr sz="9600">
              <a:solidFill>
                <a:srgbClr val="F3F3F3"/>
              </a:solidFill>
            </a:endParaRPr>
          </a:p>
          <a:p>
            <a:pPr indent="-381000" lvl="0" marL="457200" rtl="0" algn="l">
              <a:spcBef>
                <a:spcPts val="1200"/>
              </a:spcBef>
              <a:spcAft>
                <a:spcPts val="0"/>
              </a:spcAft>
              <a:buClr>
                <a:srgbClr val="F3F3F3"/>
              </a:buClr>
              <a:buSzPct val="100000"/>
              <a:buChar char="-"/>
            </a:pPr>
            <a:r>
              <a:rPr lang="es-419" sz="9600">
                <a:solidFill>
                  <a:srgbClr val="F3F3F3"/>
                </a:solidFill>
              </a:rPr>
              <a:t>Multichain (Relay Chain)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Parachain</a:t>
            </a:r>
            <a:endParaRPr sz="9600">
              <a:solidFill>
                <a:srgbClr val="F3F3F3"/>
              </a:solidFill>
            </a:endParaRPr>
          </a:p>
          <a:p>
            <a:pPr indent="-381000" lvl="0" marL="457200" rtl="0" algn="l">
              <a:spcBef>
                <a:spcPts val="0"/>
              </a:spcBef>
              <a:spcAft>
                <a:spcPts val="0"/>
              </a:spcAft>
              <a:buClr>
                <a:srgbClr val="F3F3F3"/>
              </a:buClr>
              <a:buSzPct val="100000"/>
              <a:buChar char="-"/>
            </a:pPr>
            <a:r>
              <a:rPr lang="es-419" sz="9600">
                <a:solidFill>
                  <a:srgbClr val="F3F3F3"/>
                </a:solidFill>
              </a:rPr>
              <a:t>Bridges</a:t>
            </a:r>
            <a:endParaRPr sz="9600">
              <a:solidFill>
                <a:srgbClr val="F3F3F3"/>
              </a:solidFill>
            </a:endParaRPr>
          </a:p>
          <a:p>
            <a:pPr indent="0" lvl="0" marL="0" rtl="0" algn="l">
              <a:spcBef>
                <a:spcPts val="1200"/>
              </a:spcBef>
              <a:spcAft>
                <a:spcPts val="0"/>
              </a:spcAft>
              <a:buNone/>
            </a:pPr>
            <a:r>
              <a:t/>
            </a:r>
            <a:endParaRPr sz="9600">
              <a:solidFill>
                <a:srgbClr val="F3F3F3"/>
              </a:solidFill>
            </a:endParaRPr>
          </a:p>
          <a:p>
            <a:pPr indent="0" lvl="0" marL="0" rtl="0" algn="l">
              <a:spcBef>
                <a:spcPts val="1200"/>
              </a:spcBef>
              <a:spcAft>
                <a:spcPts val="0"/>
              </a:spcAft>
              <a:buNone/>
            </a:pPr>
            <a:r>
              <a:rPr lang="es-419" sz="9600">
                <a:solidFill>
                  <a:srgbClr val="F3F3F3"/>
                </a:solidFill>
              </a:rPr>
              <a:t>whitepaper: </a:t>
            </a:r>
            <a:r>
              <a:rPr lang="es-419" sz="9600" u="sng">
                <a:solidFill>
                  <a:schemeClr val="hlink"/>
                </a:solidFill>
                <a:hlinkClick r:id="rId3"/>
              </a:rPr>
              <a:t>https://polkadot.network/whitepaper/</a:t>
            </a:r>
            <a:endParaRPr sz="9600">
              <a:solidFill>
                <a:srgbClr val="F3F3F3"/>
              </a:solidFill>
            </a:endParaRPr>
          </a:p>
          <a:p>
            <a:pPr indent="0" lvl="0" marL="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96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457200" rtl="0" algn="l">
              <a:spcBef>
                <a:spcPts val="1200"/>
              </a:spcBef>
              <a:spcAft>
                <a:spcPts val="0"/>
              </a:spcAft>
              <a:buNone/>
            </a:pPr>
            <a:r>
              <a:t/>
            </a:r>
            <a:endParaRPr sz="3000">
              <a:solidFill>
                <a:srgbClr val="F3F3F3"/>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Polkadot: arquitectura</a:t>
            </a:r>
            <a:endParaRPr sz="3500"/>
          </a:p>
        </p:txBody>
      </p:sp>
      <p:sp>
        <p:nvSpPr>
          <p:cNvPr id="230" name="Google Shape;230;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40"/>
          <p:cNvPicPr preferRelativeResize="0"/>
          <p:nvPr/>
        </p:nvPicPr>
        <p:blipFill>
          <a:blip r:embed="rId3">
            <a:alphaModFix/>
          </a:blip>
          <a:stretch>
            <a:fillRect/>
          </a:stretch>
        </p:blipFill>
        <p:spPr>
          <a:xfrm>
            <a:off x="2728319" y="1197650"/>
            <a:ext cx="4987206" cy="3945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Polkadot: arquitectura</a:t>
            </a:r>
            <a:endParaRPr sz="3500"/>
          </a:p>
        </p:txBody>
      </p:sp>
      <p:sp>
        <p:nvSpPr>
          <p:cNvPr id="237" name="Google Shape;237;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41"/>
          <p:cNvPicPr preferRelativeResize="0"/>
          <p:nvPr/>
        </p:nvPicPr>
        <p:blipFill>
          <a:blip r:embed="rId3">
            <a:alphaModFix/>
          </a:blip>
          <a:stretch>
            <a:fillRect/>
          </a:stretch>
        </p:blipFill>
        <p:spPr>
          <a:xfrm>
            <a:off x="1190400" y="1295573"/>
            <a:ext cx="6657401" cy="373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a:t>
            </a:r>
            <a:endParaRPr sz="35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solidFill>
                  <a:srgbClr val="F3F3F3"/>
                </a:solidFill>
              </a:rPr>
              <a:t>Es una estructura de datos en la que los bloques se enlazan secuencialmente. Cada bloque tiene una referencia al bloque anterior mediante un hash criptográfico. Esto crea una cadena de bloques que proporciona integridad y seguridad a los datos almacenados, ya que cualquier modificación en un bloque afectaría a todos los bloques siguientes.</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pic>
        <p:nvPicPr>
          <p:cNvPr id="77" name="Google Shape;77;p15"/>
          <p:cNvPicPr preferRelativeResize="0"/>
          <p:nvPr/>
        </p:nvPicPr>
        <p:blipFill>
          <a:blip r:embed="rId3">
            <a:alphaModFix/>
          </a:blip>
          <a:stretch>
            <a:fillRect/>
          </a:stretch>
        </p:blipFill>
        <p:spPr>
          <a:xfrm>
            <a:off x="2733500" y="2820225"/>
            <a:ext cx="5471974" cy="2188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contract</a:t>
            </a:r>
            <a:endParaRPr sz="3500"/>
          </a:p>
        </p:txBody>
      </p:sp>
      <p:sp>
        <p:nvSpPr>
          <p:cNvPr id="244" name="Google Shape;244;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400">
                <a:solidFill>
                  <a:srgbClr val="F3F3F3"/>
                </a:solidFill>
              </a:rPr>
              <a:t>Es código que se ejecuta de manera automática y </a:t>
            </a:r>
            <a:r>
              <a:rPr lang="es-419" sz="1400">
                <a:solidFill>
                  <a:srgbClr val="F3F3F3"/>
                </a:solidFill>
              </a:rPr>
              <a:t>autónoma</a:t>
            </a:r>
            <a:r>
              <a:rPr lang="es-419" sz="1400">
                <a:solidFill>
                  <a:srgbClr val="F3F3F3"/>
                </a:solidFill>
              </a:rPr>
              <a:t> en una blockchain.</a:t>
            </a:r>
            <a:endParaRPr sz="1400">
              <a:solidFill>
                <a:srgbClr val="F3F3F3"/>
              </a:solidFill>
            </a:endParaRPr>
          </a:p>
          <a:p>
            <a:pPr indent="0" lvl="0" marL="0" rtl="0" algn="l">
              <a:spcBef>
                <a:spcPts val="1200"/>
              </a:spcBef>
              <a:spcAft>
                <a:spcPts val="0"/>
              </a:spcAft>
              <a:buNone/>
            </a:pPr>
            <a:r>
              <a:rPr lang="es-419" sz="1400">
                <a:solidFill>
                  <a:srgbClr val="F3F3F3"/>
                </a:solidFill>
              </a:rPr>
              <a:t>Está escrito en un lenguaje de programación específico y se almacena en la blockchain como parte de un contrato digital. Una vez desplegado en la blockchain, el smart contract se ejecuta automáticamente cuando se cumplen ciertas condiciones predefinidas.</a:t>
            </a:r>
            <a:endParaRPr sz="1400">
              <a:solidFill>
                <a:srgbClr val="F3F3F3"/>
              </a:solidFill>
            </a:endParaRPr>
          </a:p>
          <a:p>
            <a:pPr indent="0" lvl="0" marL="0" rtl="0" algn="l">
              <a:spcBef>
                <a:spcPts val="1200"/>
              </a:spcBef>
              <a:spcAft>
                <a:spcPts val="1200"/>
              </a:spcAft>
              <a:buNone/>
            </a:pPr>
            <a:r>
              <a:rPr lang="es-419" sz="1400">
                <a:solidFill>
                  <a:srgbClr val="F3F3F3"/>
                </a:solidFill>
              </a:rPr>
              <a:t>El propósito es automatizar y asegurar la ejecución de acuerdos sin necesidad de confiar en terceros. Al estar basados en tecnología blockchain, los smart contracts son transparentes, inmutables y verificables por todos los participantes de la red. Esto brinda confianza y reduce la necesidad de intermediarios, lo que puede agilizar y simplificar procesos comerciales y legales.</a:t>
            </a:r>
            <a:endParaRPr sz="1400">
              <a:solidFill>
                <a:srgbClr val="F3F3F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200">
                <a:solidFill>
                  <a:srgbClr val="F3F3F3"/>
                </a:solidFill>
              </a:rPr>
              <a:t>Lenguajes de programación:</a:t>
            </a:r>
            <a:endParaRPr sz="2200">
              <a:solidFill>
                <a:srgbClr val="F3F3F3"/>
              </a:solidFill>
            </a:endParaRPr>
          </a:p>
          <a:p>
            <a:pPr indent="-368300" lvl="0" marL="457200" rtl="0" algn="l">
              <a:spcBef>
                <a:spcPts val="1200"/>
              </a:spcBef>
              <a:spcAft>
                <a:spcPts val="0"/>
              </a:spcAft>
              <a:buClr>
                <a:srgbClr val="F3F3F3"/>
              </a:buClr>
              <a:buSzPts val="2200"/>
              <a:buChar char="●"/>
            </a:pPr>
            <a:r>
              <a:rPr lang="es-419" sz="2200">
                <a:solidFill>
                  <a:srgbClr val="F3F3F3"/>
                </a:solidFill>
              </a:rPr>
              <a:t>Solidity - Ethereum</a:t>
            </a:r>
            <a:endParaRPr sz="2200">
              <a:solidFill>
                <a:srgbClr val="F3F3F3"/>
              </a:solidFill>
            </a:endParaRPr>
          </a:p>
          <a:p>
            <a:pPr indent="-368300" lvl="0" marL="457200" rtl="0" algn="l">
              <a:spcBef>
                <a:spcPts val="0"/>
              </a:spcBef>
              <a:spcAft>
                <a:spcPts val="0"/>
              </a:spcAft>
              <a:buClr>
                <a:srgbClr val="F3F3F3"/>
              </a:buClr>
              <a:buSzPts val="2200"/>
              <a:buChar char="●"/>
            </a:pPr>
            <a:r>
              <a:rPr lang="es-419" sz="2200">
                <a:solidFill>
                  <a:srgbClr val="F3F3F3"/>
                </a:solidFill>
              </a:rPr>
              <a:t>Vyper - Ethereum</a:t>
            </a:r>
            <a:endParaRPr sz="2200">
              <a:solidFill>
                <a:srgbClr val="F3F3F3"/>
              </a:solidFill>
            </a:endParaRPr>
          </a:p>
          <a:p>
            <a:pPr indent="-368300" lvl="0" marL="457200" rtl="0" algn="l">
              <a:spcBef>
                <a:spcPts val="0"/>
              </a:spcBef>
              <a:spcAft>
                <a:spcPts val="0"/>
              </a:spcAft>
              <a:buClr>
                <a:srgbClr val="F3F3F3"/>
              </a:buClr>
              <a:buSzPts val="2200"/>
              <a:buChar char="●"/>
            </a:pPr>
            <a:r>
              <a:rPr lang="es-419" sz="2200">
                <a:solidFill>
                  <a:srgbClr val="F3F3F3"/>
                </a:solidFill>
              </a:rPr>
              <a:t>Rust - Polkadot, Solana, Cosmos</a:t>
            </a:r>
            <a:endParaRPr sz="2200">
              <a:solidFill>
                <a:srgbClr val="F3F3F3"/>
              </a:solidFill>
            </a:endParaRPr>
          </a:p>
          <a:p>
            <a:pPr indent="-368300" lvl="0" marL="457200" rtl="0" algn="l">
              <a:spcBef>
                <a:spcPts val="0"/>
              </a:spcBef>
              <a:spcAft>
                <a:spcPts val="0"/>
              </a:spcAft>
              <a:buClr>
                <a:srgbClr val="F3F3F3"/>
              </a:buClr>
              <a:buSzPts val="2200"/>
              <a:buChar char="●"/>
            </a:pPr>
            <a:r>
              <a:rPr lang="es-419" sz="2200">
                <a:solidFill>
                  <a:srgbClr val="F3F3F3"/>
                </a:solidFill>
              </a:rPr>
              <a:t>Plutus - Cardano</a:t>
            </a:r>
            <a:endParaRPr sz="2200">
              <a:solidFill>
                <a:srgbClr val="F3F3F3"/>
              </a:solidFill>
            </a:endParaRPr>
          </a:p>
          <a:p>
            <a:pPr indent="0" lvl="0" marL="0" rtl="0" algn="l">
              <a:spcBef>
                <a:spcPts val="1200"/>
              </a:spcBef>
              <a:spcAft>
                <a:spcPts val="1200"/>
              </a:spcAft>
              <a:buNone/>
            </a:pPr>
            <a:r>
              <a:t/>
            </a:r>
            <a:endParaRPr sz="1400">
              <a:solidFill>
                <a:srgbClr val="F3F3F3"/>
              </a:solidFill>
            </a:endParaRPr>
          </a:p>
        </p:txBody>
      </p:sp>
      <p:sp>
        <p:nvSpPr>
          <p:cNvPr id="250" name="Google Shape;250;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Smart contract</a:t>
            </a:r>
            <a:endParaRPr sz="3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F3F3F3"/>
                </a:solidFill>
              </a:rPr>
              <a:t>Substrate es un framework para poder crear una parachain sobre polkadot : </a:t>
            </a:r>
            <a:r>
              <a:rPr lang="es-419" u="sng">
                <a:solidFill>
                  <a:schemeClr val="hlink"/>
                </a:solidFill>
                <a:hlinkClick r:id="rId3"/>
              </a:rPr>
              <a:t>https://substrate.io/vision/substrate-and-polkadot/</a:t>
            </a:r>
            <a:br>
              <a:rPr lang="es-419">
                <a:solidFill>
                  <a:srgbClr val="F3F3F3"/>
                </a:solidFill>
              </a:rPr>
            </a:br>
            <a:endParaRPr>
              <a:solidFill>
                <a:srgbClr val="F3F3F3"/>
              </a:solidFill>
            </a:endParaRPr>
          </a:p>
          <a:p>
            <a:pPr indent="0" lvl="0" marL="0" rtl="0" algn="l">
              <a:spcBef>
                <a:spcPts val="1200"/>
              </a:spcBef>
              <a:spcAft>
                <a:spcPts val="1200"/>
              </a:spcAft>
              <a:buNone/>
            </a:pPr>
            <a:r>
              <a:rPr lang="es-419">
                <a:solidFill>
                  <a:srgbClr val="F3F3F3"/>
                </a:solidFill>
              </a:rPr>
              <a:t>!Ink es un sdk que nos permite desarrollar smart contracts sobre blockchain construidas con substrate:</a:t>
            </a:r>
            <a:br>
              <a:rPr lang="es-419">
                <a:solidFill>
                  <a:srgbClr val="F3F3F3"/>
                </a:solidFill>
              </a:rPr>
            </a:br>
            <a:r>
              <a:rPr lang="es-419" u="sng">
                <a:solidFill>
                  <a:schemeClr val="hlink"/>
                </a:solidFill>
                <a:hlinkClick r:id="rId4"/>
              </a:rPr>
              <a:t>https://use.ink/es/</a:t>
            </a:r>
            <a:br>
              <a:rPr lang="es-419" sz="1400">
                <a:solidFill>
                  <a:srgbClr val="F3F3F3"/>
                </a:solidFill>
              </a:rPr>
            </a:br>
            <a:endParaRPr sz="1400">
              <a:solidFill>
                <a:srgbClr val="F3F3F3"/>
              </a:solidFill>
            </a:endParaRPr>
          </a:p>
        </p:txBody>
      </p:sp>
      <p:sp>
        <p:nvSpPr>
          <p:cNvPr id="256" name="Google Shape;256;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Polkadot -  Substrate &amp; !Ink</a:t>
            </a:r>
            <a:endParaRPr sz="3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s-419" sz="1200">
                <a:solidFill>
                  <a:srgbClr val="F3F3F3"/>
                </a:solidFill>
              </a:rPr>
              <a:t>1- install: </a:t>
            </a:r>
            <a:r>
              <a:rPr lang="es-419" sz="1200" u="sng">
                <a:solidFill>
                  <a:schemeClr val="hlink"/>
                </a:solidFill>
                <a:hlinkClick r:id="rId3"/>
              </a:rPr>
              <a:t>https://crates.io/crates/cargo-contract</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2- en vez de rust-analizer se puede usar </a:t>
            </a:r>
            <a:r>
              <a:rPr lang="es-419" sz="1200" u="sng">
                <a:solidFill>
                  <a:schemeClr val="hlink"/>
                </a:solidFill>
                <a:hlinkClick r:id="rId4"/>
              </a:rPr>
              <a:t>https://crates.io/crates/ink-analyzer-ir</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3</a:t>
            </a:r>
            <a:r>
              <a:rPr lang="es-419" sz="1200">
                <a:solidFill>
                  <a:srgbClr val="F3F3F3"/>
                </a:solidFill>
              </a:rPr>
              <a:t>- comandos:</a:t>
            </a:r>
            <a:br>
              <a:rPr lang="es-419" sz="1200">
                <a:solidFill>
                  <a:srgbClr val="F3F3F3"/>
                </a:solidFill>
              </a:rPr>
            </a:br>
            <a:r>
              <a:rPr lang="es-419" sz="1200">
                <a:solidFill>
                  <a:srgbClr val="F3F3F3"/>
                </a:solidFill>
              </a:rPr>
              <a:t>	a- cargo contract new nombre_del_contrato</a:t>
            </a:r>
            <a:endParaRPr sz="1200">
              <a:solidFill>
                <a:srgbClr val="F3F3F3"/>
              </a:solidFill>
            </a:endParaRPr>
          </a:p>
          <a:p>
            <a:pPr indent="457200" lvl="0" marL="0" rtl="0" algn="l">
              <a:lnSpc>
                <a:spcPct val="95000"/>
              </a:lnSpc>
              <a:spcBef>
                <a:spcPts val="1200"/>
              </a:spcBef>
              <a:spcAft>
                <a:spcPts val="0"/>
              </a:spcAft>
              <a:buSzPts val="275"/>
              <a:buNone/>
            </a:pPr>
            <a:r>
              <a:rPr lang="es-419" sz="1200">
                <a:solidFill>
                  <a:srgbClr val="F3F3F3"/>
                </a:solidFill>
              </a:rPr>
              <a:t>b- cargo contract build </a:t>
            </a:r>
            <a:endParaRPr sz="1200">
              <a:solidFill>
                <a:srgbClr val="F3F3F3"/>
              </a:solidFill>
            </a:endParaRPr>
          </a:p>
          <a:p>
            <a:pPr indent="457200" lvl="0" marL="0" rtl="0" algn="l">
              <a:lnSpc>
                <a:spcPct val="95000"/>
              </a:lnSpc>
              <a:spcBef>
                <a:spcPts val="1200"/>
              </a:spcBef>
              <a:spcAft>
                <a:spcPts val="0"/>
              </a:spcAft>
              <a:buSzPts val="275"/>
              <a:buNone/>
            </a:pPr>
            <a:r>
              <a:rPr lang="es-419" sz="1200">
                <a:solidFill>
                  <a:srgbClr val="F3F3F3"/>
                </a:solidFill>
              </a:rPr>
              <a:t>c- cargo test</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br>
              <a:rPr lang="es-419" sz="1200">
                <a:solidFill>
                  <a:srgbClr val="F3F3F3"/>
                </a:solidFill>
              </a:rPr>
            </a:br>
            <a:br>
              <a:rPr lang="es-419" sz="1200">
                <a:solidFill>
                  <a:srgbClr val="F3F3F3"/>
                </a:solidFill>
              </a:rPr>
            </a:br>
            <a:endParaRPr sz="1200">
              <a:solidFill>
                <a:srgbClr val="F3F3F3"/>
              </a:solidFill>
            </a:endParaRPr>
          </a:p>
          <a:p>
            <a:pPr indent="0" lvl="0" marL="0" rtl="0" algn="l">
              <a:lnSpc>
                <a:spcPct val="95000"/>
              </a:lnSpc>
              <a:spcBef>
                <a:spcPts val="1200"/>
              </a:spcBef>
              <a:spcAft>
                <a:spcPts val="1200"/>
              </a:spcAft>
              <a:buSzPts val="275"/>
              <a:buNone/>
            </a:pPr>
            <a:br>
              <a:rPr lang="es-419" sz="1200">
                <a:solidFill>
                  <a:srgbClr val="F3F3F3"/>
                </a:solidFill>
              </a:rPr>
            </a:br>
            <a:endParaRPr sz="1200">
              <a:solidFill>
                <a:srgbClr val="F3F3F3"/>
              </a:solidFill>
            </a:endParaRPr>
          </a:p>
        </p:txBody>
      </p:sp>
      <p:sp>
        <p:nvSpPr>
          <p:cNvPr id="262" name="Google Shape;262;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!Ink: tools local</a:t>
            </a:r>
            <a:endParaRPr sz="3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s-419" sz="1200">
                <a:solidFill>
                  <a:srgbClr val="F3F3F3"/>
                </a:solidFill>
              </a:rPr>
              <a:t>1</a:t>
            </a:r>
            <a:r>
              <a:rPr lang="es-419" sz="1200">
                <a:solidFill>
                  <a:srgbClr val="F3F3F3"/>
                </a:solidFill>
              </a:rPr>
              <a:t>- wallets: </a:t>
            </a:r>
            <a:r>
              <a:rPr lang="es-419" sz="1200" u="sng">
                <a:solidFill>
                  <a:schemeClr val="accent5"/>
                </a:solidFill>
                <a:hlinkClick r:id="rId3">
                  <a:extLst>
                    <a:ext uri="{A12FA001-AC4F-418D-AE19-62706E023703}">
                      <ahyp:hlinkClr val="tx"/>
                    </a:ext>
                  </a:extLst>
                </a:hlinkClick>
              </a:rPr>
              <a:t>https://wiki.polkadot.network/docs/wallets</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    -firefox: </a:t>
            </a:r>
            <a:r>
              <a:rPr lang="es-419" sz="1200" u="sng">
                <a:solidFill>
                  <a:schemeClr val="accent5"/>
                </a:solidFill>
                <a:hlinkClick r:id="rId4">
                  <a:extLst>
                    <a:ext uri="{A12FA001-AC4F-418D-AE19-62706E023703}">
                      <ahyp:hlinkClr val="tx"/>
                    </a:ext>
                  </a:extLst>
                </a:hlinkClick>
              </a:rPr>
              <a:t>https://addons.mozilla.org/es/firefox/addon/polkadot-js-extension/</a:t>
            </a:r>
            <a:br>
              <a:rPr lang="es-419" sz="1200">
                <a:solidFill>
                  <a:srgbClr val="F3F3F3"/>
                </a:solidFill>
              </a:rPr>
            </a:br>
            <a:r>
              <a:rPr lang="es-419" sz="1200">
                <a:solidFill>
                  <a:srgbClr val="F3F3F3"/>
                </a:solidFill>
              </a:rPr>
              <a:t>    -otros(chrome): </a:t>
            </a:r>
            <a:r>
              <a:rPr lang="es-419" sz="1200" u="sng">
                <a:solidFill>
                  <a:schemeClr val="accent5"/>
                </a:solidFill>
                <a:hlinkClick r:id="rId5">
                  <a:extLst>
                    <a:ext uri="{A12FA001-AC4F-418D-AE19-62706E023703}">
                      <ahyp:hlinkClr val="tx"/>
                    </a:ext>
                  </a:extLst>
                </a:hlinkClick>
              </a:rPr>
              <a:t>https://polkadot.js.org/extension/</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    -firefox: </a:t>
            </a:r>
            <a:r>
              <a:rPr lang="es-419" sz="1200" u="sng">
                <a:solidFill>
                  <a:schemeClr val="accent5"/>
                </a:solidFill>
                <a:hlinkClick r:id="rId6">
                  <a:extLst>
                    <a:ext uri="{A12FA001-AC4F-418D-AE19-62706E023703}">
                      <ahyp:hlinkClr val="tx"/>
                    </a:ext>
                  </a:extLst>
                </a:hlinkClick>
              </a:rPr>
              <a:t>https://addons.mozilla.org/en-US/firefox/addon/polkagate/</a:t>
            </a:r>
            <a:br>
              <a:rPr lang="es-419" sz="1200">
                <a:solidFill>
                  <a:srgbClr val="F3F3F3"/>
                </a:solidFill>
              </a:rPr>
            </a:br>
            <a:r>
              <a:rPr lang="es-419" sz="1200">
                <a:solidFill>
                  <a:srgbClr val="F3F3F3"/>
                </a:solidFill>
              </a:rPr>
              <a:t>    -otros(chrome, etc):</a:t>
            </a:r>
            <a:r>
              <a:rPr lang="es-419" sz="1200" u="sng">
                <a:solidFill>
                  <a:schemeClr val="accent5"/>
                </a:solidFill>
                <a:hlinkClick r:id="rId7">
                  <a:extLst>
                    <a:ext uri="{A12FA001-AC4F-418D-AE19-62706E023703}">
                      <ahyp:hlinkClr val="tx"/>
                    </a:ext>
                  </a:extLst>
                </a:hlinkClick>
              </a:rPr>
              <a:t>https://polkagate.xyz/</a:t>
            </a:r>
            <a:endParaRPr sz="1200">
              <a:solidFill>
                <a:srgbClr val="F3F3F3"/>
              </a:solidFill>
            </a:endParaRPr>
          </a:p>
          <a:p>
            <a:pPr indent="0" lvl="0" marL="0" rtl="0" algn="l">
              <a:lnSpc>
                <a:spcPct val="95000"/>
              </a:lnSpc>
              <a:spcBef>
                <a:spcPts val="1200"/>
              </a:spcBef>
              <a:spcAft>
                <a:spcPts val="0"/>
              </a:spcAft>
              <a:buSzPts val="275"/>
              <a:buNone/>
            </a:pPr>
            <a:br>
              <a:rPr lang="es-419" sz="1200">
                <a:solidFill>
                  <a:srgbClr val="F3F3F3"/>
                </a:solidFill>
              </a:rPr>
            </a:br>
            <a:r>
              <a:rPr lang="es-419" sz="1200">
                <a:solidFill>
                  <a:srgbClr val="F3F3F3"/>
                </a:solidFill>
              </a:rPr>
              <a:t>2- faucet a zero: </a:t>
            </a:r>
            <a:r>
              <a:rPr lang="es-419" sz="1200" u="sng">
                <a:solidFill>
                  <a:schemeClr val="accent5"/>
                </a:solidFill>
                <a:hlinkClick r:id="rId8">
                  <a:extLst>
                    <a:ext uri="{A12FA001-AC4F-418D-AE19-62706E023703}">
                      <ahyp:hlinkClr val="tx"/>
                    </a:ext>
                  </a:extLst>
                </a:hlinkClick>
              </a:rPr>
              <a:t>https://faucet.test.azero.dev/</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3- explorer a zero: </a:t>
            </a:r>
            <a:r>
              <a:rPr lang="es-419" sz="1200" u="sng">
                <a:solidFill>
                  <a:schemeClr val="accent5"/>
                </a:solidFill>
                <a:hlinkClick r:id="rId9">
                  <a:extLst>
                    <a:ext uri="{A12FA001-AC4F-418D-AE19-62706E023703}">
                      <ahyp:hlinkClr val="tx"/>
                    </a:ext>
                  </a:extLst>
                </a:hlinkClick>
              </a:rPr>
              <a:t>https://polkadot.js.org/apps/?rpc=wss%3A%2F%2Fws.test.azero.dev#/accounts</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4- cliente deploy testnet a zero: </a:t>
            </a:r>
            <a:r>
              <a:rPr lang="es-419" sz="1200" u="sng">
                <a:solidFill>
                  <a:schemeClr val="accent5"/>
                </a:solidFill>
                <a:hlinkClick r:id="rId10">
                  <a:extLst>
                    <a:ext uri="{A12FA001-AC4F-418D-AE19-62706E023703}">
                      <ahyp:hlinkClr val="tx"/>
                    </a:ext>
                  </a:extLst>
                </a:hlinkClick>
              </a:rPr>
              <a:t>https://contracts-ui.substrate.io/?rpc=wss://ws.test.azero.dev</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5</a:t>
            </a:r>
            <a:r>
              <a:rPr lang="es-419" sz="1200">
                <a:solidFill>
                  <a:srgbClr val="F3F3F3"/>
                </a:solidFill>
              </a:rPr>
              <a:t>- ink! : </a:t>
            </a:r>
            <a:r>
              <a:rPr lang="es-419" sz="1200" u="sng">
                <a:solidFill>
                  <a:schemeClr val="accent5"/>
                </a:solidFill>
                <a:hlinkClick r:id="rId11">
                  <a:extLst>
                    <a:ext uri="{A12FA001-AC4F-418D-AE19-62706E023703}">
                      <ahyp:hlinkClr val="tx"/>
                    </a:ext>
                  </a:extLst>
                </a:hlinkClick>
              </a:rPr>
              <a:t>https://use.ink/es/</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extra: llamar de un contrato a otro contrato: </a:t>
            </a:r>
            <a:r>
              <a:rPr lang="es-419" sz="1200" u="sng">
                <a:solidFill>
                  <a:schemeClr val="accent5"/>
                </a:solidFill>
                <a:hlinkClick r:id="rId12">
                  <a:extLst>
                    <a:ext uri="{A12FA001-AC4F-418D-AE19-62706E023703}">
                      <ahyp:hlinkClr val="tx"/>
                    </a:ext>
                  </a:extLst>
                </a:hlinkClick>
              </a:rPr>
              <a:t>https://use.ink/basics/cross-contract-calling</a:t>
            </a:r>
            <a:br>
              <a:rPr lang="es-419" sz="1200">
                <a:solidFill>
                  <a:srgbClr val="F3F3F3"/>
                </a:solidFill>
              </a:rPr>
            </a:b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br>
              <a:rPr lang="es-419" sz="1200">
                <a:solidFill>
                  <a:srgbClr val="F3F3F3"/>
                </a:solidFill>
              </a:rPr>
            </a:br>
            <a:br>
              <a:rPr lang="es-419" sz="1200">
                <a:solidFill>
                  <a:srgbClr val="F3F3F3"/>
                </a:solidFill>
              </a:rPr>
            </a:br>
            <a:endParaRPr sz="1200">
              <a:solidFill>
                <a:srgbClr val="F3F3F3"/>
              </a:solidFill>
            </a:endParaRPr>
          </a:p>
          <a:p>
            <a:pPr indent="0" lvl="0" marL="0" rtl="0" algn="l">
              <a:lnSpc>
                <a:spcPct val="95000"/>
              </a:lnSpc>
              <a:spcBef>
                <a:spcPts val="1200"/>
              </a:spcBef>
              <a:spcAft>
                <a:spcPts val="1200"/>
              </a:spcAft>
              <a:buSzPts val="275"/>
              <a:buNone/>
            </a:pPr>
            <a:br>
              <a:rPr lang="es-419" sz="1200">
                <a:solidFill>
                  <a:srgbClr val="F3F3F3"/>
                </a:solidFill>
              </a:rPr>
            </a:br>
            <a:endParaRPr sz="1200">
              <a:solidFill>
                <a:srgbClr val="F3F3F3"/>
              </a:solidFill>
            </a:endParaRPr>
          </a:p>
        </p:txBody>
      </p:sp>
      <p:sp>
        <p:nvSpPr>
          <p:cNvPr id="268" name="Google Shape;268;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!Ink: testnet</a:t>
            </a:r>
            <a:endParaRPr sz="3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faucet a zero: https://faucet.test.azero.dev/</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explorer a zero: https://polkadot.js.org/apps/?rpc=wss%3A%2F%2Fws.test.azero.dev#/accounts</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cliente deploy testnet a zero: </a:t>
            </a:r>
            <a:r>
              <a:rPr lang="es-419" sz="1200" u="sng">
                <a:solidFill>
                  <a:schemeClr val="hlink"/>
                </a:solidFill>
                <a:hlinkClick r:id="rId3"/>
              </a:rPr>
              <a:t>https://contracts-ui.substrate.io/?rpc=wss://ws.test.azero.dev</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None/>
            </a:pPr>
            <a:r>
              <a:rPr lang="es-419" sz="1200">
                <a:solidFill>
                  <a:srgbClr val="F3F3F3"/>
                </a:solidFill>
              </a:rPr>
              <a:t>cargo contract new nombre_del_contrato</a:t>
            </a:r>
            <a:endParaRPr sz="1200">
              <a:solidFill>
                <a:srgbClr val="F3F3F3"/>
              </a:solidFill>
            </a:endParaRPr>
          </a:p>
          <a:p>
            <a:pPr indent="0" lvl="0" marL="0" rtl="0" algn="l">
              <a:lnSpc>
                <a:spcPct val="95000"/>
              </a:lnSpc>
              <a:spcBef>
                <a:spcPts val="1200"/>
              </a:spcBef>
              <a:spcAft>
                <a:spcPts val="0"/>
              </a:spcAft>
              <a:buNone/>
            </a:pPr>
            <a:r>
              <a:rPr lang="es-419" sz="1200">
                <a:solidFill>
                  <a:srgbClr val="F3F3F3"/>
                </a:solidFill>
              </a:rPr>
              <a:t>cargo contract build</a:t>
            </a:r>
            <a:endParaRPr sz="1200">
              <a:solidFill>
                <a:srgbClr val="F3F3F3"/>
              </a:solidFill>
            </a:endParaRPr>
          </a:p>
          <a:p>
            <a:pPr indent="0" lvl="0" marL="0" rtl="0" algn="l">
              <a:lnSpc>
                <a:spcPct val="95000"/>
              </a:lnSpc>
              <a:spcBef>
                <a:spcPts val="1200"/>
              </a:spcBef>
              <a:spcAft>
                <a:spcPts val="0"/>
              </a:spcAft>
              <a:buClr>
                <a:srgbClr val="000000"/>
              </a:buClr>
              <a:buSzPts val="275"/>
              <a:buFont typeface="Arial"/>
              <a:buNone/>
            </a:pPr>
            <a:r>
              <a:rPr lang="es-419" sz="1200">
                <a:solidFill>
                  <a:srgbClr val="F3F3F3"/>
                </a:solidFill>
              </a:rPr>
              <a:t>llamar de un contrato a otro contrato: </a:t>
            </a:r>
            <a:r>
              <a:rPr lang="es-419" sz="1200" u="sng">
                <a:solidFill>
                  <a:schemeClr val="accent5"/>
                </a:solidFill>
                <a:hlinkClick r:id="rId4">
                  <a:extLst>
                    <a:ext uri="{A12FA001-AC4F-418D-AE19-62706E023703}">
                      <ahyp:hlinkClr val="tx"/>
                    </a:ext>
                  </a:extLst>
                </a:hlinkClick>
              </a:rPr>
              <a:t>https://use.ink/basics/cross-contract-calling</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1200"/>
              </a:spcAft>
              <a:buSzPts val="275"/>
              <a:buNone/>
            </a:pPr>
            <a:br>
              <a:rPr lang="es-419" sz="1200">
                <a:solidFill>
                  <a:srgbClr val="F3F3F3"/>
                </a:solidFill>
              </a:rPr>
            </a:br>
            <a:endParaRPr sz="1200">
              <a:solidFill>
                <a:srgbClr val="F3F3F3"/>
              </a:solidFill>
            </a:endParaRPr>
          </a:p>
        </p:txBody>
      </p:sp>
      <p:sp>
        <p:nvSpPr>
          <p:cNvPr id="274" name="Google Shape;274;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!Ink</a:t>
            </a:r>
            <a:endParaRPr sz="3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faucet a zero: https://faucet.test.azero.dev/</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explorer a zero: https://polkadot.js.org/apps/?rpc=wss%3A%2F%2Fws.test.azero.dev#/accounts</a:t>
            </a:r>
            <a:endParaRPr sz="1200">
              <a:solidFill>
                <a:srgbClr val="F3F3F3"/>
              </a:solidFill>
            </a:endParaRPr>
          </a:p>
          <a:p>
            <a:pPr indent="0" lvl="0" marL="0" rtl="0" algn="l">
              <a:lnSpc>
                <a:spcPct val="95000"/>
              </a:lnSpc>
              <a:spcBef>
                <a:spcPts val="1200"/>
              </a:spcBef>
              <a:spcAft>
                <a:spcPts val="0"/>
              </a:spcAft>
              <a:buSzPts val="275"/>
              <a:buNone/>
            </a:pPr>
            <a:r>
              <a:rPr lang="es-419" sz="1200">
                <a:solidFill>
                  <a:srgbClr val="F3F3F3"/>
                </a:solidFill>
              </a:rPr>
              <a:t>cliente deploy testnet a zero: </a:t>
            </a:r>
            <a:r>
              <a:rPr lang="es-419" sz="1200" u="sng">
                <a:solidFill>
                  <a:schemeClr val="hlink"/>
                </a:solidFill>
                <a:hlinkClick r:id="rId3"/>
              </a:rPr>
              <a:t>https://contracts-ui.substrate.io/?rpc=wss://ws.test.azero.dev</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None/>
            </a:pPr>
            <a:r>
              <a:rPr lang="es-419" sz="1200">
                <a:solidFill>
                  <a:srgbClr val="F3F3F3"/>
                </a:solidFill>
              </a:rPr>
              <a:t>cargo contract new nombre_del_contrato</a:t>
            </a:r>
            <a:endParaRPr sz="1200">
              <a:solidFill>
                <a:srgbClr val="F3F3F3"/>
              </a:solidFill>
            </a:endParaRPr>
          </a:p>
          <a:p>
            <a:pPr indent="0" lvl="0" marL="0" rtl="0" algn="l">
              <a:lnSpc>
                <a:spcPct val="95000"/>
              </a:lnSpc>
              <a:spcBef>
                <a:spcPts val="1200"/>
              </a:spcBef>
              <a:spcAft>
                <a:spcPts val="0"/>
              </a:spcAft>
              <a:buNone/>
            </a:pPr>
            <a:r>
              <a:rPr lang="es-419" sz="1200">
                <a:solidFill>
                  <a:srgbClr val="F3F3F3"/>
                </a:solidFill>
              </a:rPr>
              <a:t>cargo contract build</a:t>
            </a:r>
            <a:endParaRPr sz="1200">
              <a:solidFill>
                <a:srgbClr val="F3F3F3"/>
              </a:solidFill>
            </a:endParaRPr>
          </a:p>
          <a:p>
            <a:pPr indent="0" lvl="0" marL="0" rtl="0" algn="l">
              <a:lnSpc>
                <a:spcPct val="95000"/>
              </a:lnSpc>
              <a:spcBef>
                <a:spcPts val="1200"/>
              </a:spcBef>
              <a:spcAft>
                <a:spcPts val="0"/>
              </a:spcAft>
              <a:buNone/>
            </a:pPr>
            <a:r>
              <a:rPr lang="es-419" sz="1200">
                <a:solidFill>
                  <a:srgbClr val="F3F3F3"/>
                </a:solidFill>
              </a:rPr>
              <a:t>llamar de un contrato a otro contrato: </a:t>
            </a:r>
            <a:r>
              <a:rPr lang="es-419" sz="1200" u="sng">
                <a:solidFill>
                  <a:schemeClr val="accent5"/>
                </a:solidFill>
                <a:hlinkClick r:id="rId4">
                  <a:extLst>
                    <a:ext uri="{A12FA001-AC4F-418D-AE19-62706E023703}">
                      <ahyp:hlinkClr val="tx"/>
                    </a:ext>
                  </a:extLst>
                </a:hlinkClick>
              </a:rPr>
              <a:t>https://use.ink/basics/cross-contract-calling</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0"/>
              </a:spcAft>
              <a:buSzPts val="275"/>
              <a:buNone/>
            </a:pPr>
            <a:r>
              <a:t/>
            </a:r>
            <a:endParaRPr sz="1200">
              <a:solidFill>
                <a:srgbClr val="F3F3F3"/>
              </a:solidFill>
            </a:endParaRPr>
          </a:p>
          <a:p>
            <a:pPr indent="0" lvl="0" marL="0" rtl="0" algn="l">
              <a:lnSpc>
                <a:spcPct val="95000"/>
              </a:lnSpc>
              <a:spcBef>
                <a:spcPts val="1200"/>
              </a:spcBef>
              <a:spcAft>
                <a:spcPts val="1200"/>
              </a:spcAft>
              <a:buSzPts val="275"/>
              <a:buNone/>
            </a:pPr>
            <a:br>
              <a:rPr lang="es-419" sz="1200">
                <a:solidFill>
                  <a:srgbClr val="F3F3F3"/>
                </a:solidFill>
              </a:rPr>
            </a:br>
            <a:endParaRPr sz="1200">
              <a:solidFill>
                <a:srgbClr val="F3F3F3"/>
              </a:solidFill>
            </a:endParaRPr>
          </a:p>
        </p:txBody>
      </p:sp>
      <p:sp>
        <p:nvSpPr>
          <p:cNvPr id="280" name="Google Shape;280;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!Ink</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Bloque</a:t>
            </a:r>
            <a:endParaRPr sz="3500"/>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solidFill>
                  <a:srgbClr val="F3F3F3"/>
                </a:solidFill>
              </a:rPr>
              <a:t>Un bloque contiene la siguiente información:</a:t>
            </a:r>
            <a:endParaRPr sz="1700">
              <a:solidFill>
                <a:srgbClr val="F3F3F3"/>
              </a:solidFill>
            </a:endParaRPr>
          </a:p>
          <a:p>
            <a:pPr indent="-336550" lvl="0" marL="457200" rtl="0" algn="l">
              <a:spcBef>
                <a:spcPts val="1200"/>
              </a:spcBef>
              <a:spcAft>
                <a:spcPts val="0"/>
              </a:spcAft>
              <a:buClr>
                <a:srgbClr val="F3F3F3"/>
              </a:buClr>
              <a:buSzPts val="1700"/>
              <a:buChar char="❖"/>
            </a:pPr>
            <a:r>
              <a:rPr lang="es-419" sz="1700">
                <a:solidFill>
                  <a:srgbClr val="F3F3F3"/>
                </a:solidFill>
              </a:rPr>
              <a:t>Un hash que lo identifica.</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Una marca de tiempo.</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Referencia del bloque anterior.</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Transacciones del bloque.</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pic>
        <p:nvPicPr>
          <p:cNvPr id="84" name="Google Shape;84;p16"/>
          <p:cNvPicPr preferRelativeResize="0"/>
          <p:nvPr/>
        </p:nvPicPr>
        <p:blipFill>
          <a:blip r:embed="rId3">
            <a:alphaModFix/>
          </a:blip>
          <a:stretch>
            <a:fillRect/>
          </a:stretch>
        </p:blipFill>
        <p:spPr>
          <a:xfrm>
            <a:off x="5567775" y="1772375"/>
            <a:ext cx="2790950" cy="304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Transacción</a:t>
            </a:r>
            <a:endParaRPr sz="3500"/>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700">
                <a:solidFill>
                  <a:srgbClr val="F3F3F3"/>
                </a:solidFill>
              </a:rPr>
              <a:t>Una transacción contiene la siguiente información:</a:t>
            </a:r>
            <a:endParaRPr sz="1700">
              <a:solidFill>
                <a:srgbClr val="F3F3F3"/>
              </a:solidFill>
            </a:endParaRPr>
          </a:p>
          <a:p>
            <a:pPr indent="-336550" lvl="0" marL="457200" rtl="0" algn="l">
              <a:spcBef>
                <a:spcPts val="1200"/>
              </a:spcBef>
              <a:spcAft>
                <a:spcPts val="0"/>
              </a:spcAft>
              <a:buClr>
                <a:srgbClr val="F3F3F3"/>
              </a:buClr>
              <a:buSzPts val="1700"/>
              <a:buChar char="❖"/>
            </a:pPr>
            <a:r>
              <a:rPr lang="es-419" sz="1700">
                <a:solidFill>
                  <a:srgbClr val="F3F3F3"/>
                </a:solidFill>
              </a:rPr>
              <a:t>Un hash que la identifica.</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El bloque al que pertenece.</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Un remitente.</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Un receptor.</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Valor enviado.</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Una marca de tiempo.</a:t>
            </a:r>
            <a:endParaRPr sz="1700">
              <a:solidFill>
                <a:srgbClr val="F3F3F3"/>
              </a:solidFill>
            </a:endParaRPr>
          </a:p>
          <a:p>
            <a:pPr indent="-336550" lvl="0" marL="457200" rtl="0" algn="l">
              <a:spcBef>
                <a:spcPts val="0"/>
              </a:spcBef>
              <a:spcAft>
                <a:spcPts val="0"/>
              </a:spcAft>
              <a:buClr>
                <a:srgbClr val="F3F3F3"/>
              </a:buClr>
              <a:buSzPts val="1700"/>
              <a:buChar char="❖"/>
            </a:pPr>
            <a:r>
              <a:rPr lang="es-419" sz="1700">
                <a:solidFill>
                  <a:srgbClr val="F3F3F3"/>
                </a:solidFill>
              </a:rPr>
              <a:t>Está</a:t>
            </a:r>
            <a:r>
              <a:rPr lang="es-419" sz="1700">
                <a:solidFill>
                  <a:srgbClr val="F3F3F3"/>
                </a:solidFill>
              </a:rPr>
              <a:t> firmada criptográficamente.</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Transacción</a:t>
            </a:r>
            <a:endParaRPr sz="3500"/>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pic>
        <p:nvPicPr>
          <p:cNvPr id="97" name="Google Shape;97;p18"/>
          <p:cNvPicPr preferRelativeResize="0"/>
          <p:nvPr/>
        </p:nvPicPr>
        <p:blipFill>
          <a:blip r:embed="rId3">
            <a:alphaModFix/>
          </a:blip>
          <a:stretch>
            <a:fillRect/>
          </a:stretch>
        </p:blipFill>
        <p:spPr>
          <a:xfrm>
            <a:off x="1013075" y="1231675"/>
            <a:ext cx="5386581" cy="3911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Nodo</a:t>
            </a:r>
            <a:endParaRPr sz="3500"/>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700">
                <a:solidFill>
                  <a:srgbClr val="F3F3F3"/>
                </a:solidFill>
              </a:rPr>
              <a:t>Un nodo se refiere a un dispositivo o computadora que participa en la red de blockchain. Cada nodo tiene una copia de la cadena de bloques completa o una parte de ella, dependiendo de la arquitectura de la red. Los nodos son responsables de mantener la integridad de la red y de validar las transacciones y los bloques.</a:t>
            </a:r>
            <a:endParaRPr sz="1700">
              <a:solidFill>
                <a:srgbClr val="F3F3F3"/>
              </a:solidFill>
            </a:endParaRPr>
          </a:p>
          <a:p>
            <a:pPr indent="0" lvl="0" marL="0" rtl="0" algn="l">
              <a:spcBef>
                <a:spcPts val="1200"/>
              </a:spcBef>
              <a:spcAft>
                <a:spcPts val="0"/>
              </a:spcAft>
              <a:buNone/>
            </a:pPr>
            <a:r>
              <a:rPr lang="es-419" sz="1700">
                <a:solidFill>
                  <a:srgbClr val="F3F3F3"/>
                </a:solidFill>
              </a:rPr>
              <a:t>Los nodos se comunican entre sí para compartir información y mantener la consistencia de la red. Su participación en la red permite la descentralización y la confianza en la seguridad y la validez de las transacciones en blockchain.</a:t>
            </a:r>
            <a:endParaRPr sz="1700">
              <a:solidFill>
                <a:srgbClr val="F3F3F3"/>
              </a:solidFill>
            </a:endParaRPr>
          </a:p>
          <a:p>
            <a:pPr indent="0" lvl="0" marL="0" rtl="0" algn="l">
              <a:spcBef>
                <a:spcPts val="1200"/>
              </a:spcBef>
              <a:spcAft>
                <a:spcPts val="0"/>
              </a:spcAft>
              <a:buNone/>
            </a:pPr>
            <a:r>
              <a:t/>
            </a:r>
            <a:endParaRPr sz="1700">
              <a:solidFill>
                <a:srgbClr val="F3F3F3"/>
              </a:solidFill>
            </a:endParaRPr>
          </a:p>
          <a:p>
            <a:pPr indent="0" lvl="0" marL="0" rtl="0" algn="l">
              <a:spcBef>
                <a:spcPts val="1200"/>
              </a:spcBef>
              <a:spcAft>
                <a:spcPts val="1200"/>
              </a:spcAft>
              <a:buNone/>
            </a:pPr>
            <a:r>
              <a:t/>
            </a:r>
            <a:endParaRPr sz="1700">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Nodo</a:t>
            </a:r>
            <a:endParaRPr sz="3500"/>
          </a:p>
        </p:txBody>
      </p:sp>
      <p:sp>
        <p:nvSpPr>
          <p:cNvPr id="109" name="Google Shape;109;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700">
              <a:solidFill>
                <a:srgbClr val="F3F3F3"/>
              </a:solidFill>
            </a:endParaRPr>
          </a:p>
        </p:txBody>
      </p:sp>
      <p:pic>
        <p:nvPicPr>
          <p:cNvPr id="110" name="Google Shape;110;p20"/>
          <p:cNvPicPr preferRelativeResize="0"/>
          <p:nvPr/>
        </p:nvPicPr>
        <p:blipFill>
          <a:blip r:embed="rId3">
            <a:alphaModFix/>
          </a:blip>
          <a:stretch>
            <a:fillRect/>
          </a:stretch>
        </p:blipFill>
        <p:spPr>
          <a:xfrm>
            <a:off x="2357703" y="1641325"/>
            <a:ext cx="3964619" cy="3078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500"/>
              <a:t>Blockchain: Validación de una txn</a:t>
            </a:r>
            <a:endParaRPr sz="3500"/>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F3F3F3"/>
                </a:solidFill>
              </a:rPr>
              <a:t>La validación de una transacción en blockchain es el proceso mediante el cual se verifica y confirma la autenticidad y la integridad de la transacción antes de ser registrada en la cadena de bloques. Los nodos de la red de blockchain, utilizando reglas y protocolos predefinidos, revisan la validez de la transacción, asegurándose de que cumpla con los requisitos y las reglas establecidas. Esto puede implicar verificar la firma digital, comprobar el saldo suficiente del remitente y aplicar las reglas de consenso para evitar transacciones fraudulentas o inválidas. Una vez validada, la transacción se agrega a un bloque y se propaga a través de la red para su posterior confirmación y consenso por parte de los nodos.</a:t>
            </a:r>
            <a:endParaRPr sz="1700">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