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10.jpeg" ContentType="image/jpeg"/>
  <Override PartName="/ppt/media/image6.jpeg" ContentType="image/jpeg"/>
  <Override PartName="/ppt/media/image11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3588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AR" sz="2000" spc="-1" strike="noStrike">
                <a:latin typeface="Arial"/>
              </a:rPr>
              <a:t>Pulse para editar el formato de las notas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AR" sz="1400" spc="-1" strike="noStrike">
                <a:latin typeface="Times New Roman"/>
              </a:rPr>
              <a:t>&lt;cabecera&gt;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s-AR" sz="1400" spc="-1" strike="noStrike">
                <a:latin typeface="Times New Roman"/>
              </a:defRPr>
            </a:lvl1pPr>
          </a:lstStyle>
          <a:p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27AB551-6D0C-414D-A3EA-2FEF6011484E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229;p1:notes"/>
          <p:cNvSpPr/>
          <p:nvPr/>
        </p:nvSpPr>
        <p:spPr>
          <a:xfrm>
            <a:off x="4278240" y="10156680"/>
            <a:ext cx="325872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buNone/>
              <a:tabLst>
                <a:tab algn="l" pos="0"/>
              </a:tabLst>
            </a:pPr>
            <a:fld id="{3D5BBA5F-CC24-4642-9D18-1C5E0C94CC1A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AR" sz="1400" spc="-1" strike="noStrike">
              <a:latin typeface="Arial"/>
            </a:endParaRPr>
          </a:p>
        </p:txBody>
      </p:sp>
      <p:sp>
        <p:nvSpPr>
          <p:cNvPr id="197" name="Google Shape;230;p1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buNone/>
              <a:tabLst>
                <a:tab algn="l" pos="0"/>
              </a:tabLst>
            </a:pPr>
            <a:fld id="{B44FC5F2-48B4-48C2-B991-9D696B3DB92A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AR" sz="1400" spc="-1" strike="noStrike">
              <a:latin typeface="Arial"/>
            </a:endParaRPr>
          </a:p>
        </p:txBody>
      </p:sp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9" name="Google Shape;232;p1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Google Shape;233;p1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9BBDF123-0948-4204-80F8-2F5D0AD7C57A}" type="slidenum"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&lt;número&gt;</a:t>
            </a:fld>
            <a:endParaRPr b="0" lang="es-AR" sz="2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25680" cy="478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AR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315;p8:notes"/>
          <p:cNvSpPr/>
          <p:nvPr/>
        </p:nvSpPr>
        <p:spPr>
          <a:xfrm>
            <a:off x="4278240" y="10156680"/>
            <a:ext cx="325872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buNone/>
              <a:tabLst>
                <a:tab algn="l" pos="0"/>
              </a:tabLst>
            </a:pPr>
            <a:fld id="{6765BC2A-87E7-4792-B32D-DC12646D0B2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AR" sz="1400" spc="-1" strike="noStrike">
              <a:latin typeface="Arial"/>
            </a:endParaRPr>
          </a:p>
        </p:txBody>
      </p:sp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220680" y="812880"/>
            <a:ext cx="7103880" cy="3995280"/>
          </a:xfrm>
          <a:prstGeom prst="rect">
            <a:avLst/>
          </a:prstGeom>
          <a:ln w="0">
            <a:noFill/>
          </a:ln>
        </p:spPr>
      </p:sp>
      <p:sp>
        <p:nvSpPr>
          <p:cNvPr id="236" name="Google Shape;317;p8:notes"/>
          <p:cNvSpPr/>
          <p:nvPr/>
        </p:nvSpPr>
        <p:spPr>
          <a:xfrm>
            <a:off x="755640" y="5078520"/>
            <a:ext cx="6035400" cy="47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25680" cy="478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A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324;p9:notes"/>
          <p:cNvSpPr/>
          <p:nvPr/>
        </p:nvSpPr>
        <p:spPr>
          <a:xfrm>
            <a:off x="4278240" y="10156680"/>
            <a:ext cx="325872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buNone/>
              <a:tabLst>
                <a:tab algn="l" pos="0"/>
              </a:tabLst>
            </a:pPr>
            <a:fld id="{9CF26F61-88AF-4431-BFFC-220ED51C6C91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AR" sz="1400" spc="-1" strike="noStrike">
              <a:latin typeface="Arial"/>
            </a:endParaRPr>
          </a:p>
        </p:txBody>
      </p:sp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220680" y="812880"/>
            <a:ext cx="7103880" cy="3995280"/>
          </a:xfrm>
          <a:prstGeom prst="rect">
            <a:avLst/>
          </a:prstGeom>
          <a:ln w="0">
            <a:noFill/>
          </a:ln>
        </p:spPr>
      </p:sp>
      <p:sp>
        <p:nvSpPr>
          <p:cNvPr id="240" name="Google Shape;326;p9:notes"/>
          <p:cNvSpPr/>
          <p:nvPr/>
        </p:nvSpPr>
        <p:spPr>
          <a:xfrm>
            <a:off x="755640" y="5078520"/>
            <a:ext cx="6035400" cy="47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25680" cy="478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A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335;p10:notes"/>
          <p:cNvSpPr/>
          <p:nvPr/>
        </p:nvSpPr>
        <p:spPr>
          <a:xfrm>
            <a:off x="4278240" y="10156680"/>
            <a:ext cx="325872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buNone/>
              <a:tabLst>
                <a:tab algn="l" pos="0"/>
              </a:tabLst>
            </a:pPr>
            <a:fld id="{7342E59F-E4EB-447B-8370-E4E1DA2DB3B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AR" sz="1400" spc="-1" strike="noStrike">
              <a:latin typeface="Arial"/>
            </a:endParaRPr>
          </a:p>
        </p:txBody>
      </p:sp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223920" y="812880"/>
            <a:ext cx="7090920" cy="3989160"/>
          </a:xfrm>
          <a:prstGeom prst="rect">
            <a:avLst/>
          </a:prstGeom>
          <a:ln w="0">
            <a:noFill/>
          </a:ln>
        </p:spPr>
      </p:sp>
      <p:sp>
        <p:nvSpPr>
          <p:cNvPr id="244" name="Google Shape;337;p10:notes"/>
          <p:cNvSpPr/>
          <p:nvPr/>
        </p:nvSpPr>
        <p:spPr>
          <a:xfrm>
            <a:off x="755640" y="5078520"/>
            <a:ext cx="6028920" cy="479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25680" cy="478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A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347;p11:notes"/>
          <p:cNvSpPr/>
          <p:nvPr/>
        </p:nvSpPr>
        <p:spPr>
          <a:xfrm>
            <a:off x="4278240" y="10156680"/>
            <a:ext cx="325872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buNone/>
              <a:tabLst>
                <a:tab algn="l" pos="0"/>
              </a:tabLst>
            </a:pPr>
            <a:fld id="{63CEA26E-C46B-48FA-85A3-EA90CBE70A21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AR" sz="1400" spc="-1" strike="noStrike">
              <a:latin typeface="Arial"/>
            </a:endParaRPr>
          </a:p>
        </p:txBody>
      </p:sp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223920" y="812880"/>
            <a:ext cx="7090920" cy="3989160"/>
          </a:xfrm>
          <a:prstGeom prst="rect">
            <a:avLst/>
          </a:prstGeom>
          <a:ln w="0">
            <a:noFill/>
          </a:ln>
        </p:spPr>
      </p:sp>
      <p:sp>
        <p:nvSpPr>
          <p:cNvPr id="248" name="Google Shape;349;p11:notes"/>
          <p:cNvSpPr/>
          <p:nvPr/>
        </p:nvSpPr>
        <p:spPr>
          <a:xfrm>
            <a:off x="755640" y="5078520"/>
            <a:ext cx="6028920" cy="479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25680" cy="478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A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22600" cy="398592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25680" cy="478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AR" sz="20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0"/>
          </p:nvPr>
        </p:nvSpPr>
        <p:spPr>
          <a:xfrm>
            <a:off x="4278240" y="10156680"/>
            <a:ext cx="325872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6DDCC9A-20DF-4D5F-A110-1E19EDBB5C6E}" type="slidenum">
              <a:rPr b="0" lang="en-US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39;p2:notes"/>
          <p:cNvSpPr/>
          <p:nvPr/>
        </p:nvSpPr>
        <p:spPr>
          <a:xfrm>
            <a:off x="4278240" y="10156680"/>
            <a:ext cx="325872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buNone/>
              <a:tabLst>
                <a:tab algn="l" pos="0"/>
              </a:tabLst>
            </a:pPr>
            <a:fld id="{DB0E11F1-A5BC-4648-80B0-803CF61A22A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AR" sz="1400" spc="-1" strike="noStrike">
              <a:latin typeface="Arial"/>
            </a:endParaRPr>
          </a:p>
        </p:txBody>
      </p:sp>
      <p:sp>
        <p:nvSpPr>
          <p:cNvPr id="203" name="Google Shape;240;p2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buNone/>
              <a:tabLst>
                <a:tab algn="l" pos="0"/>
              </a:tabLst>
            </a:pPr>
            <a:fld id="{F61A6262-F459-4636-8619-4089717CBAF7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AR" sz="1400" spc="-1" strike="noStrike">
              <a:latin typeface="Arial"/>
            </a:endParaRPr>
          </a:p>
        </p:txBody>
      </p:sp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25680" cy="478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AR" sz="20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22600" cy="398592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49;p3:notes"/>
          <p:cNvSpPr/>
          <p:nvPr/>
        </p:nvSpPr>
        <p:spPr>
          <a:xfrm>
            <a:off x="4278240" y="10156680"/>
            <a:ext cx="325872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buNone/>
              <a:tabLst>
                <a:tab algn="l" pos="0"/>
              </a:tabLst>
            </a:pPr>
            <a:fld id="{67BDAEB0-4030-43FF-868F-629D0B54E50C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AR" sz="1400" spc="-1" strike="noStrike">
              <a:latin typeface="Arial"/>
            </a:endParaRPr>
          </a:p>
        </p:txBody>
      </p:sp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220680" y="812880"/>
            <a:ext cx="7103880" cy="3995280"/>
          </a:xfrm>
          <a:prstGeom prst="rect">
            <a:avLst/>
          </a:prstGeom>
          <a:ln w="0">
            <a:noFill/>
          </a:ln>
        </p:spPr>
      </p:sp>
      <p:sp>
        <p:nvSpPr>
          <p:cNvPr id="208" name="Google Shape;251;p3:notes"/>
          <p:cNvSpPr/>
          <p:nvPr/>
        </p:nvSpPr>
        <p:spPr>
          <a:xfrm>
            <a:off x="755640" y="5078520"/>
            <a:ext cx="6035400" cy="47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25680" cy="478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AR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57;p4:notes"/>
          <p:cNvSpPr/>
          <p:nvPr/>
        </p:nvSpPr>
        <p:spPr>
          <a:xfrm>
            <a:off x="4278240" y="10156680"/>
            <a:ext cx="325872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buNone/>
              <a:tabLst>
                <a:tab algn="l" pos="0"/>
              </a:tabLst>
            </a:pPr>
            <a:fld id="{54B1971B-40A6-452E-8AFE-05CFC0B2EDA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AR" sz="1400" spc="-1" strike="noStrike">
              <a:latin typeface="Arial"/>
            </a:endParaRPr>
          </a:p>
        </p:txBody>
      </p:sp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220680" y="812880"/>
            <a:ext cx="7103880" cy="3995280"/>
          </a:xfrm>
          <a:prstGeom prst="rect">
            <a:avLst/>
          </a:prstGeom>
          <a:ln w="0">
            <a:noFill/>
          </a:ln>
        </p:spPr>
      </p:sp>
      <p:sp>
        <p:nvSpPr>
          <p:cNvPr id="212" name="Google Shape;259;p4:notes"/>
          <p:cNvSpPr/>
          <p:nvPr/>
        </p:nvSpPr>
        <p:spPr>
          <a:xfrm>
            <a:off x="755640" y="5078520"/>
            <a:ext cx="6035400" cy="47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25680" cy="478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AR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65;p5:notes"/>
          <p:cNvSpPr/>
          <p:nvPr/>
        </p:nvSpPr>
        <p:spPr>
          <a:xfrm>
            <a:off x="4278240" y="10156680"/>
            <a:ext cx="325872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buNone/>
              <a:tabLst>
                <a:tab algn="l" pos="0"/>
              </a:tabLst>
            </a:pPr>
            <a:fld id="{1FBCFF91-090D-46FF-A744-BA90C92FEA0B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AR" sz="1400" spc="-1" strike="noStrike">
              <a:latin typeface="Arial"/>
            </a:endParaRPr>
          </a:p>
        </p:txBody>
      </p:sp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220680" y="812880"/>
            <a:ext cx="7103880" cy="3995280"/>
          </a:xfrm>
          <a:prstGeom prst="rect">
            <a:avLst/>
          </a:prstGeom>
          <a:ln w="0">
            <a:noFill/>
          </a:ln>
        </p:spPr>
      </p:sp>
      <p:sp>
        <p:nvSpPr>
          <p:cNvPr id="216" name="Google Shape;267;p5:notes"/>
          <p:cNvSpPr/>
          <p:nvPr/>
        </p:nvSpPr>
        <p:spPr>
          <a:xfrm>
            <a:off x="755640" y="5078520"/>
            <a:ext cx="6035400" cy="47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25680" cy="478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A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74;p6:notes"/>
          <p:cNvSpPr/>
          <p:nvPr/>
        </p:nvSpPr>
        <p:spPr>
          <a:xfrm>
            <a:off x="4278240" y="10156680"/>
            <a:ext cx="325872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buNone/>
              <a:tabLst>
                <a:tab algn="l" pos="0"/>
              </a:tabLst>
            </a:pPr>
            <a:fld id="{F1BAD2E9-85A4-4B00-9F8E-4A8FE87D076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AR" sz="1400" spc="-1" strike="noStrike">
              <a:latin typeface="Arial"/>
            </a:endParaRPr>
          </a:p>
        </p:txBody>
      </p:sp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220680" y="812880"/>
            <a:ext cx="7103880" cy="3995280"/>
          </a:xfrm>
          <a:prstGeom prst="rect">
            <a:avLst/>
          </a:prstGeom>
          <a:ln w="0">
            <a:noFill/>
          </a:ln>
        </p:spPr>
      </p:sp>
      <p:sp>
        <p:nvSpPr>
          <p:cNvPr id="220" name="Google Shape;276;p6:notes"/>
          <p:cNvSpPr/>
          <p:nvPr/>
        </p:nvSpPr>
        <p:spPr>
          <a:xfrm>
            <a:off x="755640" y="5078520"/>
            <a:ext cx="6035400" cy="47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25680" cy="478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A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85;p7:notes"/>
          <p:cNvSpPr/>
          <p:nvPr/>
        </p:nvSpPr>
        <p:spPr>
          <a:xfrm>
            <a:off x="4278240" y="10156680"/>
            <a:ext cx="325872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buNone/>
              <a:tabLst>
                <a:tab algn="l" pos="0"/>
              </a:tabLst>
            </a:pPr>
            <a:fld id="{58F59E08-85FD-41ED-880F-3062DB38A33D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AR" sz="1400" spc="-1" strike="noStrike">
              <a:latin typeface="Arial"/>
            </a:endParaRPr>
          </a:p>
        </p:txBody>
      </p:sp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220680" y="812880"/>
            <a:ext cx="7103880" cy="3995280"/>
          </a:xfrm>
          <a:prstGeom prst="rect">
            <a:avLst/>
          </a:prstGeom>
          <a:ln w="0">
            <a:noFill/>
          </a:ln>
        </p:spPr>
      </p:sp>
      <p:sp>
        <p:nvSpPr>
          <p:cNvPr id="224" name="Google Shape;287;p7:notes"/>
          <p:cNvSpPr/>
          <p:nvPr/>
        </p:nvSpPr>
        <p:spPr>
          <a:xfrm>
            <a:off x="755640" y="5078520"/>
            <a:ext cx="6035400" cy="47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25680" cy="478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Explicar el concepto de identificador mínimo</a:t>
            </a:r>
            <a:endParaRPr b="0" lang="es-AR" sz="18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95;g97c1d5606e_0_3:notes"/>
          <p:cNvSpPr/>
          <p:nvPr/>
        </p:nvSpPr>
        <p:spPr>
          <a:xfrm>
            <a:off x="4278240" y="10156680"/>
            <a:ext cx="325872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buNone/>
              <a:tabLst>
                <a:tab algn="l" pos="0"/>
              </a:tabLst>
            </a:pPr>
            <a:fld id="{9703C8F5-D2D5-4A62-AA8D-3CEE6C984907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AR" sz="1400" spc="-1" strike="noStrike">
              <a:latin typeface="Arial"/>
            </a:endParaRPr>
          </a:p>
        </p:txBody>
      </p:sp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220680" y="812880"/>
            <a:ext cx="7103520" cy="3995280"/>
          </a:xfrm>
          <a:prstGeom prst="rect">
            <a:avLst/>
          </a:prstGeom>
          <a:ln w="0">
            <a:noFill/>
          </a:ln>
        </p:spPr>
      </p:sp>
      <p:sp>
        <p:nvSpPr>
          <p:cNvPr id="228" name="Google Shape;297;g97c1d5606e_0_3:notes"/>
          <p:cNvSpPr/>
          <p:nvPr/>
        </p:nvSpPr>
        <p:spPr>
          <a:xfrm>
            <a:off x="755640" y="5078520"/>
            <a:ext cx="6035400" cy="47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25680" cy="478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Explicar el concepto de identificador mínimo</a:t>
            </a:r>
            <a:endParaRPr b="0" lang="es-AR" sz="18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305;g97c1d5606e_0_15:notes"/>
          <p:cNvSpPr/>
          <p:nvPr/>
        </p:nvSpPr>
        <p:spPr>
          <a:xfrm>
            <a:off x="4278240" y="10156680"/>
            <a:ext cx="325872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buNone/>
              <a:tabLst>
                <a:tab algn="l" pos="0"/>
              </a:tabLst>
            </a:pPr>
            <a:fld id="{7944FA1E-3E50-4CB4-BC92-EFA2D370704D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AR" sz="1400" spc="-1" strike="noStrike">
              <a:latin typeface="Arial"/>
            </a:endParaRPr>
          </a:p>
        </p:txBody>
      </p:sp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220680" y="812880"/>
            <a:ext cx="7103520" cy="3995280"/>
          </a:xfrm>
          <a:prstGeom prst="rect">
            <a:avLst/>
          </a:prstGeom>
          <a:ln w="0">
            <a:noFill/>
          </a:ln>
        </p:spPr>
      </p:sp>
      <p:sp>
        <p:nvSpPr>
          <p:cNvPr id="232" name="Google Shape;307;g97c1d5606e_0_15:notes"/>
          <p:cNvSpPr/>
          <p:nvPr/>
        </p:nvSpPr>
        <p:spPr>
          <a:xfrm>
            <a:off x="755640" y="5078520"/>
            <a:ext cx="6035400" cy="47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25680" cy="478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Explicar el concepto de identificador mínimo</a:t>
            </a:r>
            <a:endParaRPr b="0" lang="es-AR" sz="18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726B8C-B6A3-4DF7-BAE2-957A2BE122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8FF4C0-3A4C-4147-AE2B-89D772D1D5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007508-D3BF-4A79-9D42-9B5832E653C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DE3A6D-F24E-4EA8-8AD7-7CD15A5A8CD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FC09DB-7B84-4707-AA32-32BC660329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A497F2-47F5-43B6-98B0-B3848FF01B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5340F4-1677-44F6-88B5-150818F493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AFAB03-36F7-4EC0-83D4-A28A250FDE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BB8A1E-6377-4974-9CB7-223D6BC34B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F99C65-D0A6-4D81-8F2B-548EAA37C4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7DC318-714C-400B-ABDB-A50CEB2C99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DDF389-916F-4D26-9B27-B246C89AF0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A7F026-FEDE-4C0D-9BE2-17F6CDD5F7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C9633C-4BF9-43C1-B14F-676B4D1CAA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15B175-7E9E-4F76-A557-189F6CCC98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3E782D-494B-4100-B873-F0365025925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30EE52-417B-4D3F-B848-41C080C1764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A95C19-69C1-42F6-BC2B-BBAE622749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982EDC-6396-4121-960F-22B806F720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72A97B-ED56-417A-AD2E-421602C181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902642-E4C1-4C95-8580-21BC9C25D0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64402D-E665-4C85-A647-A5F9C613C2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3958E9-AD39-4DFD-B6A6-B28CD3E9B4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F5C690-6EC2-4874-BF00-D3E298F49A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23;p13"/>
          <p:cNvGrpSpPr/>
          <p:nvPr/>
        </p:nvGrpSpPr>
        <p:grpSpPr>
          <a:xfrm>
            <a:off x="0" y="228600"/>
            <a:ext cx="2828520" cy="6616440"/>
            <a:chOff x="0" y="228600"/>
            <a:chExt cx="2828520" cy="6616440"/>
          </a:xfrm>
        </p:grpSpPr>
        <p:sp>
          <p:nvSpPr>
            <p:cNvPr id="1" name="Google Shape;24;p13"/>
            <p:cNvSpPr/>
            <p:nvPr/>
          </p:nvSpPr>
          <p:spPr>
            <a:xfrm>
              <a:off x="0" y="2575080"/>
              <a:ext cx="77400" cy="60300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25;p13"/>
            <p:cNvSpPr/>
            <p:nvPr/>
          </p:nvSpPr>
          <p:spPr>
            <a:xfrm>
              <a:off x="128520" y="3156120"/>
              <a:ext cx="623520" cy="230004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26;p13"/>
            <p:cNvSpPr/>
            <p:nvPr/>
          </p:nvSpPr>
          <p:spPr>
            <a:xfrm>
              <a:off x="806400" y="5446800"/>
              <a:ext cx="587160" cy="139680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27;p13"/>
            <p:cNvSpPr/>
            <p:nvPr/>
          </p:nvSpPr>
          <p:spPr>
            <a:xfrm>
              <a:off x="960480" y="6504120"/>
              <a:ext cx="149040" cy="34092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28;p13"/>
            <p:cNvSpPr/>
            <p:nvPr/>
          </p:nvSpPr>
          <p:spPr>
            <a:xfrm>
              <a:off x="100080" y="3200400"/>
              <a:ext cx="798120" cy="33062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Google Shape;29;p13"/>
            <p:cNvSpPr/>
            <p:nvPr/>
          </p:nvSpPr>
          <p:spPr>
            <a:xfrm>
              <a:off x="22320" y="228600"/>
              <a:ext cx="83880" cy="290484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30;p13"/>
            <p:cNvSpPr/>
            <p:nvPr/>
          </p:nvSpPr>
          <p:spPr>
            <a:xfrm>
              <a:off x="77760" y="2944800"/>
              <a:ext cx="55080" cy="4712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Google Shape;31;p13"/>
            <p:cNvSpPr/>
            <p:nvPr/>
          </p:nvSpPr>
          <p:spPr>
            <a:xfrm>
              <a:off x="770040" y="5478480"/>
              <a:ext cx="167760" cy="100152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Google Shape;32;p13"/>
            <p:cNvSpPr/>
            <p:nvPr/>
          </p:nvSpPr>
          <p:spPr>
            <a:xfrm>
              <a:off x="774720" y="1398600"/>
              <a:ext cx="2053800" cy="402552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Google Shape;33;p13"/>
            <p:cNvSpPr/>
            <p:nvPr/>
          </p:nvSpPr>
          <p:spPr>
            <a:xfrm>
              <a:off x="922320" y="6529320"/>
              <a:ext cx="139320" cy="31392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Google Shape;34;p13"/>
            <p:cNvSpPr/>
            <p:nvPr/>
          </p:nvSpPr>
          <p:spPr>
            <a:xfrm>
              <a:off x="770040" y="5359320"/>
              <a:ext cx="14040" cy="1980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Google Shape;35;p13"/>
            <p:cNvSpPr/>
            <p:nvPr/>
          </p:nvSpPr>
          <p:spPr>
            <a:xfrm>
              <a:off x="849240" y="6245280"/>
              <a:ext cx="215640" cy="59976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oogle Shape;36;p13"/>
          <p:cNvGrpSpPr/>
          <p:nvPr/>
        </p:nvGrpSpPr>
        <p:grpSpPr>
          <a:xfrm>
            <a:off x="27000" y="0"/>
            <a:ext cx="2333160" cy="6830640"/>
            <a:chOff x="27000" y="0"/>
            <a:chExt cx="2333160" cy="6830640"/>
          </a:xfrm>
        </p:grpSpPr>
        <p:sp>
          <p:nvSpPr>
            <p:cNvPr id="14" name="Google Shape;37;p13"/>
            <p:cNvSpPr/>
            <p:nvPr/>
          </p:nvSpPr>
          <p:spPr>
            <a:xfrm>
              <a:off x="27000" y="0"/>
              <a:ext cx="471240" cy="437796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Google Shape;38;p13"/>
            <p:cNvSpPr/>
            <p:nvPr/>
          </p:nvSpPr>
          <p:spPr>
            <a:xfrm>
              <a:off x="550800" y="4316400"/>
              <a:ext cx="399600" cy="155844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Google Shape;39;p13"/>
            <p:cNvSpPr/>
            <p:nvPr/>
          </p:nvSpPr>
          <p:spPr>
            <a:xfrm>
              <a:off x="1006560" y="5862600"/>
              <a:ext cx="407520" cy="96804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Google Shape;40;p13"/>
            <p:cNvSpPr/>
            <p:nvPr/>
          </p:nvSpPr>
          <p:spPr>
            <a:xfrm>
              <a:off x="522360" y="4363920"/>
              <a:ext cx="528120" cy="221256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Google Shape;41;p13"/>
            <p:cNvSpPr/>
            <p:nvPr/>
          </p:nvSpPr>
          <p:spPr>
            <a:xfrm>
              <a:off x="468360" y="1289160"/>
              <a:ext cx="151920" cy="300492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Google Shape;42;p13"/>
            <p:cNvSpPr/>
            <p:nvPr/>
          </p:nvSpPr>
          <p:spPr>
            <a:xfrm>
              <a:off x="1111320" y="6570720"/>
              <a:ext cx="110880" cy="25848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Google Shape;43;p13"/>
            <p:cNvSpPr/>
            <p:nvPr/>
          </p:nvSpPr>
          <p:spPr>
            <a:xfrm>
              <a:off x="503280" y="4106880"/>
              <a:ext cx="60120" cy="48852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Google Shape;44;p13"/>
            <p:cNvSpPr/>
            <p:nvPr/>
          </p:nvSpPr>
          <p:spPr>
            <a:xfrm>
              <a:off x="973080" y="3146400"/>
              <a:ext cx="1387080" cy="269352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Google Shape;45;p13"/>
            <p:cNvSpPr/>
            <p:nvPr/>
          </p:nvSpPr>
          <p:spPr>
            <a:xfrm>
              <a:off x="1073160" y="6600960"/>
              <a:ext cx="97920" cy="22968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Google Shape;46;p13"/>
            <p:cNvSpPr/>
            <p:nvPr/>
          </p:nvSpPr>
          <p:spPr>
            <a:xfrm>
              <a:off x="973080" y="5897520"/>
              <a:ext cx="115560" cy="65196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Google Shape;47;p13"/>
            <p:cNvSpPr/>
            <p:nvPr/>
          </p:nvSpPr>
          <p:spPr>
            <a:xfrm>
              <a:off x="973080" y="5772240"/>
              <a:ext cx="15480" cy="20448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Google Shape;48;p13"/>
            <p:cNvSpPr/>
            <p:nvPr/>
          </p:nvSpPr>
          <p:spPr>
            <a:xfrm>
              <a:off x="1006560" y="6323040"/>
              <a:ext cx="186840" cy="50760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Google Shape;49;p13"/>
          <p:cNvSpPr/>
          <p:nvPr/>
        </p:nvSpPr>
        <p:spPr>
          <a:xfrm>
            <a:off x="0" y="0"/>
            <a:ext cx="182160" cy="6857640"/>
          </a:xfrm>
          <a:prstGeom prst="rect">
            <a:avLst/>
          </a:prstGeom>
          <a:solidFill>
            <a:srgbClr val="17406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Google Shape;53;p13"/>
          <p:cNvSpPr/>
          <p:nvPr/>
        </p:nvSpPr>
        <p:spPr>
          <a:xfrm>
            <a:off x="0" y="4324320"/>
            <a:ext cx="1744200" cy="77760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PlaceHolder 1"/>
          <p:cNvSpPr>
            <a:spLocks noGrp="1"/>
          </p:cNvSpPr>
          <p:nvPr>
            <p:ph type="dt" idx="1"/>
          </p:nvPr>
        </p:nvSpPr>
        <p:spPr>
          <a:xfrm>
            <a:off x="10361520" y="6130800"/>
            <a:ext cx="1123560" cy="34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s-AR" sz="1400" spc="-1" strike="noStrike">
                <a:latin typeface="Times New Roman"/>
              </a:defRPr>
            </a:lvl1pPr>
          </a:lstStyle>
          <a:p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ftr" idx="2"/>
          </p:nvPr>
        </p:nvSpPr>
        <p:spPr>
          <a:xfrm>
            <a:off x="2589120" y="6135840"/>
            <a:ext cx="7597440" cy="34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3"/>
          </p:nvPr>
        </p:nvSpPr>
        <p:spPr>
          <a:xfrm>
            <a:off x="531720" y="4529160"/>
            <a:ext cx="756720" cy="34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93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fld id="{BD1E875D-F546-4654-A701-DE4DB58CD87E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AR" sz="2400" spc="-1" strike="noStrike"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126;p15"/>
          <p:cNvGrpSpPr/>
          <p:nvPr/>
        </p:nvGrpSpPr>
        <p:grpSpPr>
          <a:xfrm>
            <a:off x="0" y="228600"/>
            <a:ext cx="2828520" cy="6616440"/>
            <a:chOff x="0" y="228600"/>
            <a:chExt cx="2828520" cy="6616440"/>
          </a:xfrm>
        </p:grpSpPr>
        <p:sp>
          <p:nvSpPr>
            <p:cNvPr id="70" name="Google Shape;127;p15"/>
            <p:cNvSpPr/>
            <p:nvPr/>
          </p:nvSpPr>
          <p:spPr>
            <a:xfrm>
              <a:off x="0" y="2575080"/>
              <a:ext cx="77400" cy="60300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Google Shape;128;p15"/>
            <p:cNvSpPr/>
            <p:nvPr/>
          </p:nvSpPr>
          <p:spPr>
            <a:xfrm>
              <a:off x="128520" y="3156120"/>
              <a:ext cx="623520" cy="230004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Google Shape;129;p15"/>
            <p:cNvSpPr/>
            <p:nvPr/>
          </p:nvSpPr>
          <p:spPr>
            <a:xfrm>
              <a:off x="806400" y="5446800"/>
              <a:ext cx="587160" cy="139680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Google Shape;130;p15"/>
            <p:cNvSpPr/>
            <p:nvPr/>
          </p:nvSpPr>
          <p:spPr>
            <a:xfrm>
              <a:off x="960480" y="6504120"/>
              <a:ext cx="149040" cy="34092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Google Shape;131;p15"/>
            <p:cNvSpPr/>
            <p:nvPr/>
          </p:nvSpPr>
          <p:spPr>
            <a:xfrm>
              <a:off x="100080" y="3200400"/>
              <a:ext cx="798120" cy="33062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Google Shape;132;p15"/>
            <p:cNvSpPr/>
            <p:nvPr/>
          </p:nvSpPr>
          <p:spPr>
            <a:xfrm>
              <a:off x="22320" y="228600"/>
              <a:ext cx="83880" cy="290484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Google Shape;133;p15"/>
            <p:cNvSpPr/>
            <p:nvPr/>
          </p:nvSpPr>
          <p:spPr>
            <a:xfrm>
              <a:off x="77760" y="2944800"/>
              <a:ext cx="55080" cy="4712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Google Shape;134;p15"/>
            <p:cNvSpPr/>
            <p:nvPr/>
          </p:nvSpPr>
          <p:spPr>
            <a:xfrm>
              <a:off x="770040" y="5478480"/>
              <a:ext cx="167760" cy="100152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Google Shape;135;p15"/>
            <p:cNvSpPr/>
            <p:nvPr/>
          </p:nvSpPr>
          <p:spPr>
            <a:xfrm>
              <a:off x="774720" y="1398600"/>
              <a:ext cx="2053800" cy="402552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Google Shape;136;p15"/>
            <p:cNvSpPr/>
            <p:nvPr/>
          </p:nvSpPr>
          <p:spPr>
            <a:xfrm>
              <a:off x="922320" y="6529320"/>
              <a:ext cx="139320" cy="31392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Google Shape;137;p15"/>
            <p:cNvSpPr/>
            <p:nvPr/>
          </p:nvSpPr>
          <p:spPr>
            <a:xfrm>
              <a:off x="770040" y="5359320"/>
              <a:ext cx="14040" cy="1980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Google Shape;138;p15"/>
            <p:cNvSpPr/>
            <p:nvPr/>
          </p:nvSpPr>
          <p:spPr>
            <a:xfrm>
              <a:off x="849240" y="6245280"/>
              <a:ext cx="215640" cy="59976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Google Shape;139;p15"/>
          <p:cNvGrpSpPr/>
          <p:nvPr/>
        </p:nvGrpSpPr>
        <p:grpSpPr>
          <a:xfrm>
            <a:off x="27000" y="0"/>
            <a:ext cx="2333160" cy="6830640"/>
            <a:chOff x="27000" y="0"/>
            <a:chExt cx="2333160" cy="6830640"/>
          </a:xfrm>
        </p:grpSpPr>
        <p:sp>
          <p:nvSpPr>
            <p:cNvPr id="83" name="Google Shape;140;p15"/>
            <p:cNvSpPr/>
            <p:nvPr/>
          </p:nvSpPr>
          <p:spPr>
            <a:xfrm>
              <a:off x="27000" y="0"/>
              <a:ext cx="471240" cy="437796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Google Shape;141;p15"/>
            <p:cNvSpPr/>
            <p:nvPr/>
          </p:nvSpPr>
          <p:spPr>
            <a:xfrm>
              <a:off x="550800" y="4316400"/>
              <a:ext cx="399600" cy="155844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Google Shape;142;p15"/>
            <p:cNvSpPr/>
            <p:nvPr/>
          </p:nvSpPr>
          <p:spPr>
            <a:xfrm>
              <a:off x="1006560" y="5862600"/>
              <a:ext cx="407520" cy="96804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Google Shape;143;p15"/>
            <p:cNvSpPr/>
            <p:nvPr/>
          </p:nvSpPr>
          <p:spPr>
            <a:xfrm>
              <a:off x="522360" y="4363920"/>
              <a:ext cx="528120" cy="221256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Google Shape;144;p15"/>
            <p:cNvSpPr/>
            <p:nvPr/>
          </p:nvSpPr>
          <p:spPr>
            <a:xfrm>
              <a:off x="468360" y="1289160"/>
              <a:ext cx="151920" cy="300492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Google Shape;145;p15"/>
            <p:cNvSpPr/>
            <p:nvPr/>
          </p:nvSpPr>
          <p:spPr>
            <a:xfrm>
              <a:off x="1111320" y="6570720"/>
              <a:ext cx="110880" cy="25848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Google Shape;146;p15"/>
            <p:cNvSpPr/>
            <p:nvPr/>
          </p:nvSpPr>
          <p:spPr>
            <a:xfrm>
              <a:off x="503280" y="4106880"/>
              <a:ext cx="60120" cy="48852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Google Shape;147;p15"/>
            <p:cNvSpPr/>
            <p:nvPr/>
          </p:nvSpPr>
          <p:spPr>
            <a:xfrm>
              <a:off x="973080" y="3146400"/>
              <a:ext cx="1387080" cy="269352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Google Shape;148;p15"/>
            <p:cNvSpPr/>
            <p:nvPr/>
          </p:nvSpPr>
          <p:spPr>
            <a:xfrm>
              <a:off x="1073160" y="6600960"/>
              <a:ext cx="97920" cy="22968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Google Shape;149;p15"/>
            <p:cNvSpPr/>
            <p:nvPr/>
          </p:nvSpPr>
          <p:spPr>
            <a:xfrm>
              <a:off x="973080" y="5897520"/>
              <a:ext cx="115560" cy="65196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Google Shape;150;p15"/>
            <p:cNvSpPr/>
            <p:nvPr/>
          </p:nvSpPr>
          <p:spPr>
            <a:xfrm>
              <a:off x="973080" y="5772240"/>
              <a:ext cx="15480" cy="20448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Google Shape;151;p15"/>
            <p:cNvSpPr/>
            <p:nvPr/>
          </p:nvSpPr>
          <p:spPr>
            <a:xfrm>
              <a:off x="1006560" y="6323040"/>
              <a:ext cx="186840" cy="50760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Google Shape;152;p15"/>
          <p:cNvSpPr/>
          <p:nvPr/>
        </p:nvSpPr>
        <p:spPr>
          <a:xfrm>
            <a:off x="0" y="0"/>
            <a:ext cx="182160" cy="6857640"/>
          </a:xfrm>
          <a:prstGeom prst="rect">
            <a:avLst/>
          </a:prstGeom>
          <a:solidFill>
            <a:srgbClr val="17406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Google Shape;157;p15"/>
          <p:cNvSpPr/>
          <p:nvPr/>
        </p:nvSpPr>
        <p:spPr>
          <a:xfrm flipH="1" rot="10800000">
            <a:off x="-5040" y="713160"/>
            <a:ext cx="1588680" cy="50616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PlaceHolder 1"/>
          <p:cNvSpPr>
            <a:spLocks noGrp="1"/>
          </p:cNvSpPr>
          <p:nvPr>
            <p:ph type="dt" idx="4"/>
          </p:nvPr>
        </p:nvSpPr>
        <p:spPr>
          <a:xfrm>
            <a:off x="10361520" y="6130800"/>
            <a:ext cx="1123560" cy="34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s-AR" sz="1400" spc="-1" strike="noStrike">
                <a:latin typeface="Times New Roman"/>
              </a:defRPr>
            </a:lvl1pPr>
          </a:lstStyle>
          <a:p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ftr" idx="5"/>
          </p:nvPr>
        </p:nvSpPr>
        <p:spPr>
          <a:xfrm>
            <a:off x="2589120" y="6135840"/>
            <a:ext cx="7597440" cy="34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6"/>
          </p:nvPr>
        </p:nvSpPr>
        <p:spPr>
          <a:xfrm>
            <a:off x="531720" y="787320"/>
            <a:ext cx="756720" cy="34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000000"/>
                </a:solidFill>
                <a:latin typeface="Century Gothic"/>
                <a:ea typeface="Century Gothic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DE81A1BF-C275-436C-B75E-15A72E659F02}" type="slidenum">
              <a:rPr b="0" lang="en-US" sz="24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&lt;número&gt;</a:t>
            </a:fld>
            <a:endParaRPr b="0" lang="es-AR" sz="2400" spc="-1" strike="noStrike"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236;p1"/>
          <p:cNvSpPr/>
          <p:nvPr/>
        </p:nvSpPr>
        <p:spPr>
          <a:xfrm>
            <a:off x="2589120" y="2514600"/>
            <a:ext cx="8915040" cy="226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  <a:ea typeface="Century Gothic"/>
              </a:rPr>
              <a:t>Diseño de Bases de Datos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145" name="Google Shape;237;p1"/>
          <p:cNvSpPr/>
          <p:nvPr/>
        </p:nvSpPr>
        <p:spPr>
          <a:xfrm>
            <a:off x="431640" y="4535640"/>
            <a:ext cx="779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1D0444D1-F182-4C57-8C20-5ADCD40456C4}" type="slidenum">
              <a:rPr b="0" lang="en-US" sz="24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&lt;número&gt;</a:t>
            </a:fld>
            <a:endParaRPr b="0" lang="es-A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320;p8"/>
          <p:cNvSpPr/>
          <p:nvPr/>
        </p:nvSpPr>
        <p:spPr>
          <a:xfrm>
            <a:off x="1640880" y="328320"/>
            <a:ext cx="8911800" cy="12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 anchor="ctr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775f55"/>
                </a:solidFill>
                <a:latin typeface="Questrial"/>
                <a:ea typeface="Questrial"/>
              </a:rPr>
              <a:t>Resolver Atributos Compuestos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75" name="Google Shape;321;p8"/>
          <p:cNvSpPr/>
          <p:nvPr/>
        </p:nvSpPr>
        <p:spPr>
          <a:xfrm>
            <a:off x="1365120" y="1511280"/>
            <a:ext cx="8642160" cy="90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Questrial"/>
                <a:ea typeface="Questrial"/>
              </a:rPr>
              <a:t>Las dos formas más utilizadas para eliminar los atributos compuestos son:</a:t>
            </a:r>
            <a:endParaRPr b="0" lang="es-AR" sz="27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s-AR" sz="2700" spc="-1" strike="noStrike">
              <a:latin typeface="Arial"/>
            </a:endParaRPr>
          </a:p>
          <a:p>
            <a:pPr marL="457200" indent="-399960">
              <a:lnSpc>
                <a:spcPct val="93000"/>
              </a:lnSpc>
              <a:spcBef>
                <a:spcPts val="901"/>
              </a:spcBef>
              <a:buClr>
                <a:srgbClr val="000000"/>
              </a:buClr>
              <a:buFont typeface="Questrial"/>
              <a:buChar char="●"/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Questrial"/>
                <a:ea typeface="Questrial"/>
              </a:rPr>
              <a:t>Considerar sólo los atributos individuales</a:t>
            </a:r>
            <a:endParaRPr b="0" lang="es-AR" sz="2700" spc="-1" strike="noStrike">
              <a:latin typeface="Arial"/>
            </a:endParaRPr>
          </a:p>
          <a:p>
            <a:pPr marL="457200" indent="-399960">
              <a:lnSpc>
                <a:spcPct val="93000"/>
              </a:lnSpc>
              <a:buClr>
                <a:srgbClr val="000000"/>
              </a:buClr>
              <a:buFont typeface="Questrial"/>
              <a:buChar char="●"/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Questrial"/>
                <a:ea typeface="Questrial"/>
              </a:rPr>
              <a:t>Considerar todo en un sólo atributo</a:t>
            </a:r>
            <a:endParaRPr b="0" lang="es-AR" sz="2700" spc="-1" strike="noStrike">
              <a:latin typeface="Arial"/>
            </a:endParaRPr>
          </a:p>
        </p:txBody>
      </p:sp>
      <p:sp>
        <p:nvSpPr>
          <p:cNvPr id="176" name="Google Shape;322;p8"/>
          <p:cNvSpPr/>
          <p:nvPr/>
        </p:nvSpPr>
        <p:spPr>
          <a:xfrm>
            <a:off x="1692000" y="4191120"/>
            <a:ext cx="8184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Questrial"/>
                <a:ea typeface="Questrial"/>
              </a:rPr>
              <a:t>¿CUAL ES LA MEJOR OPCIÓN? Ventajas y Desventajas</a:t>
            </a:r>
            <a:endParaRPr b="0" lang="es-A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329;p9"/>
          <p:cNvSpPr/>
          <p:nvPr/>
        </p:nvSpPr>
        <p:spPr>
          <a:xfrm>
            <a:off x="2376360" y="144360"/>
            <a:ext cx="8911800" cy="128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 anchor="ctr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775f55"/>
                </a:solidFill>
                <a:latin typeface="Questrial"/>
                <a:ea typeface="Questrial"/>
              </a:rPr>
              <a:t>Resolver Atributos Compuestos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78" name="Google Shape;330;p9"/>
          <p:cNvSpPr/>
          <p:nvPr/>
        </p:nvSpPr>
        <p:spPr>
          <a:xfrm>
            <a:off x="1511280" y="720720"/>
            <a:ext cx="8642160" cy="100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endParaRPr b="0" lang="es-AR" sz="2700" spc="-1" strike="noStrike">
              <a:latin typeface="Arial"/>
            </a:endParaRPr>
          </a:p>
          <a:p>
            <a:pPr marL="457200" indent="-399960">
              <a:lnSpc>
                <a:spcPct val="93000"/>
              </a:lnSpc>
              <a:spcBef>
                <a:spcPts val="901"/>
              </a:spcBef>
              <a:buClr>
                <a:srgbClr val="000000"/>
              </a:buClr>
              <a:buFont typeface="Questrial"/>
              <a:buChar char="●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Questrial"/>
                <a:ea typeface="Questrial"/>
              </a:rPr>
              <a:t> </a:t>
            </a:r>
            <a:r>
              <a:rPr b="1" lang="en-US" sz="2700" spc="-1" strike="noStrike">
                <a:solidFill>
                  <a:srgbClr val="000000"/>
                </a:solidFill>
                <a:latin typeface="Questrial"/>
                <a:ea typeface="Questrial"/>
              </a:rPr>
              <a:t>Considerar sólo los atributos individuales</a:t>
            </a:r>
            <a:endParaRPr b="0" lang="es-AR" sz="2700" spc="-1" strike="noStrike">
              <a:latin typeface="Arial"/>
            </a:endParaRPr>
          </a:p>
        </p:txBody>
      </p:sp>
      <p:sp>
        <p:nvSpPr>
          <p:cNvPr id="179" name="Google Shape;331;p9"/>
          <p:cNvSpPr/>
          <p:nvPr/>
        </p:nvSpPr>
        <p:spPr>
          <a:xfrm>
            <a:off x="1660680" y="4165920"/>
            <a:ext cx="8343360" cy="66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99960">
              <a:lnSpc>
                <a:spcPct val="93000"/>
              </a:lnSpc>
              <a:spcBef>
                <a:spcPts val="901"/>
              </a:spcBef>
              <a:buClr>
                <a:srgbClr val="000000"/>
              </a:buClr>
              <a:buFont typeface="Questrial"/>
              <a:buChar char="●"/>
            </a:pPr>
            <a:r>
              <a:rPr b="0" lang="en-US" sz="2700" spc="-1" strike="noStrike">
                <a:solidFill>
                  <a:srgbClr val="000000"/>
                </a:solidFill>
                <a:latin typeface="Questrial"/>
                <a:ea typeface="Questrial"/>
              </a:rPr>
              <a:t> </a:t>
            </a:r>
            <a:r>
              <a:rPr b="1" lang="en-US" sz="2700" spc="-1" strike="noStrike">
                <a:solidFill>
                  <a:srgbClr val="000000"/>
                </a:solidFill>
                <a:latin typeface="Questrial"/>
                <a:ea typeface="Questrial"/>
              </a:rPr>
              <a:t>Considerar todo en un solo atributo</a:t>
            </a:r>
            <a:endParaRPr b="0" lang="es-AR" sz="2700" spc="-1" strike="noStrike">
              <a:latin typeface="Arial"/>
            </a:endParaRPr>
          </a:p>
        </p:txBody>
      </p:sp>
      <p:pic>
        <p:nvPicPr>
          <p:cNvPr id="180" name="Google Shape;332;p9" descr=""/>
          <p:cNvPicPr/>
          <p:nvPr/>
        </p:nvPicPr>
        <p:blipFill>
          <a:blip r:embed="rId1"/>
          <a:stretch/>
        </p:blipFill>
        <p:spPr>
          <a:xfrm>
            <a:off x="3985920" y="1664280"/>
            <a:ext cx="3692880" cy="2557080"/>
          </a:xfrm>
          <a:prstGeom prst="rect">
            <a:avLst/>
          </a:prstGeom>
          <a:ln w="0">
            <a:noFill/>
          </a:ln>
        </p:spPr>
      </p:pic>
      <p:pic>
        <p:nvPicPr>
          <p:cNvPr id="181" name="Google Shape;333;p9" descr=""/>
          <p:cNvPicPr/>
          <p:nvPr/>
        </p:nvPicPr>
        <p:blipFill>
          <a:blip r:embed="rId2"/>
          <a:stretch/>
        </p:blipFill>
        <p:spPr>
          <a:xfrm>
            <a:off x="4064760" y="4725360"/>
            <a:ext cx="3535560" cy="202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340;p10"/>
          <p:cNvSpPr/>
          <p:nvPr/>
        </p:nvSpPr>
        <p:spPr>
          <a:xfrm>
            <a:off x="2227320" y="372960"/>
            <a:ext cx="8911800" cy="128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 anchor="ctr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333333"/>
                </a:solidFill>
                <a:latin typeface="Questrial"/>
                <a:ea typeface="Questrial"/>
              </a:rPr>
              <a:t>Resolver Atributos Polivalentes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83" name="Google Shape;341;p10"/>
          <p:cNvSpPr/>
          <p:nvPr/>
        </p:nvSpPr>
        <p:spPr>
          <a:xfrm>
            <a:off x="1116360" y="1395360"/>
            <a:ext cx="10820520" cy="60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Questrial"/>
                <a:ea typeface="Questrial"/>
              </a:rPr>
              <a:t>Para resolver los atributos polivalentes se debe agregar una entidad y una interrelación.</a:t>
            </a:r>
            <a:endParaRPr b="0" lang="es-AR" sz="2100" spc="-1" strike="noStrike">
              <a:latin typeface="Arial"/>
            </a:endParaRPr>
          </a:p>
        </p:txBody>
      </p:sp>
      <p:pic>
        <p:nvPicPr>
          <p:cNvPr id="184" name="Google Shape;342;p10" descr=""/>
          <p:cNvPicPr/>
          <p:nvPr/>
        </p:nvPicPr>
        <p:blipFill>
          <a:blip r:embed="rId1"/>
          <a:stretch/>
        </p:blipFill>
        <p:spPr>
          <a:xfrm>
            <a:off x="3306960" y="1846440"/>
            <a:ext cx="4606200" cy="1920600"/>
          </a:xfrm>
          <a:prstGeom prst="rect">
            <a:avLst/>
          </a:prstGeom>
          <a:ln w="0">
            <a:noFill/>
          </a:ln>
        </p:spPr>
      </p:pic>
      <p:sp>
        <p:nvSpPr>
          <p:cNvPr id="185" name="Google Shape;343;p10"/>
          <p:cNvSpPr/>
          <p:nvPr/>
        </p:nvSpPr>
        <p:spPr>
          <a:xfrm>
            <a:off x="8614080" y="4876560"/>
            <a:ext cx="360036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Observar cardinalidades</a:t>
            </a:r>
            <a:endParaRPr b="0" lang="es-AR" sz="2400" spc="-1" strike="noStrike">
              <a:latin typeface="Arial"/>
            </a:endParaRPr>
          </a:p>
        </p:txBody>
      </p:sp>
      <p:pic>
        <p:nvPicPr>
          <p:cNvPr id="186" name="Google Shape;344;p10" descr=""/>
          <p:cNvPicPr/>
          <p:nvPr/>
        </p:nvPicPr>
        <p:blipFill>
          <a:blip r:embed="rId2"/>
          <a:stretch/>
        </p:blipFill>
        <p:spPr>
          <a:xfrm>
            <a:off x="2606400" y="4529160"/>
            <a:ext cx="6006960" cy="2242800"/>
          </a:xfrm>
          <a:prstGeom prst="rect">
            <a:avLst/>
          </a:prstGeom>
          <a:ln w="0">
            <a:noFill/>
          </a:ln>
        </p:spPr>
      </p:pic>
      <p:sp>
        <p:nvSpPr>
          <p:cNvPr id="187" name="Google Shape;345;p10"/>
          <p:cNvSpPr/>
          <p:nvPr/>
        </p:nvSpPr>
        <p:spPr>
          <a:xfrm>
            <a:off x="5226480" y="3798360"/>
            <a:ext cx="441360" cy="699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352;p11"/>
          <p:cNvSpPr/>
          <p:nvPr/>
        </p:nvSpPr>
        <p:spPr>
          <a:xfrm>
            <a:off x="2227320" y="372960"/>
            <a:ext cx="8911800" cy="12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 anchor="ctr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333333"/>
                </a:solidFill>
                <a:latin typeface="Questrial"/>
                <a:ea typeface="Questrial"/>
              </a:rPr>
              <a:t>Resolver Atributos Polivalentes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89" name="Google Shape;353;p11"/>
          <p:cNvSpPr/>
          <p:nvPr/>
        </p:nvSpPr>
        <p:spPr>
          <a:xfrm>
            <a:off x="1216080" y="1395360"/>
            <a:ext cx="10168920" cy="60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Questrial"/>
                <a:ea typeface="Questrial"/>
              </a:rPr>
              <a:t>Para resolver los atributos polivalentes se debe agregar una entidad y una interrelación.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190" name="Google Shape;354;p11"/>
          <p:cNvSpPr/>
          <p:nvPr/>
        </p:nvSpPr>
        <p:spPr>
          <a:xfrm>
            <a:off x="8398440" y="5324040"/>
            <a:ext cx="360036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Observar cardinalidades</a:t>
            </a:r>
            <a:endParaRPr b="0" lang="es-AR" sz="2400" spc="-1" strike="noStrike">
              <a:latin typeface="Arial"/>
            </a:endParaRPr>
          </a:p>
        </p:txBody>
      </p:sp>
      <p:pic>
        <p:nvPicPr>
          <p:cNvPr id="191" name="Google Shape;355;p11" descr=""/>
          <p:cNvPicPr/>
          <p:nvPr/>
        </p:nvPicPr>
        <p:blipFill>
          <a:blip r:embed="rId1"/>
          <a:stretch/>
        </p:blipFill>
        <p:spPr>
          <a:xfrm>
            <a:off x="3943440" y="1861920"/>
            <a:ext cx="3314520" cy="2088360"/>
          </a:xfrm>
          <a:prstGeom prst="rect">
            <a:avLst/>
          </a:prstGeom>
          <a:ln w="0">
            <a:noFill/>
          </a:ln>
        </p:spPr>
      </p:pic>
      <p:sp>
        <p:nvSpPr>
          <p:cNvPr id="192" name="Google Shape;356;p11"/>
          <p:cNvSpPr/>
          <p:nvPr/>
        </p:nvSpPr>
        <p:spPr>
          <a:xfrm>
            <a:off x="5379840" y="3967560"/>
            <a:ext cx="441360" cy="699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93" name="Google Shape;357;p11" descr=""/>
          <p:cNvPicPr/>
          <p:nvPr/>
        </p:nvPicPr>
        <p:blipFill>
          <a:blip r:embed="rId2"/>
          <a:stretch/>
        </p:blipFill>
        <p:spPr>
          <a:xfrm>
            <a:off x="2802960" y="4760280"/>
            <a:ext cx="5595120" cy="202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363;p12"/>
          <p:cNvSpPr/>
          <p:nvPr/>
        </p:nvSpPr>
        <p:spPr>
          <a:xfrm>
            <a:off x="2227320" y="372960"/>
            <a:ext cx="8911800" cy="12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 anchor="ctr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333333"/>
                </a:solidFill>
                <a:latin typeface="Questrial"/>
                <a:ea typeface="Questrial"/>
              </a:rPr>
              <a:t>Modelo Lógico Final</a:t>
            </a:r>
            <a:endParaRPr b="0" lang="es-AR" sz="4400" spc="-1" strike="noStrike">
              <a:latin typeface="Arial"/>
            </a:endParaRPr>
          </a:p>
        </p:txBody>
      </p:sp>
      <p:pic>
        <p:nvPicPr>
          <p:cNvPr id="195" name="Google Shape;364;p12" descr=""/>
          <p:cNvPicPr/>
          <p:nvPr/>
        </p:nvPicPr>
        <p:blipFill>
          <a:blip r:embed="rId1"/>
          <a:stretch/>
        </p:blipFill>
        <p:spPr>
          <a:xfrm>
            <a:off x="1217160" y="1260000"/>
            <a:ext cx="10191960" cy="541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244;p2"/>
          <p:cNvSpPr/>
          <p:nvPr/>
        </p:nvSpPr>
        <p:spPr>
          <a:xfrm>
            <a:off x="2247840" y="287280"/>
            <a:ext cx="8911800" cy="128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 anchor="ctr">
            <a:noAutofit/>
          </a:bodyPr>
          <a:p>
            <a:pPr>
              <a:lnSpc>
                <a:spcPct val="98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333333"/>
                </a:solidFill>
                <a:latin typeface="Questrial"/>
                <a:ea typeface="Questrial"/>
              </a:rPr>
              <a:t>Modelado Lógico- Introducción</a:t>
            </a:r>
            <a:r>
              <a:rPr b="0" lang="en-US" sz="4400" spc="-1" strike="noStrike">
                <a:solidFill>
                  <a:srgbClr val="262626"/>
                </a:solidFill>
                <a:latin typeface="Century Gothic"/>
                <a:ea typeface="Century Gothic"/>
              </a:rPr>
              <a:t> 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47" name="Google Shape;245;p2"/>
          <p:cNvSpPr/>
          <p:nvPr/>
        </p:nvSpPr>
        <p:spPr>
          <a:xfrm>
            <a:off x="503280" y="792000"/>
            <a:ext cx="779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8CFB29F7-F657-4F84-ABA2-1899FCB41540}" type="slidenum">
              <a:rPr b="0" lang="en-US" sz="24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&lt;número&gt;</a:t>
            </a:fld>
            <a:endParaRPr b="0" lang="es-AR" sz="2400" spc="-1" strike="noStrike">
              <a:latin typeface="Arial"/>
            </a:endParaRPr>
          </a:p>
        </p:txBody>
      </p:sp>
      <p:sp>
        <p:nvSpPr>
          <p:cNvPr id="148" name="Google Shape;246;p2"/>
          <p:cNvSpPr/>
          <p:nvPr/>
        </p:nvSpPr>
        <p:spPr>
          <a:xfrm>
            <a:off x="2697120" y="1635120"/>
            <a:ext cx="7772040" cy="44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Google Shape;247;p2"/>
          <p:cNvSpPr/>
          <p:nvPr/>
        </p:nvSpPr>
        <p:spPr>
          <a:xfrm>
            <a:off x="1523880" y="1428840"/>
            <a:ext cx="9515160" cy="453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81040" indent="-449280">
              <a:lnSpc>
                <a:spcPct val="93000"/>
              </a:lnSpc>
              <a:buNone/>
              <a:tabLst>
                <a:tab algn="l" pos="0"/>
              </a:tabLst>
            </a:pPr>
            <a:endParaRPr b="0" lang="es-AR" sz="2900" spc="-1" strike="noStrike">
              <a:latin typeface="Arial"/>
            </a:endParaRPr>
          </a:p>
          <a:p>
            <a:pPr marL="581040" indent="-449280" algn="just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Questrial"/>
                <a:ea typeface="Questrial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Questrial"/>
                <a:ea typeface="Questrial"/>
              </a:rPr>
              <a:t>El propósito de la generación de un modelo ER Lógico es convertir el esquema conceptual en un modelo más cercano a la representación entendible por el SGBD.</a:t>
            </a:r>
            <a:endParaRPr b="0" lang="es-AR" sz="2800" spc="-1" strike="noStrike">
              <a:latin typeface="Arial"/>
            </a:endParaRPr>
          </a:p>
          <a:p>
            <a:pPr marL="581040" indent="-449280" algn="just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Questrial"/>
                <a:ea typeface="Quest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Questrial"/>
                <a:ea typeface="Questrial"/>
              </a:rPr>
              <a:t>Recordemos que el diseño conceptual busca representar, de la forma más clara posible, las necesidades del usuario. Una vez cumplido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Questrial"/>
                <a:ea typeface="Questrial"/>
              </a:rPr>
              <a:t>este paso,  el diseño lógico busca representar un esquema equivalente, que sea más eficiente para su utilizació</a:t>
            </a:r>
            <a:r>
              <a:rPr b="0" lang="en-US" sz="2900" spc="-1" strike="noStrike">
                <a:solidFill>
                  <a:srgbClr val="000000"/>
                </a:solidFill>
                <a:latin typeface="Questrial"/>
                <a:ea typeface="Questrial"/>
              </a:rPr>
              <a:t>n.</a:t>
            </a:r>
            <a:endParaRPr b="0" lang="es-AR" sz="29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endParaRPr b="0" lang="es-AR" sz="2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254;p3"/>
          <p:cNvSpPr/>
          <p:nvPr/>
        </p:nvSpPr>
        <p:spPr>
          <a:xfrm>
            <a:off x="1728720" y="144360"/>
            <a:ext cx="9561240" cy="128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 anchor="ctr">
            <a:noAutofit/>
          </a:bodyPr>
          <a:p>
            <a:pPr>
              <a:lnSpc>
                <a:spcPct val="98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333333"/>
                </a:solidFill>
                <a:latin typeface="Questrial"/>
                <a:ea typeface="Questrial"/>
              </a:rPr>
              <a:t>Decisiones sobre el Diseño Lógico</a:t>
            </a:r>
            <a:r>
              <a:rPr b="0" lang="en-US" sz="4400" spc="-1" strike="noStrike">
                <a:solidFill>
                  <a:srgbClr val="262626"/>
                </a:solidFill>
                <a:latin typeface="Century Gothic"/>
                <a:ea typeface="Century Gothic"/>
              </a:rPr>
              <a:t> 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51" name="Google Shape;255;p3"/>
          <p:cNvSpPr/>
          <p:nvPr/>
        </p:nvSpPr>
        <p:spPr>
          <a:xfrm>
            <a:off x="1440000" y="1660680"/>
            <a:ext cx="9972360" cy="28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-US" sz="2900" spc="-1" strike="noStrike">
                <a:solidFill>
                  <a:srgbClr val="000000"/>
                </a:solidFill>
                <a:latin typeface="Questrial"/>
                <a:ea typeface="Questrial"/>
              </a:rPr>
              <a:t>Las decisiones sobre el diseño lógico están vinculadas, básicamente, con cuestiones generales de rendimiento y con un conjunto de reglas que actúan sobre características del esquema conceptual que no están presentes en los SGBD relacionales.</a:t>
            </a:r>
            <a:endParaRPr b="0" lang="es-AR" sz="2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262;p4"/>
          <p:cNvSpPr/>
          <p:nvPr/>
        </p:nvSpPr>
        <p:spPr>
          <a:xfrm>
            <a:off x="2376360" y="144360"/>
            <a:ext cx="8911800" cy="128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 anchor="ctr">
            <a:noAutofit/>
          </a:bodyPr>
          <a:p>
            <a:pPr>
              <a:lnSpc>
                <a:spcPct val="98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333333"/>
                </a:solidFill>
                <a:latin typeface="Questrial"/>
                <a:ea typeface="Questrial"/>
              </a:rPr>
              <a:t>Decisiones sobre el Diseño Lógico</a:t>
            </a:r>
            <a:r>
              <a:rPr b="0" lang="en-US" sz="4400" spc="-1" strike="noStrike">
                <a:solidFill>
                  <a:srgbClr val="262626"/>
                </a:solidFill>
                <a:latin typeface="Century Gothic"/>
                <a:ea typeface="Century Gothic"/>
              </a:rPr>
              <a:t> 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53" name="Google Shape;263;p4"/>
          <p:cNvSpPr/>
          <p:nvPr/>
        </p:nvSpPr>
        <p:spPr>
          <a:xfrm>
            <a:off x="2496960" y="1660680"/>
            <a:ext cx="8915040" cy="49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endParaRPr b="0" lang="es-AR" sz="28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endParaRPr b="0" lang="es-AR" sz="28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Questrial"/>
                <a:ea typeface="Questrial"/>
              </a:rPr>
              <a:t>- R</a:t>
            </a:r>
            <a:r>
              <a:rPr b="1" lang="en-US" sz="2600" spc="-1" strike="noStrike">
                <a:solidFill>
                  <a:srgbClr val="000000"/>
                </a:solidFill>
                <a:latin typeface="Questrial"/>
                <a:ea typeface="Questrial"/>
              </a:rPr>
              <a:t>esolver las Jerarquías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endParaRPr b="0" lang="es-AR" sz="26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Questrial"/>
                <a:ea typeface="Questrial"/>
              </a:rPr>
              <a:t>- Resolver Atributos Compuestos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endParaRPr b="0" lang="es-AR" sz="26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Questrial"/>
                <a:ea typeface="Questrial"/>
              </a:rPr>
              <a:t>- Resolver Atributos Polivalentes</a:t>
            </a:r>
            <a:endParaRPr b="0" lang="es-A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270;p5"/>
          <p:cNvSpPr/>
          <p:nvPr/>
        </p:nvSpPr>
        <p:spPr>
          <a:xfrm>
            <a:off x="1800360" y="144360"/>
            <a:ext cx="9791280" cy="128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 anchor="ctr">
            <a:noAutofit/>
          </a:bodyPr>
          <a:p>
            <a:pPr>
              <a:lnSpc>
                <a:spcPct val="98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775f55"/>
                </a:solidFill>
                <a:latin typeface="Questrial"/>
                <a:ea typeface="Questrial"/>
              </a:rPr>
              <a:t>Modelo Conceptual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55" name="Google Shape;271;p5"/>
          <p:cNvSpPr/>
          <p:nvPr/>
        </p:nvSpPr>
        <p:spPr>
          <a:xfrm>
            <a:off x="2496960" y="1660680"/>
            <a:ext cx="8915040" cy="49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5040" indent="-233280">
              <a:lnSpc>
                <a:spcPct val="100000"/>
              </a:lnSpc>
              <a:buNone/>
              <a:tabLst>
                <a:tab algn="l" pos="0"/>
              </a:tabLst>
            </a:pPr>
            <a:endParaRPr b="0" lang="es-AR" sz="28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endParaRPr b="0" lang="es-AR" sz="2800" spc="-1" strike="noStrike">
              <a:latin typeface="Arial"/>
            </a:endParaRPr>
          </a:p>
        </p:txBody>
      </p:sp>
      <p:pic>
        <p:nvPicPr>
          <p:cNvPr id="156" name="Google Shape;272;p5" descr=""/>
          <p:cNvPicPr/>
          <p:nvPr/>
        </p:nvPicPr>
        <p:blipFill>
          <a:blip r:embed="rId1"/>
          <a:stretch/>
        </p:blipFill>
        <p:spPr>
          <a:xfrm>
            <a:off x="1800360" y="1120680"/>
            <a:ext cx="9191880" cy="561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279;p6"/>
          <p:cNvSpPr/>
          <p:nvPr/>
        </p:nvSpPr>
        <p:spPr>
          <a:xfrm>
            <a:off x="2376360" y="144360"/>
            <a:ext cx="8911800" cy="128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 anchor="ctr">
            <a:noAutofit/>
          </a:bodyPr>
          <a:p>
            <a:pPr>
              <a:lnSpc>
                <a:spcPct val="98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333333"/>
                </a:solidFill>
                <a:latin typeface="Questrial"/>
                <a:ea typeface="Questrial"/>
              </a:rPr>
              <a:t>Resolver Jerarquías</a:t>
            </a:r>
            <a:r>
              <a:rPr b="0" lang="en-US" sz="4400" spc="-1" strike="noStrike">
                <a:solidFill>
                  <a:srgbClr val="262626"/>
                </a:solidFill>
                <a:latin typeface="Century Gothic"/>
                <a:ea typeface="Century Gothic"/>
              </a:rPr>
              <a:t> 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58" name="Google Shape;280;p6"/>
          <p:cNvSpPr/>
          <p:nvPr/>
        </p:nvSpPr>
        <p:spPr>
          <a:xfrm>
            <a:off x="2244600" y="1589040"/>
            <a:ext cx="8915040" cy="93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99960">
              <a:lnSpc>
                <a:spcPct val="100000"/>
              </a:lnSpc>
              <a:buClr>
                <a:srgbClr val="000000"/>
              </a:buClr>
              <a:buFont typeface="Questrial"/>
              <a:buChar char="●"/>
            </a:pPr>
            <a:r>
              <a:rPr b="1" lang="en-US" sz="2700" spc="-1" strike="noStrike">
                <a:solidFill>
                  <a:srgbClr val="000000"/>
                </a:solidFill>
                <a:latin typeface="Questrial"/>
                <a:ea typeface="Questrial"/>
              </a:rPr>
              <a:t>Total Exclusiva (T, E)</a:t>
            </a:r>
            <a:r>
              <a:rPr b="0" lang="en-US" sz="2700" spc="-1" strike="noStrike">
                <a:solidFill>
                  <a:srgbClr val="000000"/>
                </a:solidFill>
                <a:latin typeface="Questrial"/>
                <a:ea typeface="Questrial"/>
              </a:rPr>
              <a:t>: Tres posibilidades, dejar todo, dejar sólo los hijos o dejar sólo al padre.</a:t>
            </a:r>
            <a:endParaRPr b="0" lang="es-AR" sz="2700" spc="-1" strike="noStrike">
              <a:latin typeface="Arial"/>
            </a:endParaRPr>
          </a:p>
        </p:txBody>
      </p:sp>
      <p:sp>
        <p:nvSpPr>
          <p:cNvPr id="159" name="Google Shape;281;p6"/>
          <p:cNvSpPr/>
          <p:nvPr/>
        </p:nvSpPr>
        <p:spPr>
          <a:xfrm>
            <a:off x="2344680" y="2590920"/>
            <a:ext cx="8915040" cy="93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99960">
              <a:lnSpc>
                <a:spcPct val="93000"/>
              </a:lnSpc>
              <a:buClr>
                <a:srgbClr val="000000"/>
              </a:buClr>
              <a:buFont typeface="Questrial"/>
              <a:buChar char="●"/>
            </a:pPr>
            <a:r>
              <a:rPr b="1" lang="en-US" sz="2700" spc="-1" strike="noStrike">
                <a:solidFill>
                  <a:srgbClr val="000000"/>
                </a:solidFill>
                <a:latin typeface="Questrial"/>
                <a:ea typeface="Questrial"/>
              </a:rPr>
              <a:t>Total Superpuesta (T, S)</a:t>
            </a:r>
            <a:r>
              <a:rPr b="0" lang="en-US" sz="2700" spc="-1" strike="noStrike">
                <a:solidFill>
                  <a:srgbClr val="000000"/>
                </a:solidFill>
                <a:latin typeface="Questrial"/>
                <a:ea typeface="Questrial"/>
              </a:rPr>
              <a:t>: Dos posibilidades, dejar todo o dejar sólo al padre. No se puede eliminar al padre.</a:t>
            </a:r>
            <a:endParaRPr b="0" lang="es-AR" sz="27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endParaRPr b="0" lang="es-AR" sz="2700" spc="-1" strike="noStrike">
              <a:latin typeface="Arial"/>
            </a:endParaRPr>
          </a:p>
        </p:txBody>
      </p:sp>
      <p:sp>
        <p:nvSpPr>
          <p:cNvPr id="160" name="Google Shape;282;p6"/>
          <p:cNvSpPr/>
          <p:nvPr/>
        </p:nvSpPr>
        <p:spPr>
          <a:xfrm>
            <a:off x="2460600" y="3887640"/>
            <a:ext cx="8915040" cy="86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99960">
              <a:lnSpc>
                <a:spcPct val="93000"/>
              </a:lnSpc>
              <a:buClr>
                <a:srgbClr val="000000"/>
              </a:buClr>
              <a:buFont typeface="Questrial"/>
              <a:buChar char="●"/>
            </a:pPr>
            <a:r>
              <a:rPr b="1" lang="en-US" sz="2700" spc="-1" strike="noStrike">
                <a:solidFill>
                  <a:srgbClr val="000000"/>
                </a:solidFill>
                <a:latin typeface="Questrial"/>
                <a:ea typeface="Questrial"/>
              </a:rPr>
              <a:t>Parcial Exclusiva (P, E)</a:t>
            </a:r>
            <a:r>
              <a:rPr b="0" lang="en-US" sz="2700" spc="-1" strike="noStrike">
                <a:solidFill>
                  <a:srgbClr val="000000"/>
                </a:solidFill>
                <a:latin typeface="Questrial"/>
                <a:ea typeface="Questrial"/>
              </a:rPr>
              <a:t>: Dos posibilidades, dejar todo o dejar sólo al padre. No se puede eliminar al padre.</a:t>
            </a:r>
            <a:endParaRPr b="0" lang="es-AR" sz="2700" spc="-1" strike="noStrike">
              <a:latin typeface="Arial"/>
            </a:endParaRPr>
          </a:p>
        </p:txBody>
      </p:sp>
      <p:sp>
        <p:nvSpPr>
          <p:cNvPr id="161" name="Google Shape;283;p6"/>
          <p:cNvSpPr/>
          <p:nvPr/>
        </p:nvSpPr>
        <p:spPr>
          <a:xfrm>
            <a:off x="2376360" y="5111640"/>
            <a:ext cx="8915040" cy="93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99960">
              <a:lnSpc>
                <a:spcPct val="93000"/>
              </a:lnSpc>
              <a:buClr>
                <a:srgbClr val="000000"/>
              </a:buClr>
              <a:buFont typeface="Questrial"/>
              <a:buChar char="●"/>
            </a:pPr>
            <a:r>
              <a:rPr b="1" lang="en-US" sz="2700" spc="-1" strike="noStrike">
                <a:solidFill>
                  <a:srgbClr val="000000"/>
                </a:solidFill>
                <a:latin typeface="Questrial"/>
                <a:ea typeface="Questrial"/>
              </a:rPr>
              <a:t>Parcial Superpuesta (P, S)</a:t>
            </a:r>
            <a:r>
              <a:rPr b="0" lang="en-US" sz="2700" spc="-1" strike="noStrike">
                <a:solidFill>
                  <a:srgbClr val="000000"/>
                </a:solidFill>
                <a:latin typeface="Questrial"/>
                <a:ea typeface="Questrial"/>
              </a:rPr>
              <a:t>: Dos posibilidades, dejar todo o dejar sólo al padre. No se puede eliminar al padre.</a:t>
            </a:r>
            <a:endParaRPr b="0" lang="es-AR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290;p7"/>
          <p:cNvSpPr/>
          <p:nvPr/>
        </p:nvSpPr>
        <p:spPr>
          <a:xfrm>
            <a:off x="1587240" y="175320"/>
            <a:ext cx="10239120" cy="12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 anchor="ctr">
            <a:noAutofit/>
          </a:bodyPr>
          <a:p>
            <a:pPr>
              <a:lnSpc>
                <a:spcPct val="98000"/>
              </a:lnSpc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333333"/>
                </a:solidFill>
                <a:latin typeface="Questrial"/>
                <a:ea typeface="Questrial"/>
              </a:rPr>
              <a:t>Resuelvo Jerarquía (T,E) - Primer opción</a:t>
            </a:r>
            <a:r>
              <a:rPr b="1" lang="en-US" sz="2500" spc="-1" strike="noStrike">
                <a:solidFill>
                  <a:srgbClr val="262626"/>
                </a:solidFill>
                <a:latin typeface="Century Gothic"/>
                <a:ea typeface="Century Gothic"/>
              </a:rPr>
              <a:t> - dejar todas las entidades</a:t>
            </a:r>
            <a:endParaRPr b="0" lang="es-AR" sz="2500" spc="-1" strike="noStrike">
              <a:latin typeface="Arial"/>
            </a:endParaRPr>
          </a:p>
        </p:txBody>
      </p:sp>
      <p:sp>
        <p:nvSpPr>
          <p:cNvPr id="163" name="Google Shape;291;p7"/>
          <p:cNvSpPr/>
          <p:nvPr/>
        </p:nvSpPr>
        <p:spPr>
          <a:xfrm flipH="1">
            <a:off x="3671280" y="1727280"/>
            <a:ext cx="1080" cy="1080"/>
          </a:xfrm>
          <a:prstGeom prst="bentConnector2">
            <a:avLst/>
          </a:prstGeom>
          <a:noFill/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Google Shape;292;p7"/>
          <p:cNvSpPr/>
          <p:nvPr/>
        </p:nvSpPr>
        <p:spPr>
          <a:xfrm>
            <a:off x="1838520" y="5400720"/>
            <a:ext cx="9194400" cy="115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5040" indent="-23508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Questrial"/>
                <a:ea typeface="Questrial"/>
              </a:rPr>
              <a:t>   </a:t>
            </a:r>
            <a:r>
              <a:rPr b="1" lang="en-US" sz="2200" spc="-1" strike="noStrike">
                <a:solidFill>
                  <a:srgbClr val="000000"/>
                </a:solidFill>
                <a:latin typeface="Questrial"/>
                <a:ea typeface="Questrial"/>
              </a:rPr>
              <a:t>-</a:t>
            </a:r>
            <a:r>
              <a:rPr b="1" lang="en-US" sz="1900" spc="-1" strike="noStrike">
                <a:solidFill>
                  <a:srgbClr val="000000"/>
                </a:solidFill>
                <a:latin typeface="Questrial"/>
                <a:ea typeface="Questrial"/>
              </a:rPr>
              <a:t>Si las entidades hijas no tienen identificador debo bajarlo desde el padre. Caso contrario es opcional - NoDocente puedo no bajarlo, pero si lo bajo no debo cruzarlo con C.U.I.T</a:t>
            </a:r>
            <a:endParaRPr b="0" lang="es-AR" sz="1900" spc="-1" strike="noStrike">
              <a:latin typeface="Arial"/>
            </a:endParaRPr>
          </a:p>
          <a:p>
            <a:pPr marL="365040" indent="-23508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1900" spc="-1" strike="noStrike">
                <a:solidFill>
                  <a:srgbClr val="000000"/>
                </a:solidFill>
                <a:latin typeface="Questrial"/>
                <a:ea typeface="Questrial"/>
              </a:rPr>
              <a:t>   </a:t>
            </a:r>
            <a:r>
              <a:rPr b="1" i="1" lang="en-US" sz="1900" spc="-1" strike="noStrike">
                <a:solidFill>
                  <a:srgbClr val="000000"/>
                </a:solidFill>
                <a:latin typeface="Questrial"/>
                <a:ea typeface="Questrial"/>
              </a:rPr>
              <a:t>-(Se dibuja el identificador externo tomandolo desde la linea de la relacion no desde la entidad)</a:t>
            </a:r>
            <a:endParaRPr b="0" lang="es-AR" sz="1900" spc="-1" strike="noStrike">
              <a:latin typeface="Arial"/>
            </a:endParaRPr>
          </a:p>
        </p:txBody>
      </p:sp>
      <p:pic>
        <p:nvPicPr>
          <p:cNvPr id="165" name="Google Shape;293;p7" descr=""/>
          <p:cNvPicPr/>
          <p:nvPr/>
        </p:nvPicPr>
        <p:blipFill>
          <a:blip r:embed="rId1"/>
          <a:stretch/>
        </p:blipFill>
        <p:spPr>
          <a:xfrm>
            <a:off x="3017880" y="1265040"/>
            <a:ext cx="6384600" cy="400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300;g97c1d5606e_0_3"/>
          <p:cNvSpPr/>
          <p:nvPr/>
        </p:nvSpPr>
        <p:spPr>
          <a:xfrm>
            <a:off x="1587240" y="175320"/>
            <a:ext cx="8911800" cy="12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 anchor="ctr">
            <a:noAutofit/>
          </a:bodyPr>
          <a:p>
            <a:pPr>
              <a:lnSpc>
                <a:spcPct val="98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333333"/>
                </a:solidFill>
                <a:latin typeface="Questrial"/>
                <a:ea typeface="Questrial"/>
              </a:rPr>
              <a:t>Resuelvo Jerarquía (T,E) - Segunda opción</a:t>
            </a:r>
            <a:r>
              <a:rPr b="1" lang="en-US" sz="2400" spc="-1" strike="noStrike">
                <a:solidFill>
                  <a:srgbClr val="262626"/>
                </a:solidFill>
                <a:latin typeface="Century Gothic"/>
                <a:ea typeface="Century Gothic"/>
              </a:rPr>
              <a:t> - dejar solo al padre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167" name="Google Shape;301;g97c1d5606e_0_3"/>
          <p:cNvSpPr/>
          <p:nvPr/>
        </p:nvSpPr>
        <p:spPr>
          <a:xfrm flipH="1">
            <a:off x="3671280" y="1727280"/>
            <a:ext cx="1080" cy="1080"/>
          </a:xfrm>
          <a:prstGeom prst="bentConnector2">
            <a:avLst/>
          </a:prstGeom>
          <a:noFill/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Google Shape;302;g97c1d5606e_0_3"/>
          <p:cNvSpPr/>
          <p:nvPr/>
        </p:nvSpPr>
        <p:spPr>
          <a:xfrm>
            <a:off x="1359720" y="4750560"/>
            <a:ext cx="9194400" cy="19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49200" algn="just">
              <a:lnSpc>
                <a:spcPct val="100000"/>
              </a:lnSpc>
              <a:buClr>
                <a:srgbClr val="000000"/>
              </a:buClr>
              <a:buFont typeface="Questrial"/>
              <a:buChar char="●"/>
            </a:pPr>
            <a:r>
              <a:rPr b="1" lang="en-US" sz="1900" spc="-1" strike="noStrike">
                <a:solidFill>
                  <a:srgbClr val="000000"/>
                </a:solidFill>
                <a:latin typeface="Questrial"/>
                <a:ea typeface="Questrial"/>
              </a:rPr>
              <a:t>Todos los atributos de los hijos pasan al padre.</a:t>
            </a:r>
            <a:endParaRPr b="0" lang="es-AR" sz="1900" spc="-1" strike="noStrike">
              <a:latin typeface="Arial"/>
            </a:endParaRPr>
          </a:p>
          <a:p>
            <a:pPr marL="457200" indent="-349200" algn="just">
              <a:lnSpc>
                <a:spcPct val="100000"/>
              </a:lnSpc>
              <a:buClr>
                <a:srgbClr val="000000"/>
              </a:buClr>
              <a:buFont typeface="Questrial"/>
              <a:buChar char="●"/>
            </a:pPr>
            <a:r>
              <a:rPr b="1" lang="en-US" sz="1900" spc="-1" strike="noStrike">
                <a:solidFill>
                  <a:srgbClr val="000000"/>
                </a:solidFill>
                <a:latin typeface="Questrial"/>
                <a:ea typeface="Questrial"/>
              </a:rPr>
              <a:t>Deben pasar como no obligatorios. Idem las relaciones en los hijos pasan como relaciones opcionales (mínima 0).</a:t>
            </a:r>
            <a:endParaRPr b="0" lang="es-AR" sz="1900" spc="-1" strike="noStrike">
              <a:latin typeface="Arial"/>
            </a:endParaRPr>
          </a:p>
          <a:p>
            <a:pPr marL="457200" indent="-349200" algn="just">
              <a:lnSpc>
                <a:spcPct val="100000"/>
              </a:lnSpc>
              <a:buClr>
                <a:srgbClr val="000000"/>
              </a:buClr>
              <a:buFont typeface="Questrial"/>
              <a:buChar char="●"/>
            </a:pPr>
            <a:r>
              <a:rPr b="1" lang="en-US" sz="1900" spc="-1" strike="noStrike">
                <a:solidFill>
                  <a:srgbClr val="000000"/>
                </a:solidFill>
                <a:latin typeface="Questrial"/>
                <a:ea typeface="Questrial"/>
              </a:rPr>
              <a:t>Si en el hijo era un atributo identificador, debe dejar de serlo. (Nunca un identificador puede ser opcional)</a:t>
            </a:r>
            <a:endParaRPr b="0" lang="es-AR" sz="1900" spc="-1" strike="noStrike">
              <a:latin typeface="Arial"/>
            </a:endParaRPr>
          </a:p>
          <a:p>
            <a:pPr marL="457200" indent="-349200" algn="just">
              <a:lnSpc>
                <a:spcPct val="100000"/>
              </a:lnSpc>
              <a:buClr>
                <a:srgbClr val="000000"/>
              </a:buClr>
              <a:buFont typeface="Questrial"/>
              <a:buChar char="●"/>
            </a:pPr>
            <a:r>
              <a:rPr b="1" lang="en-US" sz="1900" spc="-1" strike="noStrike">
                <a:solidFill>
                  <a:srgbClr val="000000"/>
                </a:solidFill>
                <a:latin typeface="Questrial"/>
                <a:ea typeface="Questrial"/>
              </a:rPr>
              <a:t>Si bien puede deducirse es una buena opción agregar un atributo que identifique que tipo de empleado es (tipo_empleado).</a:t>
            </a:r>
            <a:endParaRPr b="0" lang="es-AR" sz="1900" spc="-1" strike="noStrike">
              <a:latin typeface="Arial"/>
            </a:endParaRPr>
          </a:p>
        </p:txBody>
      </p:sp>
      <p:pic>
        <p:nvPicPr>
          <p:cNvPr id="169" name="Google Shape;303;g97c1d5606e_0_3" descr=""/>
          <p:cNvPicPr/>
          <p:nvPr/>
        </p:nvPicPr>
        <p:blipFill>
          <a:blip r:embed="rId1"/>
          <a:stretch/>
        </p:blipFill>
        <p:spPr>
          <a:xfrm>
            <a:off x="3102120" y="1537560"/>
            <a:ext cx="4716720" cy="309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310;g97c1d5606e_0_15"/>
          <p:cNvSpPr/>
          <p:nvPr/>
        </p:nvSpPr>
        <p:spPr>
          <a:xfrm>
            <a:off x="1587240" y="175320"/>
            <a:ext cx="8911800" cy="12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 anchor="ctr">
            <a:noAutofit/>
          </a:bodyPr>
          <a:p>
            <a:pPr>
              <a:lnSpc>
                <a:spcPct val="98000"/>
              </a:lnSpc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333333"/>
                </a:solidFill>
                <a:latin typeface="Questrial"/>
                <a:ea typeface="Questrial"/>
              </a:rPr>
              <a:t>Resuelvo Jerarquía (T,E) - Tercer opción - Dejar solo a los hijos</a:t>
            </a:r>
            <a:r>
              <a:rPr b="1" lang="en-US" sz="2500" spc="-1" strike="noStrike">
                <a:solidFill>
                  <a:srgbClr val="262626"/>
                </a:solidFill>
                <a:latin typeface="Century Gothic"/>
                <a:ea typeface="Century Gothic"/>
              </a:rPr>
              <a:t> </a:t>
            </a:r>
            <a:endParaRPr b="0" lang="es-AR" sz="2500" spc="-1" strike="noStrike">
              <a:latin typeface="Arial"/>
            </a:endParaRPr>
          </a:p>
        </p:txBody>
      </p:sp>
      <p:sp>
        <p:nvSpPr>
          <p:cNvPr id="171" name="Google Shape;311;g97c1d5606e_0_15"/>
          <p:cNvSpPr/>
          <p:nvPr/>
        </p:nvSpPr>
        <p:spPr>
          <a:xfrm flipH="1">
            <a:off x="3671280" y="1727280"/>
            <a:ext cx="1080" cy="1080"/>
          </a:xfrm>
          <a:prstGeom prst="bentConnector2">
            <a:avLst/>
          </a:prstGeom>
          <a:noFill/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Google Shape;312;g97c1d5606e_0_15"/>
          <p:cNvSpPr/>
          <p:nvPr/>
        </p:nvSpPr>
        <p:spPr>
          <a:xfrm>
            <a:off x="1587240" y="5106240"/>
            <a:ext cx="9194400" cy="5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49200" algn="just">
              <a:lnSpc>
                <a:spcPct val="100000"/>
              </a:lnSpc>
              <a:buClr>
                <a:srgbClr val="000000"/>
              </a:buClr>
              <a:buFont typeface="Questrial"/>
              <a:buChar char="●"/>
            </a:pPr>
            <a:r>
              <a:rPr b="1" lang="en-US" sz="1900" spc="-1" strike="noStrike">
                <a:solidFill>
                  <a:srgbClr val="000000"/>
                </a:solidFill>
                <a:latin typeface="Questrial"/>
                <a:ea typeface="Questrial"/>
              </a:rPr>
              <a:t>Se deben bajar los atributos del padre a cada uno de los hijos.</a:t>
            </a:r>
            <a:endParaRPr b="0" lang="es-AR" sz="1900" spc="-1" strike="noStrike">
              <a:latin typeface="Arial"/>
            </a:endParaRPr>
          </a:p>
        </p:txBody>
      </p:sp>
      <p:pic>
        <p:nvPicPr>
          <p:cNvPr id="173" name="Google Shape;313;g97c1d5606e_0_15" descr=""/>
          <p:cNvPicPr/>
          <p:nvPr/>
        </p:nvPicPr>
        <p:blipFill>
          <a:blip r:embed="rId1"/>
          <a:stretch/>
        </p:blipFill>
        <p:spPr>
          <a:xfrm>
            <a:off x="2274840" y="1547280"/>
            <a:ext cx="6796440" cy="326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es-AR</dc:language>
  <cp:lastModifiedBy/>
  <dcterms:modified xsi:type="dcterms:W3CDTF">2023-09-19T18:31:48Z</dcterms:modified>
  <cp:revision>1</cp:revision>
  <dc:subject/>
  <dc:title/>
</cp:coreProperties>
</file>