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481" autoAdjust="0"/>
  </p:normalViewPr>
  <p:slideViewPr>
    <p:cSldViewPr snapToGrid="0">
      <p:cViewPr varScale="1">
        <p:scale>
          <a:sx n="51" d="100"/>
          <a:sy n="51" d="100"/>
        </p:scale>
        <p:origin x="12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93403-9E15-4716-9B8D-E6EF58E0890A}" type="datetimeFigureOut">
              <a:rPr lang="es-CL" smtClean="0"/>
              <a:t>16-10-2025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BE76-C8CB-426B-88E2-065014CE107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34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MP_1. </a:t>
            </a:r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¿Con cuál de las siguientes frases está Ud. más de acuerdo? PASAR TARJETA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MP_1 Y LEER ALTERNATIVAS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LA DEMOCRACIA ES PREFERIBLE A CUALQUIER OTRA FORMA DE GOBIERNO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EN ALGUNAS CIRCUNSTANCIAS, UN GOBIERNO AUTORITARIO PUEDE SER</a:t>
            </a:r>
          </a:p>
          <a:p>
            <a:r>
              <a:rPr lang="es-C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PREFERIBLE A UNO DEMOCRÁTICO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A LA GENTE COMO UNO, LE DA LO MISMO UN RÉGIMEN DEMOCRÁTICO QUE UNO</a:t>
            </a:r>
          </a:p>
          <a:p>
            <a:r>
              <a:rPr lang="es-C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AUTORITARIO</a:t>
            </a:r>
          </a:p>
          <a:p>
            <a:endParaRPr lang="es-C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MB_2. </a:t>
            </a:r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acuerdo a la siguiente escala, ¿cómo calificaría Ud. la actual situación económica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 país? LEER ALTERNATIVAS Y PASAR TARJETA MB_2</a:t>
            </a:r>
          </a:p>
          <a:p>
            <a:r>
              <a:rPr lang="es-C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MUY MALA</a:t>
            </a:r>
          </a:p>
          <a:p>
            <a:r>
              <a:rPr lang="es-C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MALA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NI BUENA NI MALA</a:t>
            </a:r>
          </a:p>
          <a:p>
            <a:r>
              <a:rPr lang="es-C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BUENA</a:t>
            </a:r>
          </a:p>
          <a:p>
            <a:r>
              <a:rPr lang="es-C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MUY BUENA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No sabe (NO LEER)</a:t>
            </a:r>
          </a:p>
          <a:p>
            <a:r>
              <a:rPr lang="es-C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No contesta (NO LEER)</a:t>
            </a:r>
          </a:p>
          <a:p>
            <a:r>
              <a:rPr lang="es-E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MB_3. </a:t>
            </a:r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¿Ud. piensa que en los próximos 12 meses la situación económica del país mejorará,</a:t>
            </a:r>
          </a:p>
          <a:p>
            <a:r>
              <a:rPr lang="es-C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cambiará o empeorará? LEER ALTERNATIVAS</a:t>
            </a:r>
          </a:p>
          <a:p>
            <a:r>
              <a:rPr lang="es-C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MEJORARÁ</a:t>
            </a:r>
          </a:p>
          <a:p>
            <a:r>
              <a:rPr lang="es-C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NO CAMBIARÁ</a:t>
            </a:r>
          </a:p>
          <a:p>
            <a:r>
              <a:rPr lang="es-C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EMPEORARÁ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No sabe (NO LEER)</a:t>
            </a:r>
          </a:p>
          <a:p>
            <a:r>
              <a:rPr lang="es-C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No contesta (NO LEER)</a:t>
            </a:r>
          </a:p>
          <a:p>
            <a:r>
              <a:rPr lang="es-E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MB_4. </a:t>
            </a:r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acuerdo a la siguiente escala, ¿cómo calificaría Ud. SU actual situación económica?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LEER ALTERNATIVAS Y PASAR TARJETA MB_4</a:t>
            </a:r>
          </a:p>
          <a:p>
            <a:r>
              <a:rPr lang="es-C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MUY MALA</a:t>
            </a:r>
          </a:p>
          <a:p>
            <a:r>
              <a:rPr lang="es-C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MALA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NI BUENA NI MALA</a:t>
            </a:r>
          </a:p>
          <a:p>
            <a:r>
              <a:rPr lang="es-C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BUENA</a:t>
            </a:r>
          </a:p>
          <a:p>
            <a:r>
              <a:rPr lang="es-C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MUY BUENA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No sabe (NO LEER)</a:t>
            </a:r>
          </a:p>
          <a:p>
            <a:r>
              <a:rPr lang="es-C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No contesta (NO LEER)</a:t>
            </a:r>
          </a:p>
          <a:p>
            <a:r>
              <a:rPr lang="es-E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MB_5. </a:t>
            </a:r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los próximos 12 meses, ¿cómo cree Ud. que será SU situación económica?</a:t>
            </a:r>
          </a:p>
          <a:p>
            <a:r>
              <a:rPr lang="es-C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PASAR TARJETA MB_5</a:t>
            </a:r>
          </a:p>
          <a:p>
            <a:r>
              <a:rPr lang="es-C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MUCHO MEJOR</a:t>
            </a:r>
          </a:p>
          <a:p>
            <a:r>
              <a:rPr lang="es-C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MEJOR</a:t>
            </a:r>
          </a:p>
          <a:p>
            <a:r>
              <a:rPr lang="es-C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IGUAL</a:t>
            </a:r>
          </a:p>
          <a:p>
            <a:r>
              <a:rPr lang="es-C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PEOR</a:t>
            </a:r>
          </a:p>
          <a:p>
            <a:r>
              <a:rPr lang="es-C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MUCHO PEOR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No sabe (NO LEER)</a:t>
            </a:r>
          </a:p>
          <a:p>
            <a:r>
              <a:rPr lang="es-C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No contesta (NO LEER)</a:t>
            </a:r>
          </a:p>
          <a:p>
            <a:endParaRPr lang="es-C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s-C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continuación, le voy a leer los nombres de algunas instituciones. De acuerdo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 las alternativas de esta tarjeta [PASE TARJETA MB_11], ¿cuánta confianza tiene Ud.</a:t>
            </a:r>
          </a:p>
          <a:p>
            <a:r>
              <a:rPr lang="es-E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 cada una de ellas? [ROTACIÓN]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BBE76-C8CB-426B-88E2-065014CE1070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5763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err="1"/>
              <a:t>Tambien</a:t>
            </a:r>
            <a:r>
              <a:rPr lang="es-CL" dirty="0"/>
              <a:t> habría que ver si medir confianza en instituciones de forma agregado (alfa de </a:t>
            </a:r>
            <a:r>
              <a:rPr lang="es-CL" dirty="0" err="1"/>
              <a:t>crconbach</a:t>
            </a:r>
            <a:r>
              <a:rPr lang="es-CL" dirty="0"/>
              <a:t>) o indicadores individuales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BBE76-C8CB-426B-88E2-065014CE1070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6076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B1F7746-084B-4EC2-9CB2-95908C62F759}" type="datetimeFigureOut">
              <a:rPr lang="es-CL" smtClean="0"/>
              <a:t>16-10-2025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C755F6E-0D5F-4A0A-98E8-215BEFC57AC6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1396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7746-084B-4EC2-9CB2-95908C62F759}" type="datetimeFigureOut">
              <a:rPr lang="es-CL" smtClean="0"/>
              <a:t>16-10-2025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5F6E-0D5F-4A0A-98E8-215BEFC57A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702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7746-084B-4EC2-9CB2-95908C62F759}" type="datetimeFigureOut">
              <a:rPr lang="es-CL" smtClean="0"/>
              <a:t>16-10-2025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5F6E-0D5F-4A0A-98E8-215BEFC57A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021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7746-084B-4EC2-9CB2-95908C62F759}" type="datetimeFigureOut">
              <a:rPr lang="es-CL" smtClean="0"/>
              <a:t>16-10-2025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5F6E-0D5F-4A0A-98E8-215BEFC57A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253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7746-084B-4EC2-9CB2-95908C62F759}" type="datetimeFigureOut">
              <a:rPr lang="es-CL" smtClean="0"/>
              <a:t>16-10-2025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5F6E-0D5F-4A0A-98E8-215BEFC57AC6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52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7746-084B-4EC2-9CB2-95908C62F759}" type="datetimeFigureOut">
              <a:rPr lang="es-CL" smtClean="0"/>
              <a:t>16-10-2025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5F6E-0D5F-4A0A-98E8-215BEFC57A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80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7746-084B-4EC2-9CB2-95908C62F759}" type="datetimeFigureOut">
              <a:rPr lang="es-CL" smtClean="0"/>
              <a:t>16-10-2025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5F6E-0D5F-4A0A-98E8-215BEFC57A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264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7746-084B-4EC2-9CB2-95908C62F759}" type="datetimeFigureOut">
              <a:rPr lang="es-CL" smtClean="0"/>
              <a:t>16-10-2025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5F6E-0D5F-4A0A-98E8-215BEFC57A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23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7746-084B-4EC2-9CB2-95908C62F759}" type="datetimeFigureOut">
              <a:rPr lang="es-CL" smtClean="0"/>
              <a:t>16-10-2025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5F6E-0D5F-4A0A-98E8-215BEFC57A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10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7746-084B-4EC2-9CB2-95908C62F759}" type="datetimeFigureOut">
              <a:rPr lang="es-CL" smtClean="0"/>
              <a:t>16-10-2025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5F6E-0D5F-4A0A-98E8-215BEFC57A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197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7746-084B-4EC2-9CB2-95908C62F759}" type="datetimeFigureOut">
              <a:rPr lang="es-CL" smtClean="0"/>
              <a:t>16-10-2025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5F6E-0D5F-4A0A-98E8-215BEFC57A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383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B1F7746-084B-4EC2-9CB2-95908C62F759}" type="datetimeFigureOut">
              <a:rPr lang="es-CL" smtClean="0"/>
              <a:t>16-10-2025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C755F6E-0D5F-4A0A-98E8-215BEFC57AC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003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2A513AC-B5F1-D8BE-3768-438F597BF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184" y="1087438"/>
            <a:ext cx="9144000" cy="165576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s-CL" sz="4400" b="1" dirty="0"/>
              <a:t>Perfiles de percepción económica:</a:t>
            </a:r>
          </a:p>
          <a:p>
            <a:pPr algn="l"/>
            <a:r>
              <a:rPr lang="es-CL" sz="3200" b="1" dirty="0"/>
              <a:t>Asociación con apoyo a la democracia y confianza en instituciones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4AF860B-028E-75ED-740A-28AEDD6883DA}"/>
              </a:ext>
            </a:extLst>
          </p:cNvPr>
          <p:cNvSpPr txBox="1"/>
          <p:nvPr/>
        </p:nvSpPr>
        <p:spPr>
          <a:xfrm>
            <a:off x="8156448" y="6263640"/>
            <a:ext cx="367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dirty="0"/>
              <a:t>Augusto Rodríguez Paniagua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69FFBF6-F8F7-C0BF-804E-FFC6820B73A4}"/>
              </a:ext>
            </a:extLst>
          </p:cNvPr>
          <p:cNvSpPr txBox="1"/>
          <p:nvPr/>
        </p:nvSpPr>
        <p:spPr>
          <a:xfrm>
            <a:off x="601249" y="5709642"/>
            <a:ext cx="3582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Medición y Análisis Dimensional de Datos Políticos (ICP5006)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E183B3-B0AA-4087-D6AA-E95DFC390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343" y="540506"/>
            <a:ext cx="1298561" cy="17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5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8B0D5-8B4C-0436-0EBD-45380725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Antecedentes Teóricos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30050B-8CF6-46C8-4316-975C7723E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L" b="1" dirty="0"/>
              <a:t>Apoyo a la democracia como mejor forma de gobierno </a:t>
            </a:r>
            <a:r>
              <a:rPr lang="es-CL" b="1" dirty="0">
                <a:sym typeface="Wingdings" panose="05000000000000000000" pitchFamily="2" charset="2"/>
              </a:rPr>
              <a:t> Se espera que sus niveles sean menos influenciados por factores coyunturales </a:t>
            </a:r>
            <a:r>
              <a:rPr lang="es-CL" dirty="0">
                <a:sym typeface="Wingdings" panose="05000000000000000000" pitchFamily="2" charset="2"/>
              </a:rPr>
              <a:t>(Alister Sanhueza et al., 2015).</a:t>
            </a:r>
          </a:p>
          <a:p>
            <a:pPr algn="just"/>
            <a:r>
              <a:rPr lang="es-CL" b="1" dirty="0">
                <a:sym typeface="Wingdings" panose="05000000000000000000" pitchFamily="2" charset="2"/>
              </a:rPr>
              <a:t>Factores estructurales asociados a estabilidad democrática: Desarrollo económico y Legitimidad de Instituciones </a:t>
            </a:r>
            <a:r>
              <a:rPr lang="es-CL" dirty="0">
                <a:sym typeface="Wingdings" panose="05000000000000000000" pitchFamily="2" charset="2"/>
              </a:rPr>
              <a:t>(</a:t>
            </a:r>
            <a:r>
              <a:rPr lang="es-CL" dirty="0" err="1">
                <a:sym typeface="Wingdings" panose="05000000000000000000" pitchFamily="2" charset="2"/>
              </a:rPr>
              <a:t>Lipset</a:t>
            </a:r>
            <a:r>
              <a:rPr lang="es-CL" dirty="0">
                <a:sym typeface="Wingdings" panose="05000000000000000000" pitchFamily="2" charset="2"/>
              </a:rPr>
              <a:t>, 1959, citado en Alister Sanhueza, 2019).</a:t>
            </a:r>
          </a:p>
          <a:p>
            <a:pPr algn="just"/>
            <a:r>
              <a:rPr lang="es-CL" b="1" dirty="0">
                <a:sym typeface="Wingdings" panose="05000000000000000000" pitchFamily="2" charset="2"/>
              </a:rPr>
              <a:t>En el caso chileno se observaron variaciones anuales en apoyo a la democracia, sugiriendo posible incidencia de factores coyunturales en esta variable </a:t>
            </a:r>
            <a:r>
              <a:rPr lang="es-CL" dirty="0">
                <a:sym typeface="Wingdings" panose="05000000000000000000" pitchFamily="2" charset="2"/>
              </a:rPr>
              <a:t>(Sepúlveda Rodríguez, 2021).</a:t>
            </a:r>
          </a:p>
          <a:p>
            <a:pPr algn="just"/>
            <a:r>
              <a:rPr lang="es-CL" b="1" dirty="0">
                <a:sym typeface="Wingdings" panose="05000000000000000000" pitchFamily="2" charset="2"/>
              </a:rPr>
              <a:t>Importancia de considerar también percepciones subjetivas en el desarrollo de actitudes políticas, no solo marcadores objetivos </a:t>
            </a:r>
            <a:r>
              <a:rPr lang="es-CL" dirty="0"/>
              <a:t>(</a:t>
            </a:r>
            <a:r>
              <a:rPr lang="es-CL" dirty="0" err="1"/>
              <a:t>Krasil’nikova</a:t>
            </a:r>
            <a:r>
              <a:rPr lang="es-CL" dirty="0"/>
              <a:t>, 2022).</a:t>
            </a:r>
          </a:p>
          <a:p>
            <a:endParaRPr lang="es-CL" b="1" dirty="0">
              <a:sym typeface="Wingdings" panose="05000000000000000000" pitchFamily="2" charset="2"/>
            </a:endParaRPr>
          </a:p>
          <a:p>
            <a:endParaRPr lang="es-CL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29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E6486-AC7E-15BF-8B8F-D91A00E3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Preguntas de investigación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4877C1-0FF7-3062-65DD-4E5AC0CD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1" y="1828800"/>
            <a:ext cx="11004151" cy="4351337"/>
          </a:xfrm>
          <a:noFill/>
        </p:spPr>
        <p:txBody>
          <a:bodyPr>
            <a:normAutofit lnSpcReduction="10000"/>
          </a:bodyPr>
          <a:lstStyle/>
          <a:p>
            <a:pPr algn="just"/>
            <a:endParaRPr lang="es-CL" dirty="0"/>
          </a:p>
          <a:p>
            <a:pPr algn="just"/>
            <a:r>
              <a:rPr lang="es-CL" b="1" dirty="0"/>
              <a:t>Hay evidencia de la importancia de la satisfacción con la economía en el apoyo a la democracia. Sin embargo, la satisfacción con la economía se puede medir a corto o largo plazo. Además de en relación al estado del país, o respecto a la percepción subjetiva de satisfacción con economía personal. No necesariamente van a estar alienadas entre sí</a:t>
            </a:r>
          </a:p>
          <a:p>
            <a:pPr lvl="1"/>
            <a:r>
              <a:rPr lang="es-CL" sz="1800" dirty="0"/>
              <a:t>Obj1) Identificar distintos perfiles de evaluación de la situación económica personal y del país, y su asociación con apoyo a la democracia.</a:t>
            </a:r>
          </a:p>
          <a:p>
            <a:pPr lvl="1"/>
            <a:endParaRPr lang="es-CL" sz="1800" dirty="0"/>
          </a:p>
          <a:p>
            <a:pPr lvl="1"/>
            <a:endParaRPr lang="es-CL" sz="1800" dirty="0"/>
          </a:p>
          <a:p>
            <a:pPr algn="just"/>
            <a:r>
              <a:rPr lang="es-CL" b="1" dirty="0"/>
              <a:t>Más allá de la asociación teórica entre desarrollo económico y legitimidad de instituciones </a:t>
            </a:r>
            <a:r>
              <a:rPr lang="es-CL" dirty="0"/>
              <a:t>(</a:t>
            </a:r>
            <a:r>
              <a:rPr lang="es-CL" dirty="0" err="1"/>
              <a:t>Acemoglu</a:t>
            </a:r>
            <a:r>
              <a:rPr lang="es-CL" dirty="0"/>
              <a:t> et al., 2019) </a:t>
            </a:r>
            <a:r>
              <a:rPr lang="es-CL" b="1" dirty="0"/>
              <a:t>cabe preguntarse si también a nivel de percepciones subjetivas se observa esta asociación.</a:t>
            </a:r>
          </a:p>
          <a:p>
            <a:pPr lvl="1" algn="just"/>
            <a:r>
              <a:rPr lang="es-CL" sz="1800" dirty="0"/>
              <a:t>Obj2) Explorar la asociación entre confianza institucional y percepción de desarrollo económico del país,  y su impacto sobre los niveles de apoyo a la democracia</a:t>
            </a:r>
          </a:p>
          <a:p>
            <a:pPr lvl="1"/>
            <a:endParaRPr lang="es-CL" sz="1800" dirty="0"/>
          </a:p>
          <a:p>
            <a:pPr marL="274320" lvl="1" indent="0" algn="just">
              <a:buNone/>
            </a:pP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0856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50B8E-F907-4854-3701-F7A5C9B9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Datos a utilizar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8A97EF-FBF9-AE96-6D07-DCF257D4D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 trabajará con datos de la encuesta CEP (2025) más recientes (Marzo-Abril, 2025), disponibles en https://www.cepchile.cl/encuesta/encuesta-cep-n-93-marzo-abril-2025/</a:t>
            </a:r>
          </a:p>
          <a:p>
            <a:endParaRPr lang="es-CL" dirty="0"/>
          </a:p>
          <a:p>
            <a:r>
              <a:rPr lang="es-CL" sz="2000" b="1" dirty="0"/>
              <a:t>Variables</a:t>
            </a:r>
          </a:p>
          <a:p>
            <a:pPr lvl="1"/>
            <a:r>
              <a:rPr lang="es-CL" sz="2000" dirty="0"/>
              <a:t>Apoyo a democracia como mejor forma de gobierno (VD)</a:t>
            </a:r>
          </a:p>
          <a:p>
            <a:pPr lvl="1"/>
            <a:r>
              <a:rPr lang="es-CL" sz="2000" dirty="0"/>
              <a:t>Percepción situación económica presente y futura del país.</a:t>
            </a:r>
          </a:p>
          <a:p>
            <a:pPr lvl="1"/>
            <a:r>
              <a:rPr lang="es-CL" sz="2000" dirty="0"/>
              <a:t>Percepción situación económica personal presente </a:t>
            </a:r>
            <a:r>
              <a:rPr lang="es-CL" sz="2000"/>
              <a:t>y futura.</a:t>
            </a:r>
            <a:endParaRPr lang="es-CL" sz="2000" dirty="0"/>
          </a:p>
          <a:p>
            <a:pPr lvl="1"/>
            <a:r>
              <a:rPr lang="es-CL" sz="2000" dirty="0"/>
              <a:t>Confianza en instituciones</a:t>
            </a:r>
          </a:p>
          <a:p>
            <a:pPr lvl="1"/>
            <a:r>
              <a:rPr lang="es-CL" sz="2000" dirty="0"/>
              <a:t>Variables de caracterización sociodemográfica.</a:t>
            </a:r>
          </a:p>
          <a:p>
            <a:pPr marL="0" indent="0">
              <a:buNone/>
            </a:pP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303961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413F63-BFC6-CEDE-829D-105774470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33A8D-4959-AA4A-2765-0A561268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Análisis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E3BE55-5059-6F35-2005-ED04598C8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12" y="1828800"/>
            <a:ext cx="10804200" cy="43513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L" b="1" dirty="0"/>
              <a:t>Obj1: </a:t>
            </a:r>
          </a:p>
          <a:p>
            <a:r>
              <a:rPr lang="es-CL" dirty="0"/>
              <a:t>Análisis de perfiles latentes (Bergman &amp; Magnusson, 1997) para la definición de modelo que mejor permite caracterizar los </a:t>
            </a:r>
            <a:r>
              <a:rPr lang="es-CL" dirty="0" err="1"/>
              <a:t>clusters</a:t>
            </a:r>
            <a:r>
              <a:rPr lang="es-CL" dirty="0"/>
              <a:t> en relación a percepción económica presente y futura.</a:t>
            </a:r>
          </a:p>
          <a:p>
            <a:r>
              <a:rPr lang="es-CL" dirty="0"/>
              <a:t>Caracterización sociodemográfica de perfiles</a:t>
            </a:r>
          </a:p>
          <a:p>
            <a:r>
              <a:rPr lang="es-CL" dirty="0"/>
              <a:t>Regresión logística multinomial para evaluar si existen diferencias significativas entre perfiles en niveles de apoyo a la democracia..</a:t>
            </a:r>
          </a:p>
          <a:p>
            <a:endParaRPr lang="es-CL" dirty="0"/>
          </a:p>
          <a:p>
            <a:pPr marL="0" indent="0">
              <a:buNone/>
            </a:pPr>
            <a:r>
              <a:rPr lang="es-CL" b="1" dirty="0"/>
              <a:t>Obj2:</a:t>
            </a:r>
          </a:p>
          <a:p>
            <a:r>
              <a:rPr lang="es-CL" dirty="0"/>
              <a:t>Correlaciones simples entre variables de confianza y percepción económica. </a:t>
            </a:r>
            <a:r>
              <a:rPr lang="es-CL" dirty="0">
                <a:sym typeface="Wingdings" panose="05000000000000000000" pitchFamily="2" charset="2"/>
              </a:rPr>
              <a:t>Primera aproximación descriptiva</a:t>
            </a:r>
            <a:endParaRPr lang="es-CL" dirty="0"/>
          </a:p>
          <a:p>
            <a:r>
              <a:rPr lang="es-CL" dirty="0"/>
              <a:t>Posterior a definición de perfiles: regresión logística multinomial de apoyo a democracia usando perfiles de satisfacción económica y confianza en distintas instituciones como predictores</a:t>
            </a:r>
          </a:p>
        </p:txBody>
      </p:sp>
    </p:spTree>
    <p:extLst>
      <p:ext uri="{BB962C8B-B14F-4D97-AF65-F5344CB8AC3E}">
        <p14:creationId xmlns:p14="http://schemas.microsoft.com/office/powerpoint/2010/main" val="301902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0D4FE-12E9-1C82-564A-A225AFF5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ADB916-5E6C-80A9-061C-A0DF0E12D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548090" cy="4351337"/>
          </a:xfrm>
        </p:spPr>
        <p:txBody>
          <a:bodyPr>
            <a:normAutofit fontScale="92500" lnSpcReduction="10000"/>
          </a:bodyPr>
          <a:lstStyle/>
          <a:p>
            <a:r>
              <a:rPr lang="es-CL" dirty="0" err="1"/>
              <a:t>Acemoglu</a:t>
            </a:r>
            <a:r>
              <a:rPr lang="es-CL" dirty="0"/>
              <a:t>, D., Naidu, S., Restrepo, P., &amp; Robinson, J. A. (2019). </a:t>
            </a:r>
            <a:r>
              <a:rPr lang="es-CL" dirty="0" err="1"/>
              <a:t>Democracy</a:t>
            </a:r>
            <a:r>
              <a:rPr lang="es-CL" dirty="0"/>
              <a:t> </a:t>
            </a:r>
            <a:r>
              <a:rPr lang="es-CL" dirty="0" err="1"/>
              <a:t>Does</a:t>
            </a:r>
            <a:r>
              <a:rPr lang="es-CL" dirty="0"/>
              <a:t> Cause </a:t>
            </a:r>
            <a:r>
              <a:rPr lang="es-CL" dirty="0" err="1"/>
              <a:t>Growth</a:t>
            </a:r>
            <a:r>
              <a:rPr lang="es-CL" dirty="0"/>
              <a:t>. </a:t>
            </a:r>
            <a:r>
              <a:rPr lang="es-CL" i="1" dirty="0"/>
              <a:t>Https://Doi.Org/10.1086/700936</a:t>
            </a:r>
            <a:r>
              <a:rPr lang="es-CL" dirty="0"/>
              <a:t>, </a:t>
            </a:r>
            <a:r>
              <a:rPr lang="es-CL" i="1" dirty="0"/>
              <a:t>127</a:t>
            </a:r>
            <a:r>
              <a:rPr lang="es-CL" dirty="0"/>
              <a:t>(1), 47–100. https://doi.org/10.1086/700936</a:t>
            </a:r>
          </a:p>
          <a:p>
            <a:r>
              <a:rPr lang="es-CL" dirty="0"/>
              <a:t>Alister Sanhueza, C., Cea Sánchez, C., &amp; Guerrero Chinga, A. (2015). Democracia en Latinoamérica ¿Qué factores influyen en la satisfacción y apoyo a la democracia ? </a:t>
            </a:r>
            <a:r>
              <a:rPr lang="es-CL" i="1" dirty="0"/>
              <a:t>Fronteras</a:t>
            </a:r>
            <a:r>
              <a:rPr lang="es-CL" dirty="0"/>
              <a:t>, </a:t>
            </a:r>
            <a:r>
              <a:rPr lang="es-CL" i="1" dirty="0"/>
              <a:t>II</a:t>
            </a:r>
            <a:r>
              <a:rPr lang="es-CL" dirty="0"/>
              <a:t>(1), 85–113.</a:t>
            </a:r>
          </a:p>
          <a:p>
            <a:r>
              <a:rPr lang="en-US" dirty="0"/>
              <a:t>Bergman, L. R., &amp; Magnusson, D. (1997). A person-oriented approach in research on developmental psychopathology. </a:t>
            </a:r>
            <a:r>
              <a:rPr lang="en-US" i="1" dirty="0"/>
              <a:t>Development and Psychopathology</a:t>
            </a:r>
            <a:r>
              <a:rPr lang="en-US" dirty="0"/>
              <a:t>, </a:t>
            </a:r>
            <a:r>
              <a:rPr lang="en-US" i="1" dirty="0"/>
              <a:t>9</a:t>
            </a:r>
            <a:r>
              <a:rPr lang="en-US" dirty="0"/>
              <a:t>(2), 291–319. https://doi.org/10.1017/S095457949700206X</a:t>
            </a:r>
            <a:endParaRPr lang="es-CL" dirty="0"/>
          </a:p>
          <a:p>
            <a:r>
              <a:rPr lang="es-CL" dirty="0" err="1"/>
              <a:t>Krasil’nikova</a:t>
            </a:r>
            <a:r>
              <a:rPr lang="es-CL" dirty="0"/>
              <a:t>, M. (2022). </a:t>
            </a:r>
            <a:r>
              <a:rPr lang="es-CL" dirty="0" err="1"/>
              <a:t>Subjective</a:t>
            </a:r>
            <a:r>
              <a:rPr lang="es-CL" dirty="0"/>
              <a:t> </a:t>
            </a:r>
            <a:r>
              <a:rPr lang="es-CL" dirty="0" err="1"/>
              <a:t>Perception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</a:t>
            </a:r>
            <a:r>
              <a:rPr lang="es-CL" dirty="0" err="1"/>
              <a:t>Economic</a:t>
            </a:r>
            <a:r>
              <a:rPr lang="es-CL" dirty="0"/>
              <a:t> Performance: </a:t>
            </a:r>
            <a:r>
              <a:rPr lang="es-CL" dirty="0" err="1"/>
              <a:t>Ongoing</a:t>
            </a:r>
            <a:r>
              <a:rPr lang="es-CL" dirty="0"/>
              <a:t> </a:t>
            </a:r>
            <a:r>
              <a:rPr lang="es-CL" dirty="0" err="1"/>
              <a:t>Assessments</a:t>
            </a:r>
            <a:r>
              <a:rPr lang="es-CL" dirty="0"/>
              <a:t> and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Factors</a:t>
            </a:r>
            <a:r>
              <a:rPr lang="es-CL" dirty="0"/>
              <a:t> </a:t>
            </a:r>
            <a:r>
              <a:rPr lang="es-CL" dirty="0" err="1"/>
              <a:t>Forming</a:t>
            </a:r>
            <a:r>
              <a:rPr lang="es-CL" dirty="0"/>
              <a:t> Them. </a:t>
            </a:r>
            <a:r>
              <a:rPr lang="es-CL" i="1" dirty="0" err="1"/>
              <a:t>Russian</a:t>
            </a:r>
            <a:r>
              <a:rPr lang="es-CL" i="1" dirty="0"/>
              <a:t> </a:t>
            </a:r>
            <a:r>
              <a:rPr lang="es-CL" i="1" dirty="0" err="1"/>
              <a:t>Politics</a:t>
            </a:r>
            <a:r>
              <a:rPr lang="es-CL" i="1" dirty="0"/>
              <a:t> &amp; </a:t>
            </a:r>
            <a:r>
              <a:rPr lang="es-CL" i="1" dirty="0" err="1"/>
              <a:t>Law</a:t>
            </a:r>
            <a:r>
              <a:rPr lang="es-CL" dirty="0"/>
              <a:t>, </a:t>
            </a:r>
            <a:r>
              <a:rPr lang="es-CL" i="1" dirty="0"/>
              <a:t>59</a:t>
            </a:r>
            <a:r>
              <a:rPr lang="es-CL" dirty="0"/>
              <a:t>(1–3), 1–20. https://doi.org/10.1080/10611940.2022.2110833</a:t>
            </a:r>
          </a:p>
          <a:p>
            <a:r>
              <a:rPr lang="es-CL" dirty="0"/>
              <a:t>Sepúlveda Rodríguez, I. (2021). </a:t>
            </a:r>
            <a:r>
              <a:rPr lang="es-CL" i="1" dirty="0"/>
              <a:t>Análisis de los Factores que influyen en las Actitudes de Apoyo a la Democracia como Sistema de Gobierno en Chile y Uruguay (2016-2018) [Tesis de Magíster en Gestión y Políticas Públicas]</a:t>
            </a:r>
            <a:r>
              <a:rPr lang="es-CL" dirty="0"/>
              <a:t>. Universidad de Chile.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32707442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Personalizado 26">
      <a:dk1>
        <a:srgbClr val="3E2537"/>
      </a:dk1>
      <a:lt1>
        <a:srgbClr val="E7D7E3"/>
      </a:lt1>
      <a:dk2>
        <a:srgbClr val="2A1A00"/>
      </a:dk2>
      <a:lt2>
        <a:srgbClr val="F3F3F2"/>
      </a:lt2>
      <a:accent1>
        <a:srgbClr val="7D4A70"/>
      </a:accent1>
      <a:accent2>
        <a:srgbClr val="D1DDCB"/>
      </a:accent2>
      <a:accent3>
        <a:srgbClr val="8ED1D3"/>
      </a:accent3>
      <a:accent4>
        <a:srgbClr val="CEBEC8"/>
      </a:accent4>
      <a:accent5>
        <a:srgbClr val="D36F68"/>
      </a:accent5>
      <a:accent6>
        <a:srgbClr val="BACCB1"/>
      </a:accent6>
      <a:hlink>
        <a:srgbClr val="46B2B5"/>
      </a:hlink>
      <a:folHlink>
        <a:srgbClr val="A00A9C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162</TotalTime>
  <Words>1053</Words>
  <Application>Microsoft Office PowerPoint</Application>
  <PresentationFormat>Panorámica</PresentationFormat>
  <Paragraphs>92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Aptos</vt:lpstr>
      <vt:lpstr>Arial</vt:lpstr>
      <vt:lpstr>Century Schoolbook</vt:lpstr>
      <vt:lpstr>Wingdings</vt:lpstr>
      <vt:lpstr>Wingdings 2</vt:lpstr>
      <vt:lpstr>Vista</vt:lpstr>
      <vt:lpstr>Presentación de PowerPoint</vt:lpstr>
      <vt:lpstr>Antecedentes Teóricos</vt:lpstr>
      <vt:lpstr>Preguntas de investigación</vt:lpstr>
      <vt:lpstr>Datos a utilizar</vt:lpstr>
      <vt:lpstr>Análisis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 RP</dc:creator>
  <cp:lastModifiedBy>Gus RP</cp:lastModifiedBy>
  <cp:revision>19</cp:revision>
  <dcterms:created xsi:type="dcterms:W3CDTF">2025-10-15T23:17:48Z</dcterms:created>
  <dcterms:modified xsi:type="dcterms:W3CDTF">2025-10-16T23:04:06Z</dcterms:modified>
</cp:coreProperties>
</file>