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3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CE3710-E97A-4CFF-9997-C10F13A60597}" v="4" dt="2025-04-06T23:06:20.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12" y="7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8">
            <a:extLst>
              <a:ext uri="{FF2B5EF4-FFF2-40B4-BE49-F238E27FC236}">
                <a16:creationId xmlns:a16="http://schemas.microsoft.com/office/drawing/2014/main" id="{97C10E99-4C90-7936-4385-A60BABA945CB}"/>
              </a:ext>
            </a:extLst>
          </p:cNvPr>
          <p:cNvSpPr/>
          <p:nvPr userDrawn="1"/>
        </p:nvSpPr>
        <p:spPr>
          <a:xfrm>
            <a:off x="-112296" y="0"/>
            <a:ext cx="12304295" cy="74491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solidFill>
                <a:schemeClr val="bg1"/>
              </a:solidFill>
            </a:endParaRPr>
          </a:p>
        </p:txBody>
      </p:sp>
      <p:sp>
        <p:nvSpPr>
          <p:cNvPr id="2" name="Título 1">
            <a:extLst>
              <a:ext uri="{FF2B5EF4-FFF2-40B4-BE49-F238E27FC236}">
                <a16:creationId xmlns:a16="http://schemas.microsoft.com/office/drawing/2014/main" id="{14350869-1DC6-CB62-16C2-9705A65D9663}"/>
              </a:ext>
            </a:extLst>
          </p:cNvPr>
          <p:cNvSpPr>
            <a:spLocks noGrp="1"/>
          </p:cNvSpPr>
          <p:nvPr>
            <p:ph type="ctrTitle" hasCustomPrompt="1"/>
          </p:nvPr>
        </p:nvSpPr>
        <p:spPr>
          <a:xfrm>
            <a:off x="2444400" y="3441600"/>
            <a:ext cx="7070400" cy="1105200"/>
          </a:xfrm>
        </p:spPr>
        <p:txBody>
          <a:bodyPr anchor="t">
            <a:normAutofit/>
          </a:bodyPr>
          <a:lstStyle>
            <a:lvl1pPr algn="ctr">
              <a:defRPr sz="5400">
                <a:solidFill>
                  <a:schemeClr val="bg1"/>
                </a:solidFill>
              </a:defRPr>
            </a:lvl1pPr>
          </a:lstStyle>
          <a:p>
            <a:r>
              <a:rPr lang="es-MX" dirty="0"/>
              <a:t>Título del </a:t>
            </a:r>
            <a:r>
              <a:rPr lang="es-MX" dirty="0" err="1"/>
              <a:t>Patron</a:t>
            </a:r>
            <a:endParaRPr lang="en-US" dirty="0"/>
          </a:p>
        </p:txBody>
      </p:sp>
      <p:sp>
        <p:nvSpPr>
          <p:cNvPr id="3" name="Subtítulo 2">
            <a:extLst>
              <a:ext uri="{FF2B5EF4-FFF2-40B4-BE49-F238E27FC236}">
                <a16:creationId xmlns:a16="http://schemas.microsoft.com/office/drawing/2014/main" id="{4F0C0BC6-86CD-A99F-FDF6-64D859A077EA}"/>
              </a:ext>
            </a:extLst>
          </p:cNvPr>
          <p:cNvSpPr>
            <a:spLocks noGrp="1"/>
          </p:cNvSpPr>
          <p:nvPr>
            <p:ph type="subTitle" idx="1" hasCustomPrompt="1"/>
          </p:nvPr>
        </p:nvSpPr>
        <p:spPr>
          <a:xfrm>
            <a:off x="4408200" y="2472815"/>
            <a:ext cx="3142800" cy="342000"/>
          </a:xfrm>
        </p:spPr>
        <p:txBody>
          <a:bodyPr>
            <a:normAutofit/>
          </a:bodyPr>
          <a:lstStyle>
            <a:lvl1pPr marL="0" indent="0" algn="ctr">
              <a:buNone/>
              <a:defRPr sz="2800">
                <a:solidFill>
                  <a:schemeClr val="bg1"/>
                </a:solidFill>
                <a:latin typeface="FS Me Pro" panose="0200050604000002000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dirty="0"/>
              <a:t>subtítulo del patrón</a:t>
            </a:r>
            <a:endParaRPr lang="en-US" dirty="0"/>
          </a:p>
        </p:txBody>
      </p:sp>
    </p:spTree>
    <p:extLst>
      <p:ext uri="{BB962C8B-B14F-4D97-AF65-F5344CB8AC3E}">
        <p14:creationId xmlns:p14="http://schemas.microsoft.com/office/powerpoint/2010/main" val="312389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A10960-A5E3-FE38-BB20-DD250096DC70}"/>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F437660D-803C-19EA-EE6C-9AA2484AC31F}"/>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Tree>
    <p:extLst>
      <p:ext uri="{BB962C8B-B14F-4D97-AF65-F5344CB8AC3E}">
        <p14:creationId xmlns:p14="http://schemas.microsoft.com/office/powerpoint/2010/main" val="384786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AAB4F24-252C-E880-CB05-C1F6C1E539DE}"/>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DEB057B8-1528-3F0E-1044-B5AEB53FBC77}"/>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Tree>
    <p:extLst>
      <p:ext uri="{BB962C8B-B14F-4D97-AF65-F5344CB8AC3E}">
        <p14:creationId xmlns:p14="http://schemas.microsoft.com/office/powerpoint/2010/main" val="333649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67222-A2D7-5D9B-141D-53B5BFEBEF3C}"/>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C9A130BE-CC21-5AF3-9E2E-A0523A324BD8}"/>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Tree>
    <p:extLst>
      <p:ext uri="{BB962C8B-B14F-4D97-AF65-F5344CB8AC3E}">
        <p14:creationId xmlns:p14="http://schemas.microsoft.com/office/powerpoint/2010/main" val="1759742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9">
            <a:extLst>
              <a:ext uri="{FF2B5EF4-FFF2-40B4-BE49-F238E27FC236}">
                <a16:creationId xmlns:a16="http://schemas.microsoft.com/office/drawing/2014/main" id="{6EE5674C-5F39-8A65-AE8B-DEA295E66CCE}"/>
              </a:ext>
            </a:extLst>
          </p:cNvPr>
          <p:cNvSpPr/>
          <p:nvPr userDrawn="1"/>
        </p:nvSpPr>
        <p:spPr>
          <a:xfrm>
            <a:off x="-112295" y="2419"/>
            <a:ext cx="12304295" cy="6855581"/>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7" name="Título 6">
            <a:extLst>
              <a:ext uri="{FF2B5EF4-FFF2-40B4-BE49-F238E27FC236}">
                <a16:creationId xmlns:a16="http://schemas.microsoft.com/office/drawing/2014/main" id="{C88068E2-1B1A-A4D6-5B1E-990D21995949}"/>
              </a:ext>
            </a:extLst>
          </p:cNvPr>
          <p:cNvSpPr>
            <a:spLocks noGrp="1"/>
          </p:cNvSpPr>
          <p:nvPr>
            <p:ph type="title"/>
          </p:nvPr>
        </p:nvSpPr>
        <p:spPr>
          <a:xfrm>
            <a:off x="516000" y="3059755"/>
            <a:ext cx="11291802" cy="1105200"/>
          </a:xfrm>
        </p:spPr>
        <p:txBody>
          <a:bodyPr>
            <a:noAutofit/>
          </a:bodyPr>
          <a:lstStyle>
            <a:lvl1pPr algn="ctr">
              <a:defRPr sz="5400">
                <a:solidFill>
                  <a:schemeClr val="bg1"/>
                </a:solidFill>
              </a:defRPr>
            </a:lvl1pPr>
          </a:lstStyle>
          <a:p>
            <a:r>
              <a:rPr lang="es-MX" dirty="0"/>
              <a:t>Haz clic para modificar el estilo de título del patrón</a:t>
            </a:r>
            <a:endParaRPr lang="en-US" dirty="0"/>
          </a:p>
        </p:txBody>
      </p:sp>
    </p:spTree>
    <p:extLst>
      <p:ext uri="{BB962C8B-B14F-4D97-AF65-F5344CB8AC3E}">
        <p14:creationId xmlns:p14="http://schemas.microsoft.com/office/powerpoint/2010/main" val="450317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DD5B43-3C55-C4EE-8A0E-4183848C60B1}"/>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DC24C787-0832-4A55-941C-48CA79155BB3}"/>
              </a:ext>
            </a:extLst>
          </p:cNvPr>
          <p:cNvSpPr>
            <a:spLocks noGrp="1"/>
          </p:cNvSpPr>
          <p:nvPr>
            <p:ph sz="half" idx="1"/>
          </p:nvPr>
        </p:nvSpPr>
        <p:spPr>
          <a:xfrm>
            <a:off x="589567" y="1282045"/>
            <a:ext cx="5328000" cy="489491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contenido 3">
            <a:extLst>
              <a:ext uri="{FF2B5EF4-FFF2-40B4-BE49-F238E27FC236}">
                <a16:creationId xmlns:a16="http://schemas.microsoft.com/office/drawing/2014/main" id="{2650268F-ABD9-2588-3D6C-F36EFB76CD46}"/>
              </a:ext>
            </a:extLst>
          </p:cNvPr>
          <p:cNvSpPr>
            <a:spLocks noGrp="1"/>
          </p:cNvSpPr>
          <p:nvPr>
            <p:ph sz="half" idx="2"/>
          </p:nvPr>
        </p:nvSpPr>
        <p:spPr>
          <a:xfrm>
            <a:off x="6182008" y="1282045"/>
            <a:ext cx="5328000" cy="489491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Tree>
    <p:extLst>
      <p:ext uri="{BB962C8B-B14F-4D97-AF65-F5344CB8AC3E}">
        <p14:creationId xmlns:p14="http://schemas.microsoft.com/office/powerpoint/2010/main" val="221993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73DD05-E021-5B0C-1C4C-59EEC6479AFC}"/>
              </a:ext>
            </a:extLst>
          </p:cNvPr>
          <p:cNvSpPr>
            <a:spLocks noGrp="1"/>
          </p:cNvSpPr>
          <p:nvPr>
            <p:ph type="title"/>
          </p:nvPr>
        </p:nvSpPr>
        <p:spPr>
          <a:xfrm>
            <a:off x="565608" y="365125"/>
            <a:ext cx="10972800" cy="823913"/>
          </a:xfrm>
        </p:spPr>
        <p:txBody>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33C15501-D219-938F-6552-DB03BB781620}"/>
              </a:ext>
            </a:extLst>
          </p:cNvPr>
          <p:cNvSpPr>
            <a:spLocks noGrp="1"/>
          </p:cNvSpPr>
          <p:nvPr>
            <p:ph type="body" idx="1"/>
          </p:nvPr>
        </p:nvSpPr>
        <p:spPr>
          <a:xfrm>
            <a:off x="575835" y="1285234"/>
            <a:ext cx="532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92315F69-62F4-6AAF-06E5-0F7D047E83E0}"/>
              </a:ext>
            </a:extLst>
          </p:cNvPr>
          <p:cNvSpPr>
            <a:spLocks noGrp="1"/>
          </p:cNvSpPr>
          <p:nvPr>
            <p:ph sz="half" idx="2"/>
          </p:nvPr>
        </p:nvSpPr>
        <p:spPr>
          <a:xfrm>
            <a:off x="575835" y="2109146"/>
            <a:ext cx="5328000" cy="408051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texto 4">
            <a:extLst>
              <a:ext uri="{FF2B5EF4-FFF2-40B4-BE49-F238E27FC236}">
                <a16:creationId xmlns:a16="http://schemas.microsoft.com/office/drawing/2014/main" id="{0FAB5E7D-2443-8458-1E36-A8BD8DC4CDC1}"/>
              </a:ext>
            </a:extLst>
          </p:cNvPr>
          <p:cNvSpPr>
            <a:spLocks noGrp="1"/>
          </p:cNvSpPr>
          <p:nvPr>
            <p:ph type="body" sz="quarter" idx="3"/>
          </p:nvPr>
        </p:nvSpPr>
        <p:spPr>
          <a:xfrm>
            <a:off x="6172202" y="1285234"/>
            <a:ext cx="532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130061C2-64C5-8896-81B9-011F250F9141}"/>
              </a:ext>
            </a:extLst>
          </p:cNvPr>
          <p:cNvSpPr>
            <a:spLocks noGrp="1"/>
          </p:cNvSpPr>
          <p:nvPr>
            <p:ph sz="quarter" idx="4"/>
          </p:nvPr>
        </p:nvSpPr>
        <p:spPr>
          <a:xfrm>
            <a:off x="6172202" y="2109146"/>
            <a:ext cx="5328000" cy="408051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Tree>
    <p:extLst>
      <p:ext uri="{BB962C8B-B14F-4D97-AF65-F5344CB8AC3E}">
        <p14:creationId xmlns:p14="http://schemas.microsoft.com/office/powerpoint/2010/main" val="305593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4DE1F5-B4D8-C76D-0414-B80386CA14F0}"/>
              </a:ext>
            </a:extLst>
          </p:cNvPr>
          <p:cNvSpPr>
            <a:spLocks noGrp="1"/>
          </p:cNvSpPr>
          <p:nvPr>
            <p:ph type="title"/>
          </p:nvPr>
        </p:nvSpPr>
        <p:spPr/>
        <p:txBody>
          <a:bodyPr/>
          <a:lstStyle/>
          <a:p>
            <a:r>
              <a:rPr lang="es-MX"/>
              <a:t>Haz clic para modificar el estilo de título del patrón</a:t>
            </a:r>
            <a:endParaRPr lang="en-US"/>
          </a:p>
        </p:txBody>
      </p:sp>
    </p:spTree>
    <p:extLst>
      <p:ext uri="{BB962C8B-B14F-4D97-AF65-F5344CB8AC3E}">
        <p14:creationId xmlns:p14="http://schemas.microsoft.com/office/powerpoint/2010/main" val="3405200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900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nchor="b">
            <a:noAutofit/>
          </a:bodyPr>
          <a:lstStyle>
            <a:lvl1pPr>
              <a:defRPr sz="4000"/>
            </a:lvl1p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224ADD45-AFD3-F2C0-0936-3BA4867F32B8}"/>
              </a:ext>
            </a:extLst>
          </p:cNvPr>
          <p:cNvSpPr>
            <a:spLocks noGrp="1"/>
          </p:cNvSpPr>
          <p:nvPr>
            <p:ph idx="1"/>
          </p:nvPr>
        </p:nvSpPr>
        <p:spPr>
          <a:xfrm>
            <a:off x="5052767" y="1329179"/>
            <a:ext cx="6991596" cy="532879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a:xfrm>
            <a:off x="575838" y="1337117"/>
            <a:ext cx="4354381" cy="4996207"/>
          </a:xfrm>
        </p:spPr>
        <p:txBody>
          <a:bodyPr anchor="ctr">
            <a:normAutofit/>
          </a:bodyPr>
          <a:lstStyle>
            <a:lvl1pPr marL="285750" indent="-285750">
              <a:lnSpc>
                <a:spcPct val="100000"/>
              </a:lnSpc>
              <a:spcBef>
                <a:spcPts val="0"/>
              </a:spcBef>
              <a:spcAft>
                <a:spcPts val="1200"/>
              </a:spcAft>
              <a:buFont typeface="Arial" panose="020B0604020202020204" pitchFamily="34" charset="0"/>
              <a:buChar char="•"/>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Tree>
    <p:extLst>
      <p:ext uri="{BB962C8B-B14F-4D97-AF65-F5344CB8AC3E}">
        <p14:creationId xmlns:p14="http://schemas.microsoft.com/office/powerpoint/2010/main" val="108023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4893F-55B2-92E9-D90C-D042570F5B4A}"/>
              </a:ext>
            </a:extLst>
          </p:cNvPr>
          <p:cNvSpPr>
            <a:spLocks noGrp="1"/>
          </p:cNvSpPr>
          <p:nvPr>
            <p:ph type="title"/>
          </p:nvPr>
        </p:nvSpPr>
        <p:spPr>
          <a:xfrm>
            <a:off x="593889" y="457200"/>
            <a:ext cx="10916239" cy="664590"/>
          </a:xfrm>
        </p:spPr>
        <p:txBody>
          <a:bodyPr anchor="b">
            <a:noAutofit/>
          </a:bodyPr>
          <a:lstStyle>
            <a:lvl1pPr>
              <a:defRPr sz="4000"/>
            </a:lvl1pPr>
          </a:lstStyle>
          <a:p>
            <a:r>
              <a:rPr lang="es-MX"/>
              <a:t>Haz clic para modificar el estilo de título del patrón</a:t>
            </a:r>
            <a:endParaRPr lang="en-US"/>
          </a:p>
        </p:txBody>
      </p:sp>
      <p:sp>
        <p:nvSpPr>
          <p:cNvPr id="3" name="Marcador de posición de imagen 2">
            <a:extLst>
              <a:ext uri="{FF2B5EF4-FFF2-40B4-BE49-F238E27FC236}">
                <a16:creationId xmlns:a16="http://schemas.microsoft.com/office/drawing/2014/main" id="{D46741E4-6012-06F2-E705-3F9FD2AB7F2A}"/>
              </a:ext>
            </a:extLst>
          </p:cNvPr>
          <p:cNvSpPr>
            <a:spLocks noGrp="1"/>
          </p:cNvSpPr>
          <p:nvPr>
            <p:ph type="pic" idx="1"/>
          </p:nvPr>
        </p:nvSpPr>
        <p:spPr>
          <a:xfrm>
            <a:off x="5183188" y="1300899"/>
            <a:ext cx="6172200" cy="50150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1169AA31-C439-C739-C2AA-205A7147B7DF}"/>
              </a:ext>
            </a:extLst>
          </p:cNvPr>
          <p:cNvSpPr>
            <a:spLocks noGrp="1"/>
          </p:cNvSpPr>
          <p:nvPr>
            <p:ph type="body" sz="half" idx="2"/>
          </p:nvPr>
        </p:nvSpPr>
        <p:spPr>
          <a:xfrm>
            <a:off x="593890" y="1308837"/>
            <a:ext cx="4374036" cy="5015060"/>
          </a:xfrm>
        </p:spPr>
        <p:txBody>
          <a:bodyPr/>
          <a:lstStyle>
            <a:lvl1pPr marL="0" indent="0">
              <a:lnSpc>
                <a:spcPct val="100000"/>
              </a:lnSpc>
              <a:spcBef>
                <a:spcPts val="0"/>
              </a:spcBef>
              <a:spcAft>
                <a:spcPts val="12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Tree>
    <p:extLst>
      <p:ext uri="{BB962C8B-B14F-4D97-AF65-F5344CB8AC3E}">
        <p14:creationId xmlns:p14="http://schemas.microsoft.com/office/powerpoint/2010/main" val="126094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F51DD5E-D102-F268-B64D-CEB83516525F}"/>
              </a:ext>
            </a:extLst>
          </p:cNvPr>
          <p:cNvSpPr>
            <a:spLocks noGrp="1"/>
          </p:cNvSpPr>
          <p:nvPr>
            <p:ph type="title"/>
          </p:nvPr>
        </p:nvSpPr>
        <p:spPr>
          <a:xfrm>
            <a:off x="571499" y="365126"/>
            <a:ext cx="10938509" cy="846454"/>
          </a:xfrm>
          <a:prstGeom prst="rect">
            <a:avLst/>
          </a:prstGeom>
        </p:spPr>
        <p:txBody>
          <a:bodyPr vert="horz" lIns="91440" tIns="45720" rIns="91440" bIns="45720" rtlCol="0" anchor="ctr">
            <a:normAutofit/>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A4214792-F628-FDFD-DD76-A5AD5E49EAF5}"/>
              </a:ext>
            </a:extLst>
          </p:cNvPr>
          <p:cNvSpPr>
            <a:spLocks noGrp="1"/>
          </p:cNvSpPr>
          <p:nvPr>
            <p:ph type="body" idx="1"/>
          </p:nvPr>
        </p:nvSpPr>
        <p:spPr>
          <a:xfrm>
            <a:off x="571499" y="1349406"/>
            <a:ext cx="10938509" cy="4827557"/>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E5FAC81D-F01B-1052-FEA1-D44D1B7422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8F2FBA6-BB22-4CD4-A334-9E6BC380BFB2}" type="datetimeFigureOut">
              <a:rPr lang="en-US" smtClean="0"/>
              <a:t>4/6/2025</a:t>
            </a:fld>
            <a:endParaRPr lang="en-US"/>
          </a:p>
        </p:txBody>
      </p:sp>
      <p:sp>
        <p:nvSpPr>
          <p:cNvPr id="5" name="Marcador de pie de página 4">
            <a:extLst>
              <a:ext uri="{FF2B5EF4-FFF2-40B4-BE49-F238E27FC236}">
                <a16:creationId xmlns:a16="http://schemas.microsoft.com/office/drawing/2014/main" id="{234996E3-04F3-66DA-5D18-C6E1439A0E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Marcador de número de diapositiva 5">
            <a:extLst>
              <a:ext uri="{FF2B5EF4-FFF2-40B4-BE49-F238E27FC236}">
                <a16:creationId xmlns:a16="http://schemas.microsoft.com/office/drawing/2014/main" id="{8CA41D45-ADF2-77E2-C1AC-20FAFEB7D6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760E75-21E6-4EEF-9E0C-0C12281DE734}" type="slidenum">
              <a:rPr lang="en-US" smtClean="0"/>
              <a:t>‹Nº›</a:t>
            </a:fld>
            <a:endParaRPr lang="en-US"/>
          </a:p>
        </p:txBody>
      </p:sp>
      <p:sp>
        <p:nvSpPr>
          <p:cNvPr id="7" name="Rectángulo 6">
            <a:extLst>
              <a:ext uri="{FF2B5EF4-FFF2-40B4-BE49-F238E27FC236}">
                <a16:creationId xmlns:a16="http://schemas.microsoft.com/office/drawing/2014/main" id="{F1F58043-7A63-5C24-6F12-0CF4D8A63D5D}"/>
              </a:ext>
            </a:extLst>
          </p:cNvPr>
          <p:cNvSpPr/>
          <p:nvPr userDrawn="1"/>
        </p:nvSpPr>
        <p:spPr>
          <a:xfrm>
            <a:off x="571500" y="1165860"/>
            <a:ext cx="10938510" cy="4571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30630087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914400" rtl="0" eaLnBrk="1" latinLnBrk="0" hangingPunct="1">
        <a:lnSpc>
          <a:spcPct val="90000"/>
        </a:lnSpc>
        <a:spcBef>
          <a:spcPct val="0"/>
        </a:spcBef>
        <a:buNone/>
        <a:defRPr sz="4000" kern="1200">
          <a:solidFill>
            <a:schemeClr val="tx1"/>
          </a:solidFill>
          <a:latin typeface="FS Me Pro"/>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350869-1DC6-CB62-16C2-9705A65D9663}"/>
              </a:ext>
            </a:extLst>
          </p:cNvPr>
          <p:cNvSpPr>
            <a:spLocks noGrp="1"/>
          </p:cNvSpPr>
          <p:nvPr>
            <p:ph type="ctrTitle" hasCustomPrompt="1"/>
          </p:nvPr>
        </p:nvSpPr>
        <p:spPr>
          <a:xfrm>
            <a:off x="2444400" y="3441600"/>
            <a:ext cx="7070400" cy="1105200"/>
          </a:xfrm>
        </p:spPr>
        <p:txBody>
          <a:bodyPr>
            <a:normAutofit fontScale="90000"/>
          </a:bodyPr>
          <a:lstStyle/>
          <a:p>
            <a:pPr marL="0" lvl="0" indent="0">
              <a:buNone/>
            </a:pPr>
            <a:r>
              <a:t>Colombian Milk Price Analysis</a:t>
            </a:r>
          </a:p>
        </p:txBody>
      </p:sp>
      <p:sp>
        <p:nvSpPr>
          <p:cNvPr id="3" name="Subtítulo 2">
            <a:extLst>
              <a:ext uri="{FF2B5EF4-FFF2-40B4-BE49-F238E27FC236}">
                <a16:creationId xmlns:a16="http://schemas.microsoft.com/office/drawing/2014/main" id="{4F0C0BC6-86CD-A99F-FDF6-64D859A077EA}"/>
              </a:ext>
            </a:extLst>
          </p:cNvPr>
          <p:cNvSpPr>
            <a:spLocks noGrp="1"/>
          </p:cNvSpPr>
          <p:nvPr>
            <p:ph type="subTitle" idx="1" hasCustomPrompt="1"/>
          </p:nvPr>
        </p:nvSpPr>
        <p:spPr>
          <a:xfrm>
            <a:off x="4408200" y="2472815"/>
            <a:ext cx="3142800" cy="342000"/>
          </a:xfrm>
        </p:spPr>
        <p:txBody>
          <a:bodyPr>
            <a:normAutofit fontScale="25000" lnSpcReduction="20000"/>
          </a:bodyPr>
          <a:lstStyle/>
          <a:p>
            <a:pPr marL="0" lvl="0" indent="0">
              <a:buNone/>
            </a:pPr>
            <a:br/>
            <a:br/>
            <a:r>
              <a:t>Augusto Umaña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Model Fit</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92500" lnSpcReduction="20000"/>
          </a:bodyPr>
          <a:lstStyle/>
          <a:p>
            <a:pPr marL="0" lvl="0" indent="0">
              <a:buNone/>
            </a:pPr>
            <a:r>
              <a:rPr b="1"/>
              <a:t>Explaining price movements through a linear regression model</a:t>
            </a:r>
          </a:p>
          <a:p>
            <a:pPr marL="0" lvl="0" indent="0">
              <a:buNone/>
            </a:pPr>
            <a:r>
              <a:t>To explain the variation in raw milk prices, we estimated a </a:t>
            </a:r>
            <a:r>
              <a:rPr b="1"/>
              <a:t>linear regression model</a:t>
            </a:r>
            <a:r>
              <a:t> using the </a:t>
            </a:r>
            <a:r>
              <a:rPr b="1"/>
              <a:t>monthly change in price</a:t>
            </a:r>
            <a:r>
              <a:t> as the dependent variable. The model includes:</a:t>
            </a:r>
          </a:p>
          <a:p>
            <a:pPr lvl="0"/>
            <a:r>
              <a:rPr b="1"/>
              <a:t>Two lags of the price change</a:t>
            </a:r>
            <a:r>
              <a:t>, to capture autocorrelation and short-term dynamics.</a:t>
            </a:r>
          </a:p>
          <a:p>
            <a:pPr lvl="0"/>
            <a:r>
              <a:rPr b="1"/>
              <a:t>Exogenous explanatory variables</a:t>
            </a:r>
            <a:r>
              <a:t>, selected based on economic reasoning and statistical performance:</a:t>
            </a:r>
          </a:p>
          <a:p>
            <a:pPr lvl="1"/>
            <a:r>
              <a:rPr b="1"/>
              <a:t>Milk Collection-to-Sales Ratio</a:t>
            </a:r>
            <a:br/>
            <a:endParaRPr/>
          </a:p>
          <a:p>
            <a:pPr lvl="1"/>
            <a:r>
              <a:rPr b="1"/>
              <a:t>Percent change in fertilizer prices</a:t>
            </a:r>
            <a:br/>
            <a:endParaRPr/>
          </a:p>
          <a:p>
            <a:pPr lvl="1"/>
            <a:r>
              <a:rPr b="1"/>
              <a:t>First principal component</a:t>
            </a:r>
            <a:r>
              <a:t> summarizing the remaining input prices</a:t>
            </a:r>
          </a:p>
          <a:p>
            <a:pPr marL="0" lvl="0" indent="0">
              <a:buNone/>
            </a:pPr>
            <a:r>
              <a:t>This specification balances interpretability with predictive power and controls for multicollinearity through PCA.</a:t>
            </a:r>
          </a:p>
        </p:txBody>
      </p:sp>
      <p:pic>
        <p:nvPicPr>
          <p:cNvPr id="3" name="Picture 1" descr="Final-Analysis-and-presentation-powerpoint_files/figure-pptx/unnamed-chunk-10-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Fitted Model</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85000" lnSpcReduction="20000"/>
              </a:bodyPr>
              <a:lstStyle/>
              <a:p>
                <a:pPr marL="0" lvl="0" indent="0">
                  <a:buNone/>
                </a:pPr>
                <a:r>
                  <a:rPr b="1"/>
                  <a:t>Specification of the linear regression model</a:t>
                </a:r>
              </a:p>
              <a:p>
                <a:pPr marL="0" lvl="0" indent="0">
                  <a:buNone/>
                </a:pPr>
                <a:r>
                  <a:t>The final model used to explain changes in the price of raw milk is specified as follows: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m:rPr>
                              <m:nor/>
                            </m:rPr>
                            <a:rPr/>
                            <m:t>Price</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𝛼</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𝛼</m:t>
                          </m:r>
                        </m:e>
                        <m:sub>
                          <m:r>
                            <a:rPr>
                              <a:latin typeface="Cambria Math" panose="02040503050406030204" pitchFamily="18" charset="0"/>
                            </a:rPr>
                            <m:t>1</m:t>
                          </m:r>
                        </m:sub>
                      </m:sSub>
                      <m:r>
                        <a:rPr>
                          <a:latin typeface="Cambria Math" panose="02040503050406030204" pitchFamily="18" charset="0"/>
                        </a:rPr>
                        <m:t>𝛥</m:t>
                      </m:r>
                      <m:sSub>
                        <m:sSubPr>
                          <m:ctrlPr>
                            <a:rPr i="1">
                              <a:latin typeface="Cambria Math" panose="02040503050406030204" pitchFamily="18" charset="0"/>
                            </a:rPr>
                          </m:ctrlPr>
                        </m:sSubPr>
                        <m:e>
                          <m:r>
                            <m:rPr>
                              <m:nor/>
                            </m:rPr>
                            <a:rPr/>
                            <m:t>Price</m:t>
                          </m:r>
                        </m:e>
                        <m:sub>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𝛼</m:t>
                          </m:r>
                        </m:e>
                        <m:sub>
                          <m:r>
                            <a:rPr>
                              <a:latin typeface="Cambria Math" panose="02040503050406030204" pitchFamily="18" charset="0"/>
                            </a:rPr>
                            <m:t>2</m:t>
                          </m:r>
                        </m:sub>
                      </m:sSub>
                      <m:r>
                        <a:rPr>
                          <a:latin typeface="Cambria Math" panose="02040503050406030204" pitchFamily="18" charset="0"/>
                        </a:rPr>
                        <m:t>𝛥</m:t>
                      </m:r>
                      <m:sSub>
                        <m:sSubPr>
                          <m:ctrlPr>
                            <a:rPr i="1">
                              <a:latin typeface="Cambria Math" panose="02040503050406030204" pitchFamily="18" charset="0"/>
                            </a:rPr>
                          </m:ctrlPr>
                        </m:sSubPr>
                        <m:e>
                          <m:r>
                            <m:rPr>
                              <m:nor/>
                            </m:rPr>
                            <a:rPr/>
                            <m:t>Price</m:t>
                          </m:r>
                        </m:e>
                        <m:sub>
                          <m:r>
                            <a:rPr>
                              <a:latin typeface="Cambria Math" panose="02040503050406030204" pitchFamily="18" charset="0"/>
                            </a:rPr>
                            <m:t>𝑡</m:t>
                          </m:r>
                          <m:r>
                            <a:rPr>
                              <a:latin typeface="Cambria Math" panose="02040503050406030204" pitchFamily="18" charset="0"/>
                            </a:rPr>
                            <m:t>−2</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1</m:t>
                          </m:r>
                        </m:sub>
                      </m:sSub>
                      <m:sSub>
                        <m:sSubPr>
                          <m:ctrlPr>
                            <a:rPr i="1">
                              <a:latin typeface="Cambria Math" panose="02040503050406030204" pitchFamily="18" charset="0"/>
                            </a:rPr>
                          </m:ctrlPr>
                        </m:sSubPr>
                        <m:e>
                          <m:r>
                            <m:rPr>
                              <m:nor/>
                            </m:rPr>
                            <a:rPr/>
                            <m:t>Collection</m:t>
                          </m:r>
                          <m:r>
                            <m:rPr>
                              <m:nor/>
                            </m:rPr>
                            <a:rPr/>
                            <m:t>−</m:t>
                          </m:r>
                          <m:r>
                            <m:rPr>
                              <m:nor/>
                            </m:rPr>
                            <a:rPr/>
                            <m:t>to</m:t>
                          </m:r>
                          <m:r>
                            <m:rPr>
                              <m:nor/>
                            </m:rPr>
                            <a:rPr/>
                            <m:t>−</m:t>
                          </m:r>
                          <m:r>
                            <m:rPr>
                              <m:nor/>
                            </m:rPr>
                            <a:rPr/>
                            <m:t>Sales</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2</m:t>
                          </m:r>
                        </m:sub>
                      </m:sSub>
                      <m:r>
                        <a:rPr>
                          <a:latin typeface="Cambria Math" panose="02040503050406030204" pitchFamily="18" charset="0"/>
                        </a:rPr>
                        <m:t>𝛥</m:t>
                      </m:r>
                      <m:r>
                        <a:rPr>
                          <a:latin typeface="Cambria Math" panose="02040503050406030204" pitchFamily="18" charset="0"/>
                        </a:rPr>
                        <m:t>%</m:t>
                      </m:r>
                      <m:sSub>
                        <m:sSubPr>
                          <m:ctrlPr>
                            <a:rPr i="1">
                              <a:latin typeface="Cambria Math" panose="02040503050406030204" pitchFamily="18" charset="0"/>
                            </a:rPr>
                          </m:ctrlPr>
                        </m:sSubPr>
                        <m:e>
                          <m:r>
                            <m:rPr>
                              <m:nor/>
                            </m:rPr>
                            <a:rPr/>
                            <m:t>Fertilizer</m:t>
                          </m:r>
                        </m:e>
                        <m:sub>
                          <m:r>
                            <a:rPr>
                              <a:latin typeface="Cambria Math" panose="02040503050406030204" pitchFamily="18" charset="0"/>
                            </a:rPr>
                            <m:t>𝑡</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3</m:t>
                          </m:r>
                        </m:sub>
                      </m:sSub>
                      <m:r>
                        <m:rPr>
                          <m:nor/>
                        </m:rPr>
                        <a:rPr/>
                        <m:t>PC</m:t>
                      </m:r>
                      <m:r>
                        <m:rPr>
                          <m:nor/>
                        </m:rPr>
                        <a:rPr/>
                        <m:t>1</m:t>
                      </m:r>
                    </m:oMath>
                  </m:oMathPara>
                </a14:m>
                <a:endParaRPr/>
              </a:p>
              <a:p>
                <a:pPr marL="0" lvl="0" indent="0">
                  <a:buNone/>
                </a:pPr>
                <a:r>
                  <a:t>Where:</a:t>
                </a:r>
              </a:p>
              <a:p>
                <a:pPr lvl="0"/>
                <a14:m>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m:rPr>
                            <m:nor/>
                          </m:rPr>
                          <a:rPr/>
                          <m:t>Price</m:t>
                        </m:r>
                      </m:e>
                      <m:sub>
                        <m:r>
                          <a:rPr>
                            <a:latin typeface="Cambria Math" panose="02040503050406030204" pitchFamily="18" charset="0"/>
                          </a:rPr>
                          <m:t>𝑡</m:t>
                        </m:r>
                      </m:sub>
                    </m:sSub>
                  </m:oMath>
                </a14:m>
                <a:r>
                  <a:t>: Monthly change in raw milk price</a:t>
                </a:r>
              </a:p>
              <a:p>
                <a:pPr lvl="0"/>
                <a14:m>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m:rPr>
                            <m:nor/>
                          </m:rPr>
                          <a:rPr/>
                          <m:t>Price</m:t>
                        </m:r>
                      </m:e>
                      <m:sub>
                        <m:r>
                          <a:rPr>
                            <a:latin typeface="Cambria Math" panose="02040503050406030204" pitchFamily="18" charset="0"/>
                          </a:rPr>
                          <m:t>𝑡</m:t>
                        </m:r>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𝛥</m:t>
                    </m:r>
                    <m:sSub>
                      <m:sSubPr>
                        <m:ctrlPr>
                          <a:rPr i="1">
                            <a:latin typeface="Cambria Math" panose="02040503050406030204" pitchFamily="18" charset="0"/>
                          </a:rPr>
                        </m:ctrlPr>
                      </m:sSubPr>
                      <m:e>
                        <m:r>
                          <m:rPr>
                            <m:nor/>
                          </m:rPr>
                          <a:rPr/>
                          <m:t>Price</m:t>
                        </m:r>
                      </m:e>
                      <m:sub>
                        <m:r>
                          <a:rPr>
                            <a:latin typeface="Cambria Math" panose="02040503050406030204" pitchFamily="18" charset="0"/>
                          </a:rPr>
                          <m:t>𝑡</m:t>
                        </m:r>
                        <m:r>
                          <a:rPr>
                            <a:latin typeface="Cambria Math" panose="02040503050406030204" pitchFamily="18" charset="0"/>
                          </a:rPr>
                          <m:t>−2</m:t>
                        </m:r>
                      </m:sub>
                    </m:sSub>
                  </m:oMath>
                </a14:m>
                <a:r>
                  <a:t>: Lagged changes in price</a:t>
                </a:r>
              </a:p>
              <a:p>
                <a:pPr lvl="0"/>
                <a14:m>
                  <m:oMath xmlns:m="http://schemas.openxmlformats.org/officeDocument/2006/math">
                    <m:sSub>
                      <m:sSubPr>
                        <m:ctrlPr>
                          <a:rPr i="1">
                            <a:latin typeface="Cambria Math" panose="02040503050406030204" pitchFamily="18" charset="0"/>
                          </a:rPr>
                        </m:ctrlPr>
                      </m:sSubPr>
                      <m:e>
                        <m:r>
                          <m:rPr>
                            <m:nor/>
                          </m:rPr>
                          <a:rPr/>
                          <m:t>Collection</m:t>
                        </m:r>
                        <m:r>
                          <m:rPr>
                            <m:nor/>
                          </m:rPr>
                          <a:rPr/>
                          <m:t>−</m:t>
                        </m:r>
                        <m:r>
                          <m:rPr>
                            <m:nor/>
                          </m:rPr>
                          <a:rPr/>
                          <m:t>to</m:t>
                        </m:r>
                        <m:r>
                          <m:rPr>
                            <m:nor/>
                          </m:rPr>
                          <a:rPr/>
                          <m:t>−</m:t>
                        </m:r>
                        <m:r>
                          <m:rPr>
                            <m:nor/>
                          </m:rPr>
                          <a:rPr/>
                          <m:t>Sales</m:t>
                        </m:r>
                      </m:e>
                      <m:sub>
                        <m:r>
                          <a:rPr>
                            <a:latin typeface="Cambria Math" panose="02040503050406030204" pitchFamily="18" charset="0"/>
                          </a:rPr>
                          <m:t>𝑡</m:t>
                        </m:r>
                      </m:sub>
                    </m:sSub>
                  </m:oMath>
                </a14:m>
                <a:r>
                  <a:t>: Ratio of milk collected to real industrial sales</a:t>
                </a:r>
              </a:p>
              <a:p>
                <a:pPr lvl="0"/>
                <a14:m>
                  <m:oMath xmlns:m="http://schemas.openxmlformats.org/officeDocument/2006/math">
                    <m:r>
                      <a:rPr>
                        <a:latin typeface="Cambria Math" panose="02040503050406030204" pitchFamily="18" charset="0"/>
                      </a:rPr>
                      <m:t>𝛥</m:t>
                    </m:r>
                    <m:sSub>
                      <m:sSubPr>
                        <m:ctrlPr>
                          <a:rPr i="1">
                            <a:latin typeface="Cambria Math" panose="02040503050406030204" pitchFamily="18" charset="0"/>
                          </a:rPr>
                        </m:ctrlPr>
                      </m:sSubPr>
                      <m:e>
                        <m:r>
                          <m:rPr>
                            <m:nor/>
                          </m:rPr>
                          <a:rPr/>
                          <m:t>% </m:t>
                        </m:r>
                        <m:r>
                          <m:rPr>
                            <m:nor/>
                          </m:rPr>
                          <a:rPr/>
                          <m:t>Fertilizer</m:t>
                        </m:r>
                      </m:e>
                      <m:sub>
                        <m:r>
                          <a:rPr>
                            <a:latin typeface="Cambria Math" panose="02040503050406030204" pitchFamily="18" charset="0"/>
                          </a:rPr>
                          <m:t>𝑡</m:t>
                        </m:r>
                      </m:sub>
                    </m:sSub>
                  </m:oMath>
                </a14:m>
                <a:r>
                  <a:t>: Monthly percent change in fertilizer prices</a:t>
                </a:r>
              </a:p>
              <a:p>
                <a:pPr lvl="0"/>
                <a14:m>
                  <m:oMath xmlns:m="http://schemas.openxmlformats.org/officeDocument/2006/math">
                    <m:r>
                      <m:rPr>
                        <m:nor/>
                      </m:rPr>
                      <a:rPr/>
                      <m:t>PC</m:t>
                    </m:r>
                    <m:r>
                      <m:rPr>
                        <m:nor/>
                      </m:rPr>
                      <a:rPr/>
                      <m:t>1</m:t>
                    </m:r>
                  </m:oMath>
                </a14:m>
                <a:r>
                  <a:t>: First principal component summarizing changes in other input prices</a:t>
                </a:r>
              </a:p>
              <a:p>
                <a:pPr marL="0" lvl="0" indent="0">
                  <a:buNone/>
                </a:pPr>
                <a:r>
                  <a:t>This model structure allows us to capture both </a:t>
                </a:r>
                <a:r>
                  <a:rPr b="1"/>
                  <a:t>price inertia</a:t>
                </a:r>
                <a:r>
                  <a:t> and the </a:t>
                </a:r>
                <a:r>
                  <a:rPr b="1"/>
                  <a:t>exogenous economic forces</a:t>
                </a:r>
                <a:r>
                  <a:t> that influence pricing in the raw milk market.</a:t>
                </a:r>
              </a:p>
            </p:txBody>
          </p:sp>
        </mc:Choice>
        <mc:Fallback xmlns="">
          <p:sp>
            <p:nvSpPr>
              <p:cNvPr id="4" name="Marcador de texto 3">
                <a:extLst>
                  <a:ext uri="{FF2B5EF4-FFF2-40B4-BE49-F238E27FC236}">
                    <a16:creationId xmlns:a16="http://schemas.microsoft.com/office/drawing/2014/main" id="{C46B9E2F-D8F3-1543-F8D5-FB987361D42F}"/>
                  </a:ext>
                </a:extLst>
              </p:cNvPr>
              <p:cNvSpPr>
                <a:spLocks noGrp="1" noRot="1" noChangeAspect="1" noMove="1" noResize="1" noEditPoints="1" noAdjustHandles="1" noChangeArrowheads="1" noChangeShapeType="1" noTextEdit="1"/>
              </p:cNvSpPr>
              <p:nvPr>
                <p:ph type="body" sz="half" idx="2"/>
              </p:nvPr>
            </p:nvSpPr>
            <p:spPr>
              <a:blipFill>
                <a:blip r:embed="rId2"/>
                <a:stretch>
                  <a:fillRect l="-559" b="-244"/>
                </a:stretch>
              </a:blipFill>
            </p:spPr>
            <p:txBody>
              <a:bodyPr/>
              <a:lstStyle/>
              <a:p>
                <a:r>
                  <a:rPr lang="en-US">
                    <a:noFill/>
                  </a:rPr>
                  <a:t> </a:t>
                </a:r>
              </a:p>
            </p:txBody>
          </p:sp>
        </mc:Fallback>
      </mc:AlternateContent>
      <p:graphicFrame>
        <p:nvGraphicFramePr>
          <p:cNvPr id="6" name="Content Placeholder 5"/>
          <p:cNvGraphicFramePr>
            <a:graphicFrameLocks noGrp="1"/>
          </p:cNvGraphicFramePr>
          <p:nvPr>
            <p:ph idx="1"/>
          </p:nvPr>
        </p:nvGraphicFramePr>
        <p:xfrm>
          <a:off x="5041900" y="1320800"/>
          <a:ext cx="6985000" cy="5321300"/>
        </p:xfrm>
        <a:graphic>
          <a:graphicData uri="http://schemas.openxmlformats.org/drawingml/2006/table">
            <a:tbl>
              <a:tblPr bandRow="1">
                <a:tableStyleId>{5C22544A-7EE6-4342-B048-85BDC9FD1C3A}</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0">
                <a:tc>
                  <a:txBody>
                    <a:bodyPr/>
                    <a:lstStyle/>
                    <a:p>
                      <a:pPr marL="0" lvl="0" indent="0" algn="ctr">
                        <a:buNone/>
                      </a:pPr>
                      <a:r>
                        <a:t> </a:t>
                      </a:r>
                    </a:p>
                  </a:txBody>
                  <a:tcPr/>
                </a:tc>
                <a:tc>
                  <a:txBody>
                    <a:bodyPr/>
                    <a:lstStyle/>
                    <a:p>
                      <a:pPr marL="0" lvl="0" indent="0" algn="ctr">
                        <a:buNone/>
                      </a:pPr>
                      <a:r>
                        <a:t>precio dif 1</a:t>
                      </a: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0">
                <a:tc>
                  <a:txBody>
                    <a:bodyPr/>
                    <a:lstStyle/>
                    <a:p>
                      <a:pPr marL="0" lvl="0" indent="0" algn="ctr">
                        <a:buNone/>
                      </a:pPr>
                      <a:r>
                        <a:t>Predictors</a:t>
                      </a:r>
                    </a:p>
                  </a:txBody>
                  <a:tcPr/>
                </a:tc>
                <a:tc>
                  <a:txBody>
                    <a:bodyPr/>
                    <a:lstStyle/>
                    <a:p>
                      <a:pPr marL="0" lvl="0" indent="0" algn="ctr">
                        <a:buNone/>
                      </a:pPr>
                      <a:r>
                        <a:t>Estimates</a:t>
                      </a:r>
                    </a:p>
                  </a:txBody>
                  <a:tcPr/>
                </a:tc>
                <a:tc>
                  <a:txBody>
                    <a:bodyPr/>
                    <a:lstStyle/>
                    <a:p>
                      <a:pPr marL="0" lvl="0" indent="0" algn="ctr">
                        <a:buNone/>
                      </a:pPr>
                      <a:r>
                        <a:t>Statistic</a:t>
                      </a:r>
                    </a:p>
                  </a:txBody>
                  <a:tcPr/>
                </a:tc>
                <a:tc>
                  <a:txBody>
                    <a:bodyPr/>
                    <a:lstStyle/>
                    <a:p>
                      <a:pPr marL="0" lvl="0" indent="0" algn="ctr">
                        <a:buNone/>
                      </a:pPr>
                      <a:r>
                        <a:t>p</a:t>
                      </a:r>
                    </a:p>
                  </a:txBody>
                  <a:tcPr/>
                </a:tc>
                <a:extLst>
                  <a:ext uri="{0D108BD9-81ED-4DB2-BD59-A6C34878D82A}">
                    <a16:rowId xmlns:a16="http://schemas.microsoft.com/office/drawing/2014/main" val="10001"/>
                  </a:ext>
                </a:extLst>
              </a:tr>
              <a:tr h="0">
                <a:tc>
                  <a:txBody>
                    <a:bodyPr/>
                    <a:lstStyle/>
                    <a:p>
                      <a:pPr marL="0" lvl="0" indent="0" algn="ctr">
                        <a:buNone/>
                      </a:pPr>
                      <a:r>
                        <a:t>(Intercept)</a:t>
                      </a:r>
                    </a:p>
                  </a:txBody>
                  <a:tcPr/>
                </a:tc>
                <a:tc>
                  <a:txBody>
                    <a:bodyPr/>
                    <a:lstStyle/>
                    <a:p>
                      <a:pPr marL="0" lvl="0" indent="0" algn="ctr">
                        <a:buNone/>
                      </a:pPr>
                      <a:r>
                        <a:t>80.43</a:t>
                      </a:r>
                    </a:p>
                  </a:txBody>
                  <a:tcPr/>
                </a:tc>
                <a:tc>
                  <a:txBody>
                    <a:bodyPr/>
                    <a:lstStyle/>
                    <a:p>
                      <a:pPr marL="0" lvl="0" indent="0" algn="ctr">
                        <a:buNone/>
                      </a:pPr>
                      <a:r>
                        <a:t>2.00</a:t>
                      </a:r>
                    </a:p>
                  </a:txBody>
                  <a:tcPr/>
                </a:tc>
                <a:tc>
                  <a:txBody>
                    <a:bodyPr/>
                    <a:lstStyle/>
                    <a:p>
                      <a:pPr marL="0" lvl="0" indent="0" algn="ctr">
                        <a:buNone/>
                      </a:pPr>
                      <a:r>
                        <a:rPr b="1"/>
                        <a:t>0.048</a:t>
                      </a:r>
                    </a:p>
                  </a:txBody>
                  <a:tcPr/>
                </a:tc>
                <a:extLst>
                  <a:ext uri="{0D108BD9-81ED-4DB2-BD59-A6C34878D82A}">
                    <a16:rowId xmlns:a16="http://schemas.microsoft.com/office/drawing/2014/main" val="10002"/>
                  </a:ext>
                </a:extLst>
              </a:tr>
              <a:tr h="0">
                <a:tc>
                  <a:txBody>
                    <a:bodyPr/>
                    <a:lstStyle/>
                    <a:p>
                      <a:pPr marL="0" lvl="0" indent="0" algn="ctr">
                        <a:buNone/>
                      </a:pPr>
                      <a:r>
                        <a:t>precio dif1 lag 1</a:t>
                      </a:r>
                    </a:p>
                  </a:txBody>
                  <a:tcPr/>
                </a:tc>
                <a:tc>
                  <a:txBody>
                    <a:bodyPr/>
                    <a:lstStyle/>
                    <a:p>
                      <a:pPr marL="0" lvl="0" indent="0" algn="ctr">
                        <a:buNone/>
                      </a:pPr>
                      <a:r>
                        <a:t>0.48</a:t>
                      </a:r>
                    </a:p>
                  </a:txBody>
                  <a:tcPr/>
                </a:tc>
                <a:tc>
                  <a:txBody>
                    <a:bodyPr/>
                    <a:lstStyle/>
                    <a:p>
                      <a:pPr marL="0" lvl="0" indent="0" algn="ctr">
                        <a:buNone/>
                      </a:pPr>
                      <a:r>
                        <a:t>5.75</a:t>
                      </a:r>
                    </a:p>
                  </a:txBody>
                  <a:tcPr/>
                </a:tc>
                <a:tc>
                  <a:txBody>
                    <a:bodyPr/>
                    <a:lstStyle/>
                    <a:p>
                      <a:pPr marL="0" lvl="0" indent="0" algn="ctr">
                        <a:buNone/>
                      </a:pPr>
                      <a:r>
                        <a:rPr b="1"/>
                        <a:t>&lt;0.001</a:t>
                      </a:r>
                    </a:p>
                  </a:txBody>
                  <a:tcPr/>
                </a:tc>
                <a:extLst>
                  <a:ext uri="{0D108BD9-81ED-4DB2-BD59-A6C34878D82A}">
                    <a16:rowId xmlns:a16="http://schemas.microsoft.com/office/drawing/2014/main" val="10003"/>
                  </a:ext>
                </a:extLst>
              </a:tr>
              <a:tr h="0">
                <a:tc>
                  <a:txBody>
                    <a:bodyPr/>
                    <a:lstStyle/>
                    <a:p>
                      <a:pPr marL="0" lvl="0" indent="0" algn="ctr">
                        <a:buNone/>
                      </a:pPr>
                      <a:r>
                        <a:t>acopio vs ventas</a:t>
                      </a:r>
                      <a:br/>
                      <a:r>
                        <a:t>industria</a:t>
                      </a:r>
                    </a:p>
                  </a:txBody>
                  <a:tcPr/>
                </a:tc>
                <a:tc>
                  <a:txBody>
                    <a:bodyPr/>
                    <a:lstStyle/>
                    <a:p>
                      <a:pPr marL="0" lvl="0" indent="0" algn="ctr">
                        <a:buNone/>
                      </a:pPr>
                      <a:r>
                        <a:t>-79.82</a:t>
                      </a:r>
                    </a:p>
                  </a:txBody>
                  <a:tcPr/>
                </a:tc>
                <a:tc>
                  <a:txBody>
                    <a:bodyPr/>
                    <a:lstStyle/>
                    <a:p>
                      <a:pPr marL="0" lvl="0" indent="0" algn="ctr">
                        <a:buNone/>
                      </a:pPr>
                      <a:r>
                        <a:t>-1.96</a:t>
                      </a:r>
                    </a:p>
                  </a:txBody>
                  <a:tcPr/>
                </a:tc>
                <a:tc>
                  <a:txBody>
                    <a:bodyPr/>
                    <a:lstStyle/>
                    <a:p>
                      <a:pPr marL="0" lvl="0" indent="0" algn="ctr">
                        <a:buNone/>
                      </a:pPr>
                      <a:r>
                        <a:t>0.053</a:t>
                      </a:r>
                    </a:p>
                  </a:txBody>
                  <a:tcPr/>
                </a:tc>
                <a:extLst>
                  <a:ext uri="{0D108BD9-81ED-4DB2-BD59-A6C34878D82A}">
                    <a16:rowId xmlns:a16="http://schemas.microsoft.com/office/drawing/2014/main" val="10004"/>
                  </a:ext>
                </a:extLst>
              </a:tr>
              <a:tr h="0">
                <a:tc>
                  <a:txBody>
                    <a:bodyPr/>
                    <a:lstStyle/>
                    <a:p>
                      <a:pPr marL="0" lvl="0" indent="0" algn="ctr">
                        <a:buNone/>
                      </a:pPr>
                      <a:r>
                        <a:t>precio pct fertilizantes</a:t>
                      </a:r>
                    </a:p>
                  </a:txBody>
                  <a:tcPr/>
                </a:tc>
                <a:tc>
                  <a:txBody>
                    <a:bodyPr/>
                    <a:lstStyle/>
                    <a:p>
                      <a:pPr marL="0" lvl="0" indent="0" algn="ctr">
                        <a:buNone/>
                      </a:pPr>
                      <a:r>
                        <a:t>292.30</a:t>
                      </a:r>
                    </a:p>
                  </a:txBody>
                  <a:tcPr/>
                </a:tc>
                <a:tc>
                  <a:txBody>
                    <a:bodyPr/>
                    <a:lstStyle/>
                    <a:p>
                      <a:pPr marL="0" lvl="0" indent="0" algn="ctr">
                        <a:buNone/>
                      </a:pPr>
                      <a:r>
                        <a:t>2.17</a:t>
                      </a:r>
                    </a:p>
                  </a:txBody>
                  <a:tcPr/>
                </a:tc>
                <a:tc>
                  <a:txBody>
                    <a:bodyPr/>
                    <a:lstStyle/>
                    <a:p>
                      <a:pPr marL="0" lvl="0" indent="0" algn="ctr">
                        <a:buNone/>
                      </a:pPr>
                      <a:r>
                        <a:rPr b="1"/>
                        <a:t>0.033</a:t>
                      </a:r>
                    </a:p>
                  </a:txBody>
                  <a:tcPr/>
                </a:tc>
                <a:extLst>
                  <a:ext uri="{0D108BD9-81ED-4DB2-BD59-A6C34878D82A}">
                    <a16:rowId xmlns:a16="http://schemas.microsoft.com/office/drawing/2014/main" val="10005"/>
                  </a:ext>
                </a:extLst>
              </a:tr>
              <a:tr h="0">
                <a:tc>
                  <a:txBody>
                    <a:bodyPr/>
                    <a:lstStyle/>
                    <a:p>
                      <a:pPr marL="0" lvl="0" indent="0" algn="ctr">
                        <a:buNone/>
                      </a:pPr>
                      <a:r>
                        <a:t>PC1 dif1</a:t>
                      </a:r>
                    </a:p>
                  </a:txBody>
                  <a:tcPr/>
                </a:tc>
                <a:tc>
                  <a:txBody>
                    <a:bodyPr/>
                    <a:lstStyle/>
                    <a:p>
                      <a:pPr marL="0" lvl="0" indent="0" algn="ctr">
                        <a:buNone/>
                      </a:pPr>
                      <a:r>
                        <a:t>1.75</a:t>
                      </a:r>
                    </a:p>
                  </a:txBody>
                  <a:tcPr/>
                </a:tc>
                <a:tc>
                  <a:txBody>
                    <a:bodyPr/>
                    <a:lstStyle/>
                    <a:p>
                      <a:pPr marL="0" lvl="0" indent="0" algn="ctr">
                        <a:buNone/>
                      </a:pPr>
                      <a:r>
                        <a:t>1.48</a:t>
                      </a:r>
                    </a:p>
                  </a:txBody>
                  <a:tcPr/>
                </a:tc>
                <a:tc>
                  <a:txBody>
                    <a:bodyPr/>
                    <a:lstStyle/>
                    <a:p>
                      <a:pPr marL="0" lvl="0" indent="0" algn="ctr">
                        <a:buNone/>
                      </a:pPr>
                      <a:r>
                        <a:t>0.142</a:t>
                      </a:r>
                    </a:p>
                  </a:txBody>
                  <a:tcPr/>
                </a:tc>
                <a:extLst>
                  <a:ext uri="{0D108BD9-81ED-4DB2-BD59-A6C34878D82A}">
                    <a16:rowId xmlns:a16="http://schemas.microsoft.com/office/drawing/2014/main" val="10006"/>
                  </a:ext>
                </a:extLst>
              </a:tr>
              <a:tr h="0">
                <a:tc>
                  <a:txBody>
                    <a:bodyPr/>
                    <a:lstStyle/>
                    <a:p>
                      <a:pPr marL="0" lvl="0" indent="0" algn="ctr">
                        <a:buNone/>
                      </a:pPr>
                      <a:r>
                        <a:t>Observations</a:t>
                      </a:r>
                    </a:p>
                  </a:txBody>
                  <a:tcPr/>
                </a:tc>
                <a:tc>
                  <a:txBody>
                    <a:bodyPr/>
                    <a:lstStyle/>
                    <a:p>
                      <a:pPr marL="0" lvl="0" indent="0" algn="ctr">
                        <a:buNone/>
                      </a:pPr>
                      <a:r>
                        <a:t>95</a:t>
                      </a: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0">
                <a:tc>
                  <a:txBody>
                    <a:bodyPr/>
                    <a:lstStyle/>
                    <a:p>
                      <a:pPr marL="0" lvl="0" indent="0" algn="ctr">
                        <a:buNone/>
                      </a:pPr>
                      <a:r>
                        <a:t>R</a:t>
                      </a:r>
                      <a:r>
                        <a:rPr baseline="30000"/>
                        <a:t>2</a:t>
                      </a:r>
                      <a:r>
                        <a:t> / R</a:t>
                      </a:r>
                      <a:r>
                        <a:rPr baseline="30000"/>
                        <a:t>2</a:t>
                      </a:r>
                      <a:r>
                        <a:t> adjusted</a:t>
                      </a:r>
                    </a:p>
                  </a:txBody>
                  <a:tcPr/>
                </a:tc>
                <a:tc>
                  <a:txBody>
                    <a:bodyPr/>
                    <a:lstStyle/>
                    <a:p>
                      <a:pPr marL="0" lvl="0" indent="0" algn="ctr">
                        <a:buNone/>
                      </a:pPr>
                      <a:r>
                        <a:t>0.568 / 0.549</a:t>
                      </a:r>
                    </a:p>
                  </a:txBody>
                  <a:tcPr/>
                </a:tc>
                <a:tc>
                  <a:txBody>
                    <a:bodyPr/>
                    <a:lstStyle/>
                    <a:p>
                      <a:endParaRPr/>
                    </a:p>
                  </a:txBody>
                  <a:tcPr/>
                </a:tc>
                <a:tc>
                  <a:txBody>
                    <a:bodyPr/>
                    <a:lstStyle/>
                    <a:p>
                      <a:endParaRPr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88068E2-1B1A-A4D6-5B1E-990D21995949}"/>
              </a:ext>
            </a:extLst>
          </p:cNvPr>
          <p:cNvSpPr>
            <a:spLocks noGrp="1"/>
          </p:cNvSpPr>
          <p:nvPr>
            <p:ph type="title"/>
          </p:nvPr>
        </p:nvSpPr>
        <p:spPr>
          <a:xfrm>
            <a:off x="516000" y="3059755"/>
            <a:ext cx="11291802" cy="1105200"/>
          </a:xfrm>
        </p:spPr>
        <p:txBody>
          <a:bodyPr/>
          <a:lstStyle/>
          <a:p>
            <a:pPr marL="0" lvl="0" indent="0">
              <a:buNone/>
            </a:pPr>
            <a:r>
              <a:t>Simulation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Impulse-Response: Milk Collection-to-Sales Ratio</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85000" lnSpcReduction="20000"/>
          </a:bodyPr>
          <a:lstStyle/>
          <a:p>
            <a:pPr marL="0" lvl="0" indent="0">
              <a:buNone/>
            </a:pPr>
            <a:r>
              <a:t>We performed a simulation to analyze how different levels of the </a:t>
            </a:r>
            <a:r>
              <a:rPr b="1"/>
              <a:t>Collection-to-Sales Ratio</a:t>
            </a:r>
            <a:r>
              <a:t> affect raw milk price over time, assuming other factors remain constant.</a:t>
            </a:r>
          </a:p>
          <a:p>
            <a:pPr marL="0" lvl="0" indent="0">
              <a:spcBef>
                <a:spcPts val="3000"/>
              </a:spcBef>
              <a:buNone/>
            </a:pPr>
            <a:r>
              <a:rPr b="1"/>
              <a:t>Key scenarios:</a:t>
            </a:r>
          </a:p>
          <a:p>
            <a:pPr lvl="0"/>
            <a:r>
              <a:rPr b="1"/>
              <a:t>Current situation maintained</a:t>
            </a:r>
            <a:r>
              <a:t> (collection-to-sales remains at current level):</a:t>
            </a:r>
            <a:br/>
            <a:r>
              <a:t>→ Price converges to approximately </a:t>
            </a:r>
            <a:r>
              <a:rPr b="1"/>
              <a:t>COP 1,665</a:t>
            </a:r>
          </a:p>
          <a:p>
            <a:pPr lvl="0"/>
            <a:r>
              <a:rPr b="1"/>
              <a:t>Improved balance in the market</a:t>
            </a:r>
            <a:r>
              <a:t> (ratio reaches 1):</a:t>
            </a:r>
            <a:br/>
            <a:r>
              <a:t>→ Price stabilizes at the </a:t>
            </a:r>
            <a:r>
              <a:rPr b="1"/>
              <a:t>current level of COP 1,870</a:t>
            </a:r>
          </a:p>
          <a:p>
            <a:pPr lvl="0"/>
            <a:r>
              <a:rPr b="1"/>
              <a:t>Milk shortage scenario</a:t>
            </a:r>
            <a:r>
              <a:t> (due to reduced collection or stronger demand from industry):</a:t>
            </a:r>
            <a:br/>
            <a:r>
              <a:t>→ Price increases and stabilizes around </a:t>
            </a:r>
            <a:r>
              <a:rPr b="1"/>
              <a:t>COP 2,076</a:t>
            </a:r>
          </a:p>
          <a:p>
            <a:pPr marL="0" lvl="0" indent="0">
              <a:buNone/>
            </a:pPr>
            <a:r>
              <a:t>This simulation highlights the </a:t>
            </a:r>
            <a:r>
              <a:rPr b="1"/>
              <a:t>sensitivity of price to supply-demand balance</a:t>
            </a:r>
            <a:r>
              <a:t> in the raw milk market and underscores the role of commercial demand dynamics in price formation.</a:t>
            </a:r>
          </a:p>
        </p:txBody>
      </p:sp>
      <p:pic>
        <p:nvPicPr>
          <p:cNvPr id="3" name="Picture 1" descr="Final-Analysis-and-presentation-powerpoint_files/figure-pptx/unnamed-chunk-12-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Simulation Results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85000" lnSpcReduction="20000"/>
          </a:bodyPr>
          <a:lstStyle/>
          <a:p>
            <a:pPr marL="0" lvl="0" indent="0">
              <a:buNone/>
            </a:pPr>
            <a:r>
              <a:rPr b="1"/>
              <a:t>Impulse-Response: Fertilizer Prices</a:t>
            </a:r>
          </a:p>
          <a:p>
            <a:pPr marL="0" lvl="0" indent="0">
              <a:buNone/>
            </a:pPr>
            <a:r>
              <a:t>We simulated the effect of different fertilizer price scenarios on the future trajectory of raw milk prices, holding other variables constant.</a:t>
            </a:r>
          </a:p>
          <a:p>
            <a:pPr marL="0" lvl="0" indent="0">
              <a:spcBef>
                <a:spcPts val="3000"/>
              </a:spcBef>
              <a:buNone/>
            </a:pPr>
            <a:r>
              <a:rPr b="1"/>
              <a:t>Key scenarios:</a:t>
            </a:r>
          </a:p>
          <a:p>
            <a:pPr lvl="0"/>
            <a:r>
              <a:rPr b="1"/>
              <a:t>+5% increase in fertilizer prices</a:t>
            </a:r>
            <a:r>
              <a:t> (similar to 2021–2022 surge):</a:t>
            </a:r>
            <a:br/>
            <a:r>
              <a:t>→ Milk price stabilizes around </a:t>
            </a:r>
            <a:r>
              <a:rPr b="1"/>
              <a:t>COP 1,956</a:t>
            </a:r>
            <a:r>
              <a:t>, halting the current downward trend.</a:t>
            </a:r>
          </a:p>
          <a:p>
            <a:pPr lvl="0"/>
            <a:r>
              <a:rPr b="1"/>
              <a:t>No change in fertilizer prices</a:t>
            </a:r>
            <a:r>
              <a:t> (status quo):</a:t>
            </a:r>
            <a:br/>
            <a:r>
              <a:t>→ Milk price continues its decline, reaching approximately </a:t>
            </a:r>
            <a:r>
              <a:rPr b="1"/>
              <a:t>COP 1,665</a:t>
            </a:r>
            <a:r>
              <a:t> within a year.</a:t>
            </a:r>
          </a:p>
          <a:p>
            <a:pPr lvl="0"/>
            <a:r>
              <a:rPr b="1"/>
              <a:t>Decrease in fertilizer prices</a:t>
            </a:r>
            <a:r>
              <a:t>:</a:t>
            </a:r>
            <a:br/>
            <a:r>
              <a:t>→ Milk price drops further and stabilizes near </a:t>
            </a:r>
            <a:r>
              <a:rPr b="1"/>
              <a:t>COP 1,490</a:t>
            </a:r>
          </a:p>
          <a:p>
            <a:pPr marL="0" lvl="0" indent="0">
              <a:buNone/>
            </a:pPr>
            <a:r>
              <a:t>These results confirm the </a:t>
            </a:r>
            <a:r>
              <a:rPr b="1"/>
              <a:t>strong short-term pass-through</a:t>
            </a:r>
            <a:r>
              <a:t> from input cost shocks—particularly fertilizers—into raw milk pricing dynamics.</a:t>
            </a:r>
          </a:p>
        </p:txBody>
      </p:sp>
      <p:pic>
        <p:nvPicPr>
          <p:cNvPr id="3" name="Picture 1" descr="Final-Analysis-and-presentation-powerpoint_files/figure-pptx/unnamed-chunk-13-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Simulation Results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92500" lnSpcReduction="10000"/>
          </a:bodyPr>
          <a:lstStyle/>
          <a:p>
            <a:pPr marL="0" lvl="0" indent="0">
              <a:buNone/>
            </a:pPr>
            <a:r>
              <a:rPr b="1"/>
              <a:t>Impulse-Response: Antibiotic Prices (and Other Inputs)</a:t>
            </a:r>
          </a:p>
          <a:p>
            <a:pPr marL="0" lvl="0" indent="0">
              <a:buNone/>
            </a:pPr>
            <a:r>
              <a:t>We evaluated the impact of small fluctuations in antibiotic prices—representative of other secondary inputs—on raw milk prices.</a:t>
            </a:r>
          </a:p>
          <a:p>
            <a:pPr marL="0" lvl="0" indent="0">
              <a:spcBef>
                <a:spcPts val="3000"/>
              </a:spcBef>
              <a:buNone/>
            </a:pPr>
            <a:r>
              <a:rPr b="1"/>
              <a:t>Key findings:</a:t>
            </a:r>
          </a:p>
          <a:p>
            <a:pPr lvl="0"/>
            <a:r>
              <a:t>For changes in the range of </a:t>
            </a:r>
            <a:r>
              <a:rPr b="1"/>
              <a:t>−5% to +5%</a:t>
            </a:r>
            <a:r>
              <a:t> in antibiotic prices:</a:t>
            </a:r>
            <a:br/>
            <a:r>
              <a:t>→ The impact on raw milk price is </a:t>
            </a:r>
            <a:r>
              <a:rPr b="1"/>
              <a:t>limited</a:t>
            </a:r>
            <a:r>
              <a:t>.</a:t>
            </a:r>
          </a:p>
          <a:p>
            <a:pPr lvl="0"/>
            <a:r>
              <a:t>Within this range, the milk price varies only from </a:t>
            </a:r>
            <a:r>
              <a:rPr b="1"/>
              <a:t>COP 1,628</a:t>
            </a:r>
            <a:r>
              <a:t> to </a:t>
            </a:r>
            <a:r>
              <a:rPr b="1"/>
              <a:t>COP 1,701</a:t>
            </a:r>
          </a:p>
          <a:p>
            <a:pPr marL="0" lvl="0" indent="0">
              <a:buNone/>
            </a:pPr>
            <a:r>
              <a:t>This suggests that while antibiotics and similar inputs do contribute to production costs, their </a:t>
            </a:r>
            <a:r>
              <a:rPr b="1"/>
              <a:t>isolated short-term influence</a:t>
            </a:r>
            <a:r>
              <a:t> on price dynamics is </a:t>
            </a:r>
            <a:r>
              <a:rPr b="1"/>
              <a:t>relatively low</a:t>
            </a:r>
            <a:r>
              <a:t> compared to primary inputs like fertilizers or feed.</a:t>
            </a:r>
          </a:p>
        </p:txBody>
      </p:sp>
      <p:pic>
        <p:nvPicPr>
          <p:cNvPr id="3" name="Picture 1" descr="Final-Analysis-and-presentation-powerpoint_files/figure-pptx/unnamed-chunk-14-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Revisiting 2021–2024: What the Model Tells Us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70000" lnSpcReduction="20000"/>
          </a:bodyPr>
          <a:lstStyle/>
          <a:p>
            <a:pPr marL="0" lvl="0" indent="0">
              <a:buNone/>
            </a:pPr>
            <a:r>
              <a:t>The model helps us understand the raw milk price dynamics observed over the past few years:</a:t>
            </a:r>
          </a:p>
          <a:p>
            <a:pPr marL="0" lvl="0" indent="0">
              <a:buNone/>
            </a:pPr>
            <a:r>
              <a:rPr b="1"/>
              <a:t>2021:</a:t>
            </a:r>
          </a:p>
          <a:p>
            <a:pPr marL="0" lvl="0" indent="0">
              <a:buNone/>
            </a:pPr>
            <a:r>
              <a:t>Fertilizer prices began to climb—doubling over the year.</a:t>
            </a:r>
            <a:br/>
            <a:r>
              <a:t>Milk collection dropped, while demand peaked by year-end.</a:t>
            </a:r>
            <a:br/>
            <a:r>
              <a:t>→ </a:t>
            </a:r>
            <a:r>
              <a:rPr b="1"/>
              <a:t>This combination of higher costs and relative scarcity triggered a sharp price increase.</a:t>
            </a:r>
          </a:p>
          <a:p>
            <a:pPr marL="0" lvl="0" indent="0">
              <a:buNone/>
            </a:pPr>
            <a:r>
              <a:rPr b="1"/>
              <a:t>2022:</a:t>
            </a:r>
          </a:p>
          <a:p>
            <a:pPr marL="0" lvl="0" indent="0">
              <a:buNone/>
            </a:pPr>
            <a:r>
              <a:t>Fertilizer prices continued to rise, reaching a peak by year-end.</a:t>
            </a:r>
            <a:br/>
            <a:r>
              <a:t>At the same time, milk collection recovered and demand began to decline.</a:t>
            </a:r>
            <a:br/>
            <a:r>
              <a:t>→ </a:t>
            </a:r>
            <a:r>
              <a:rPr b="1"/>
              <a:t>These trends eased the upward pressure on prices.</a:t>
            </a:r>
          </a:p>
          <a:p>
            <a:pPr marL="0" lvl="0" indent="0">
              <a:buNone/>
            </a:pPr>
            <a:r>
              <a:rPr b="1"/>
              <a:t>2023:</a:t>
            </a:r>
          </a:p>
          <a:p>
            <a:pPr marL="0" lvl="0" indent="0">
              <a:buNone/>
            </a:pPr>
            <a:r>
              <a:t>Fertilizer prices fell, milk collection remained stable, and demand dropped by 8.5%.</a:t>
            </a:r>
            <a:br/>
            <a:r>
              <a:t>→ </a:t>
            </a:r>
            <a:r>
              <a:rPr b="1"/>
              <a:t>This led to strong downward pressure on raw milk prices.</a:t>
            </a:r>
          </a:p>
          <a:p>
            <a:pPr marL="0" lvl="0" indent="0">
              <a:buNone/>
            </a:pPr>
            <a:r>
              <a:rPr b="1"/>
              <a:t>2024 (YTD):</a:t>
            </a:r>
          </a:p>
          <a:p>
            <a:pPr marL="0" lvl="0" indent="0">
              <a:buNone/>
            </a:pPr>
            <a:r>
              <a:t>Fertilizer prices continue to decline, alongside ongoing reductions in dairy demand.</a:t>
            </a:r>
            <a:br/>
            <a:r>
              <a:t>→ </a:t>
            </a:r>
            <a:r>
              <a:rPr b="1"/>
              <a:t>Together, these factors are intensifying downward price pressures.</a:t>
            </a:r>
          </a:p>
        </p:txBody>
      </p:sp>
      <p:pic>
        <p:nvPicPr>
          <p:cNvPr id="3" name="Picture 1" descr="Final-Analysis-and-presentation-powerpoint_files/figure-pptx/unnamed-chunk-15-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67222-A2D7-5D9B-141D-53B5BFEBEF3C}"/>
              </a:ext>
            </a:extLst>
          </p:cNvPr>
          <p:cNvSpPr>
            <a:spLocks noGrp="1"/>
          </p:cNvSpPr>
          <p:nvPr>
            <p:ph type="title"/>
          </p:nvPr>
        </p:nvSpPr>
        <p:spPr/>
        <p:txBody>
          <a:bodyPr/>
          <a:lstStyle/>
          <a:p>
            <a:pPr marL="0" lvl="0" indent="0">
              <a:buNone/>
            </a:pPr>
            <a:r>
              <a:rPr b="1"/>
              <a:t>Key Takeaways &amp; Strategic Implications</a:t>
            </a:r>
          </a:p>
        </p:txBody>
      </p:sp>
      <p:sp>
        <p:nvSpPr>
          <p:cNvPr id="3" name="Marcador de contenido 2">
            <a:extLst>
              <a:ext uri="{FF2B5EF4-FFF2-40B4-BE49-F238E27FC236}">
                <a16:creationId xmlns:a16="http://schemas.microsoft.com/office/drawing/2014/main" id="{C9A130BE-CC21-5AF3-9E2E-A0523A324BD8}"/>
              </a:ext>
            </a:extLst>
          </p:cNvPr>
          <p:cNvSpPr>
            <a:spLocks noGrp="1"/>
          </p:cNvSpPr>
          <p:nvPr>
            <p:ph idx="1"/>
          </p:nvPr>
        </p:nvSpPr>
        <p:spPr/>
        <p:txBody>
          <a:bodyPr>
            <a:normAutofit fontScale="77500" lnSpcReduction="20000"/>
          </a:bodyPr>
          <a:lstStyle/>
          <a:p>
            <a:pPr marL="457200" lvl="0" indent="-457200">
              <a:buAutoNum type="arabicPeriod"/>
            </a:pPr>
            <a:r>
              <a:rPr b="1"/>
              <a:t>Raw milk prices are highly sensitive to input costs</a:t>
            </a:r>
            <a:br/>
            <a:r>
              <a:t>Especially fertilizers and feed. Fertilizer price shocks show immediate and significant effects on milk pricing.</a:t>
            </a:r>
          </a:p>
          <a:p>
            <a:pPr marL="457200" lvl="0" indent="-457200">
              <a:buAutoNum type="arabicPeriod"/>
            </a:pPr>
            <a:r>
              <a:rPr b="1"/>
              <a:t>Demand dynamics amplify price movements</a:t>
            </a:r>
            <a:br/>
            <a:r>
              <a:t>Sharp increases in dairy demand—combined with constrained supply—create upward pressure. When demand weakens, the opposite occurs.</a:t>
            </a:r>
          </a:p>
          <a:p>
            <a:pPr marL="457200" lvl="0" indent="-457200">
              <a:buAutoNum type="arabicPeriod"/>
            </a:pPr>
            <a:r>
              <a:rPr b="1"/>
              <a:t>Secondary inputs (e.g., antibiotics) have limited individual impact</a:t>
            </a:r>
            <a:br/>
            <a:r>
              <a:t>Their effect on price is modest, even under significant cost variation.</a:t>
            </a:r>
          </a:p>
          <a:p>
            <a:pPr marL="457200" lvl="0" indent="-457200">
              <a:buAutoNum type="arabicPeriod"/>
            </a:pPr>
            <a:r>
              <a:rPr b="1"/>
              <a:t>The Collection-to-Sales ratio is a reliable indicator of price pressure</a:t>
            </a:r>
            <a:br/>
            <a:r>
              <a:t>It captures relative scarcity and reflects the balance between supply and market demand.</a:t>
            </a:r>
          </a:p>
          <a:p>
            <a:pPr marL="457200" lvl="0" indent="-457200">
              <a:buAutoNum type="arabicPeriod"/>
            </a:pPr>
            <a:r>
              <a:rPr b="1"/>
              <a:t>The post-2021 price surge was not random</a:t>
            </a:r>
            <a:br/>
            <a:r>
              <a:t>It can be explained by simultaneous cost increases, supply constraints, and demand growth—exactly the conditions modeled.</a:t>
            </a:r>
          </a:p>
          <a:p>
            <a:pPr marL="457200" lvl="0" indent="-457200">
              <a:buAutoNum type="arabicPeriod"/>
            </a:pPr>
            <a:r>
              <a:rPr b="1"/>
              <a:t>Current trajectory (2023–2024) points to continued downward pressure</a:t>
            </a:r>
            <a:br/>
            <a:r>
              <a:t>Unless there’s a reversal in demand trends or a new cost shock, prices are likely to remain under pressure.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t>Objective of the Analysis: Understand the key factors driving raw milk price trends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Autofit/>
          </a:bodyPr>
          <a:lstStyle/>
          <a:p>
            <a:pPr marL="0" lvl="0" indent="0">
              <a:spcBef>
                <a:spcPts val="3000"/>
              </a:spcBef>
              <a:buNone/>
            </a:pPr>
            <a:r>
              <a:rPr sz="1400" b="1" dirty="0"/>
              <a:t>Since 2016, the price of raw milk in Colombia has followed four distinct phases:</a:t>
            </a:r>
          </a:p>
          <a:p>
            <a:pPr lvl="0"/>
            <a:r>
              <a:rPr sz="1400" b="1" dirty="0"/>
              <a:t>2016–2018: Moderate and steady monthly increases</a:t>
            </a:r>
            <a:br>
              <a:rPr sz="1400" dirty="0"/>
            </a:br>
            <a:r>
              <a:rPr sz="1400" dirty="0"/>
              <a:t>A period of gradual growth, likely tied to normal market dynamics and seasonal factors.</a:t>
            </a:r>
          </a:p>
          <a:p>
            <a:pPr lvl="0"/>
            <a:r>
              <a:rPr sz="1400" b="1" dirty="0"/>
              <a:t>2019–2021: Sharper increases with occasional sudden spikes</a:t>
            </a:r>
            <a:br>
              <a:rPr sz="1400" dirty="0"/>
            </a:br>
            <a:r>
              <a:rPr sz="1400" dirty="0"/>
              <a:t>Marked by more volatility, possibly linked to supply disruptions or short-term demand shifts.</a:t>
            </a:r>
          </a:p>
          <a:p>
            <a:pPr lvl="0"/>
            <a:r>
              <a:rPr sz="1400" b="1" dirty="0"/>
              <a:t>2021–2023: Exponential price growth</a:t>
            </a:r>
            <a:br>
              <a:rPr sz="1400" dirty="0"/>
            </a:br>
            <a:r>
              <a:rPr sz="1400" dirty="0"/>
              <a:t>Driven by structural shocks in the agricultural sector, including:</a:t>
            </a:r>
            <a:br>
              <a:rPr sz="1400" dirty="0"/>
            </a:br>
            <a:r>
              <a:rPr sz="1400" dirty="0"/>
              <a:t>• The nationwide strike in May 2021, which disrupted supply chains.</a:t>
            </a:r>
            <a:br>
              <a:rPr sz="1400" dirty="0"/>
            </a:br>
            <a:r>
              <a:rPr sz="1400" dirty="0"/>
              <a:t>• A sharp rise in global input costs (e.g., fertilizers, feed) following the war in Ukraine.</a:t>
            </a:r>
            <a:br>
              <a:rPr sz="1400" dirty="0"/>
            </a:br>
            <a:r>
              <a:rPr sz="1400" dirty="0"/>
              <a:t>• Broader domestic inflation affecting transportation and production costs.</a:t>
            </a:r>
          </a:p>
          <a:p>
            <a:pPr lvl="0"/>
            <a:r>
              <a:rPr sz="1400" b="1" dirty="0"/>
              <a:t>2023–Present: Deflationary phase</a:t>
            </a:r>
            <a:br>
              <a:rPr sz="1400" dirty="0"/>
            </a:br>
            <a:r>
              <a:rPr sz="1400" dirty="0"/>
              <a:t>Characterized by falling input prices, tighter monetary policy, and weakened consumer demand—particularly in dairy categories.</a:t>
            </a:r>
          </a:p>
        </p:txBody>
      </p:sp>
      <p:pic>
        <p:nvPicPr>
          <p:cNvPr id="3" name="Picture 1" descr="Final-Analysis-and-presentation-powerpoint_files/figure-pptx/unnamed-chunk-3-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67222-A2D7-5D9B-141D-53B5BFEBEF3C}"/>
              </a:ext>
            </a:extLst>
          </p:cNvPr>
          <p:cNvSpPr>
            <a:spLocks noGrp="1"/>
          </p:cNvSpPr>
          <p:nvPr>
            <p:ph type="title"/>
          </p:nvPr>
        </p:nvSpPr>
        <p:spPr/>
        <p:txBody>
          <a:bodyPr/>
          <a:lstStyle/>
          <a:p>
            <a:pPr marL="0" lvl="0" indent="0">
              <a:buNone/>
            </a:pPr>
            <a:r>
              <a:rPr b="1"/>
              <a:t>Key Variables Considered in the Analysis</a:t>
            </a:r>
          </a:p>
        </p:txBody>
      </p:sp>
      <p:sp>
        <p:nvSpPr>
          <p:cNvPr id="3" name="Marcador de contenido 2">
            <a:extLst>
              <a:ext uri="{FF2B5EF4-FFF2-40B4-BE49-F238E27FC236}">
                <a16:creationId xmlns:a16="http://schemas.microsoft.com/office/drawing/2014/main" id="{C9A130BE-CC21-5AF3-9E2E-A0523A324BD8}"/>
              </a:ext>
            </a:extLst>
          </p:cNvPr>
          <p:cNvSpPr>
            <a:spLocks noGrp="1"/>
          </p:cNvSpPr>
          <p:nvPr>
            <p:ph idx="1"/>
          </p:nvPr>
        </p:nvSpPr>
        <p:spPr/>
        <p:txBody>
          <a:bodyPr>
            <a:normAutofit fontScale="77500" lnSpcReduction="20000"/>
          </a:bodyPr>
          <a:lstStyle/>
          <a:p>
            <a:pPr marL="0" lvl="0" indent="0">
              <a:buNone/>
            </a:pPr>
            <a:r>
              <a:rPr b="1"/>
              <a:t>Identifying the main drivers of raw milk price fluctuations</a:t>
            </a:r>
          </a:p>
          <a:p>
            <a:pPr marL="0" lvl="0" indent="0">
              <a:buNone/>
            </a:pPr>
            <a:r>
              <a:t>The analysis focused on identifying variables with a direct influence on the price of raw milk:</a:t>
            </a:r>
          </a:p>
          <a:p>
            <a:pPr lvl="0"/>
            <a:r>
              <a:rPr b="1"/>
              <a:t>Input Prices</a:t>
            </a:r>
            <a:br/>
            <a:r>
              <a:t>We used data from DANE’s SIPSA system, filtering specifically for agricultural inputs relevant to milk production (e.g., animal feed, fertilizers, supplements).</a:t>
            </a:r>
          </a:p>
          <a:p>
            <a:pPr lvl="0"/>
            <a:r>
              <a:rPr b="1"/>
              <a:t>Demand-Side Variables</a:t>
            </a:r>
            <a:br/>
            <a:r>
              <a:t>Raw milk prices are partially driven by consumer demand for liquid milk and dairy products such as cheese and yogurt. To capture this dynamic, we used the Monthly Manufacturing Survey (EMM) from DANE, which reports monthly production and sales across manufacturing sectors, including dairy processing.</a:t>
            </a:r>
          </a:p>
          <a:p>
            <a:pPr lvl="0"/>
            <a:r>
              <a:rPr b="1"/>
              <a:t>Inflation Indicators</a:t>
            </a:r>
            <a:br/>
            <a:r>
              <a:t>Given the inflationary pressures between 2021 and 2023, we included key inflation metrics:</a:t>
            </a:r>
            <a:br/>
            <a:r>
              <a:t>• </a:t>
            </a:r>
            <a:r>
              <a:rPr b="1"/>
              <a:t>CPI (Consumer Price Index)</a:t>
            </a:r>
            <a:br/>
            <a:r>
              <a:t>• </a:t>
            </a:r>
            <a:r>
              <a:rPr b="1"/>
              <a:t>CPI for milk and cheese</a:t>
            </a:r>
            <a:br/>
            <a:r>
              <a:t>• </a:t>
            </a:r>
            <a:r>
              <a:rPr b="1"/>
              <a:t>Agricultural PPI (Producer Price Index)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t>Input Prices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lstStyle/>
          <a:p>
            <a:pPr marL="0" lvl="0" indent="0">
              <a:buNone/>
            </a:pPr>
            <a:r>
              <a:t>SIPSA Data – Agricultural Input Cost Monitoring</a:t>
            </a:r>
          </a:p>
          <a:p>
            <a:pPr marL="0" lvl="0" indent="0">
              <a:buNone/>
            </a:pPr>
            <a:r>
              <a:t>Input price data was sourced from SIPSA (the Agricultural Sector Price and Supply Information System), managed by DANE. This system tracks monthly price variations across the entire agricultural supply chain.</a:t>
            </a:r>
          </a:p>
          <a:p>
            <a:pPr marL="0" lvl="0" indent="0">
              <a:buNone/>
            </a:pPr>
            <a:r>
              <a:t>For this analysis, we selected only those inputs directly related to raw milk production and grouped them into seven main categories to facilitate interpretation and modeling.</a:t>
            </a:r>
          </a:p>
        </p:txBody>
      </p:sp>
      <p:pic>
        <p:nvPicPr>
          <p:cNvPr id="3" name="Picture 1" descr="Final-Analysis-and-presentation-powerpoint_files/figure-pptx/unnamed-chunk-4-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Demand Variables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92500" lnSpcReduction="20000"/>
          </a:bodyPr>
          <a:lstStyle/>
          <a:p>
            <a:pPr marL="0" lvl="0" indent="0">
              <a:buNone/>
            </a:pPr>
            <a:r>
              <a:rPr b="1"/>
              <a:t>Capturing Dairy Sector Activity through Official Manufacturing Data</a:t>
            </a:r>
          </a:p>
          <a:p>
            <a:pPr marL="0" lvl="0" indent="0">
              <a:buNone/>
            </a:pPr>
            <a:r>
              <a:t>To model demand-side dynamics, we used data from the </a:t>
            </a:r>
            <a:r>
              <a:rPr b="1"/>
              <a:t>Monthly Manufacturing Survey</a:t>
            </a:r>
            <a:r>
              <a:t> (EMM), specifically the dairy sector chapter. This survey tracks monthly production and sales volumes across all sectors of the economy and provides a long historical series (available since January 2001).</a:t>
            </a:r>
          </a:p>
          <a:p>
            <a:pPr marL="0" lvl="0" indent="0">
              <a:buNone/>
            </a:pPr>
            <a:r>
              <a:t>For our purposes, it offers a comprehensive view of the output of dairy products and their derivatives (e.g., cheese, yogurt, condensed milk), making it a robust proxy for downstream demand.</a:t>
            </a:r>
          </a:p>
          <a:p>
            <a:pPr marL="0" lvl="0" indent="0">
              <a:buNone/>
            </a:pPr>
            <a:r>
              <a:t>While Nielsen data is also available, it presents two key limitations:</a:t>
            </a:r>
            <a:br/>
            <a:r>
              <a:t>- It only covers the last </a:t>
            </a:r>
            <a:r>
              <a:rPr b="1"/>
              <a:t>three years</a:t>
            </a:r>
            <a:r>
              <a:t>.</a:t>
            </a:r>
            <a:br/>
            <a:r>
              <a:t>- It focuses exclusively on the </a:t>
            </a:r>
            <a:r>
              <a:rPr b="1"/>
              <a:t>liquid milk</a:t>
            </a:r>
            <a:r>
              <a:t> segment, and only for the specific sales channels accessed by </a:t>
            </a:r>
            <a:r>
              <a:rPr b="1"/>
              <a:t>Alquería</a:t>
            </a:r>
            <a:r>
              <a:t>.</a:t>
            </a:r>
          </a:p>
        </p:txBody>
      </p:sp>
      <p:pic>
        <p:nvPicPr>
          <p:cNvPr id="3" name="Picture 1" descr="Final-Analysis-and-presentation-powerpoint_files/figure-pptx/unnamed-chunk-5-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Inflation Variables</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85000" lnSpcReduction="10000"/>
          </a:bodyPr>
          <a:lstStyle/>
          <a:p>
            <a:pPr marL="0" lvl="0" indent="0">
              <a:buNone/>
            </a:pPr>
            <a:r>
              <a:rPr b="1"/>
              <a:t>Controlling for Price Level Effects through Deflation and Differencing</a:t>
            </a:r>
          </a:p>
          <a:p>
            <a:pPr marL="0" lvl="0" indent="0">
              <a:buNone/>
            </a:pPr>
            <a:r>
              <a:t>All price-related variables show high correlation—both in their overall trend and their shape over time. This strong co-movement reflects the broad inflationary dynamics affecting the economy.</a:t>
            </a:r>
          </a:p>
          <a:p>
            <a:pPr marL="0" lvl="0" indent="0">
              <a:buNone/>
            </a:pPr>
            <a:r>
              <a:t>To isolate the true drivers of raw milk price behavior, we applied two standard data transformations:</a:t>
            </a:r>
          </a:p>
          <a:p>
            <a:pPr lvl="0"/>
            <a:r>
              <a:rPr b="1"/>
              <a:t>Deflation</a:t>
            </a:r>
            <a:r>
              <a:t>: All monetary variables were converted to real terms (constant prices) to remove the effects of general inflation.</a:t>
            </a:r>
          </a:p>
          <a:p>
            <a:pPr lvl="0"/>
            <a:r>
              <a:rPr b="1"/>
              <a:t>Differencing</a:t>
            </a:r>
            <a:r>
              <a:t>: We used changes in prices (month-over-month differences) rather than absolute levels, since what truly matters is the </a:t>
            </a:r>
            <a:r>
              <a:rPr b="1"/>
              <a:t>variation</a:t>
            </a:r>
            <a:r>
              <a:t> in input costs and demand—not their nominal value.</a:t>
            </a:r>
          </a:p>
          <a:p>
            <a:pPr marL="0" lvl="0" indent="0">
              <a:buNone/>
            </a:pPr>
            <a:r>
              <a:t>These transformations help ensure a more accurate and meaningful analysis.</a:t>
            </a:r>
          </a:p>
        </p:txBody>
      </p:sp>
      <p:pic>
        <p:nvPicPr>
          <p:cNvPr id="3" name="Picture 1" descr="Final-Analysis-and-presentation-powerpoint_files/figure-pptx/unnamed-chunk-6-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Constructed Variable: Milk Collection-to-Sales Ratio</a:t>
            </a:r>
          </a:p>
        </p:txBody>
      </p:sp>
      <mc:AlternateContent xmlns:mc="http://schemas.openxmlformats.org/markup-compatibility/2006" xmlns:a14="http://schemas.microsoft.com/office/drawing/2010/main">
        <mc:Choice Requires="a14">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85000" lnSpcReduction="20000"/>
              </a:bodyPr>
              <a:lstStyle/>
              <a:p>
                <a:pPr marL="0" lvl="0" indent="0">
                  <a:buNone/>
                </a:pPr>
                <a:r>
                  <a:rPr b="1"/>
                  <a:t>Measuring Relative Supply Pressure in the Raw Milk Market</a:t>
                </a:r>
              </a:p>
              <a:p>
                <a:pPr marL="0" lvl="0" indent="0">
                  <a:buNone/>
                </a:pPr>
                <a:r>
                  <a:t>In economics, </a:t>
                </a:r>
                <a:r>
                  <a:rPr b="1"/>
                  <a:t>price reflects the relative scarcity or abundance</a:t>
                </a:r>
                <a:r>
                  <a:t> of a good. For the raw milk market, this scarcity is defined not in absolute terms, but </a:t>
                </a:r>
                <a:r>
                  <a:rPr b="1"/>
                  <a:t>relative to downstream demand</a:t>
                </a:r>
                <a:r>
                  <a:t> for dairy products.</a:t>
                </a:r>
              </a:p>
              <a:p>
                <a:pPr marL="0" lvl="0" indent="0">
                  <a:buNone/>
                </a:pPr>
                <a:r>
                  <a:t>To capture this relationship, we constructed a ratio that compares raw milk supply to industrial demand:</a:t>
                </a:r>
              </a:p>
              <a:p>
                <a:pPr lvl="0"/>
                <a:r>
                  <a:rPr b="1"/>
                  <a:t>Milk Collection</a:t>
                </a:r>
                <a:r>
                  <a:t>: Sourced from the </a:t>
                </a:r>
                <a:r>
                  <a:rPr b="1"/>
                  <a:t>USP (Unidad de Seguimiento de Precios)</a:t>
                </a:r>
                <a:r>
                  <a:t> report by the Ministry of Agriculture.</a:t>
                </a:r>
              </a:p>
              <a:p>
                <a:pPr lvl="0"/>
                <a:r>
                  <a:rPr b="1"/>
                  <a:t>Dairy Sales</a:t>
                </a:r>
                <a:r>
                  <a:t>: Based on </a:t>
                </a:r>
                <a:r>
                  <a:rPr b="1"/>
                  <a:t>real (inflation-adjusted) sales</a:t>
                </a:r>
                <a:r>
                  <a:t> reported in the Monthly Manufacturing Survey (EMM) by DANE.</a:t>
                </a:r>
              </a:p>
              <a:p>
                <a:pPr marL="0" lvl="0" indent="0">
                  <a:buNone/>
                </a:pPr>
                <a:r>
                  <a:t>The resulting variable is defined as: </a:t>
                </a:r>
                <a14:m>
                  <m:oMath xmlns:m="http://schemas.openxmlformats.org/officeDocument/2006/math">
                    <m:r>
                      <m:rPr>
                        <m:nor/>
                      </m:rPr>
                      <a:rPr/>
                      <m:t>Milk</m:t>
                    </m:r>
                    <m:r>
                      <m:rPr>
                        <m:nor/>
                      </m:rPr>
                      <a:rPr/>
                      <m:t> </m:t>
                    </m:r>
                    <m:r>
                      <m:rPr>
                        <m:nor/>
                      </m:rPr>
                      <a:rPr/>
                      <m:t>Collection</m:t>
                    </m:r>
                    <m:r>
                      <m:rPr>
                        <m:nor/>
                      </m:rPr>
                      <a:rPr/>
                      <m:t>−</m:t>
                    </m:r>
                    <m:r>
                      <m:rPr>
                        <m:nor/>
                      </m:rPr>
                      <a:rPr/>
                      <m:t>to</m:t>
                    </m:r>
                    <m:r>
                      <m:rPr>
                        <m:nor/>
                      </m:rPr>
                      <a:rPr/>
                      <m:t>−</m:t>
                    </m:r>
                    <m:r>
                      <m:rPr>
                        <m:nor/>
                      </m:rPr>
                      <a:rPr/>
                      <m:t>Industry</m:t>
                    </m:r>
                    <m:r>
                      <m:rPr>
                        <m:nor/>
                      </m:rPr>
                      <a:rPr/>
                      <m:t> </m:t>
                    </m:r>
                    <m:r>
                      <m:rPr>
                        <m:nor/>
                      </m:rPr>
                      <a:rPr/>
                      <m:t>Sales</m:t>
                    </m:r>
                    <m:r>
                      <a:rPr>
                        <a:latin typeface="Cambria Math" panose="02040503050406030204" pitchFamily="18" charset="0"/>
                      </a:rPr>
                      <m:t>_</m:t>
                    </m:r>
                    <m:r>
                      <a:rPr>
                        <a:latin typeface="Cambria Math" panose="02040503050406030204" pitchFamily="18" charset="0"/>
                      </a:rPr>
                      <m:t>𝑡</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𝑀𝑖𝑙𝑘𝐶𝑜𝑙𝑙𝑒𝑐𝑡𝑖𝑜</m:t>
                        </m:r>
                        <m:sSub>
                          <m:sSubPr>
                            <m:ctrlPr>
                              <a:rPr i="1">
                                <a:latin typeface="Cambria Math" panose="02040503050406030204" pitchFamily="18" charset="0"/>
                              </a:rPr>
                            </m:ctrlPr>
                          </m:sSubPr>
                          <m:e>
                            <m:r>
                              <a:rPr>
                                <a:latin typeface="Cambria Math" panose="02040503050406030204" pitchFamily="18" charset="0"/>
                              </a:rPr>
                              <m:t>𝑛</m:t>
                            </m:r>
                          </m:e>
                          <m:sub>
                            <m:r>
                              <a:rPr>
                                <a:latin typeface="Cambria Math" panose="02040503050406030204" pitchFamily="18" charset="0"/>
                              </a:rPr>
                              <m:t>𝑡</m:t>
                            </m:r>
                          </m:sub>
                        </m:sSub>
                      </m:num>
                      <m:den>
                        <m:r>
                          <a:rPr>
                            <a:latin typeface="Cambria Math" panose="02040503050406030204" pitchFamily="18" charset="0"/>
                          </a:rPr>
                          <m:t>𝑅𝑒𝑎𝑙𝑆𝑎𝑙𝑒</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𝑡</m:t>
                            </m:r>
                          </m:sub>
                        </m:sSub>
                      </m:den>
                    </m:f>
                  </m:oMath>
                </a14:m>
                <a:endParaRPr/>
              </a:p>
              <a:p>
                <a:pPr marL="0" lvl="0" indent="0">
                  <a:buNone/>
                </a:pPr>
                <a:r>
                  <a:t>This ratio helps assess whether the market is experiencing </a:t>
                </a:r>
                <a:r>
                  <a:rPr b="1"/>
                  <a:t>excess supply or tight availability</a:t>
                </a:r>
                <a:r>
                  <a:t>, which can directly influence pricing behavior.</a:t>
                </a:r>
              </a:p>
            </p:txBody>
          </p:sp>
        </mc:Choice>
        <mc:Fallback xmlns="">
          <p:sp>
            <p:nvSpPr>
              <p:cNvPr id="4" name="Marcador de texto 3">
                <a:extLst>
                  <a:ext uri="{FF2B5EF4-FFF2-40B4-BE49-F238E27FC236}">
                    <a16:creationId xmlns:a16="http://schemas.microsoft.com/office/drawing/2014/main" id="{C46B9E2F-D8F3-1543-F8D5-FB987361D42F}"/>
                  </a:ext>
                </a:extLst>
              </p:cNvPr>
              <p:cNvSpPr>
                <a:spLocks noGrp="1" noRot="1" noChangeAspect="1" noMove="1" noResize="1" noEditPoints="1" noAdjustHandles="1" noChangeArrowheads="1" noChangeShapeType="1" noTextEdit="1"/>
              </p:cNvSpPr>
              <p:nvPr>
                <p:ph type="body" sz="half" idx="2"/>
              </p:nvPr>
            </p:nvSpPr>
            <p:spPr>
              <a:blipFill>
                <a:blip r:embed="rId2"/>
                <a:stretch>
                  <a:fillRect l="-559" r="-1399"/>
                </a:stretch>
              </a:blipFill>
            </p:spPr>
            <p:txBody>
              <a:bodyPr/>
              <a:lstStyle/>
              <a:p>
                <a:r>
                  <a:rPr lang="en-US">
                    <a:noFill/>
                  </a:rPr>
                  <a:t> </a:t>
                </a:r>
              </a:p>
            </p:txBody>
          </p:sp>
        </mc:Fallback>
      </mc:AlternateContent>
      <p:pic>
        <p:nvPicPr>
          <p:cNvPr id="3" name="Picture 1" descr="Final-Analysis-and-presentation-powerpoint_files/figure-pptx/unnamed-chunk-7-1.png"/>
          <p:cNvPicPr>
            <a:picLocks noGrp="1" noChangeAspect="1"/>
          </p:cNvPicPr>
          <p:nvPr/>
        </p:nvPicPr>
        <p:blipFill>
          <a:blip r:embed="rId3"/>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Correlation Challenges: Multicollinearity</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77500" lnSpcReduction="20000"/>
          </a:bodyPr>
          <a:lstStyle/>
          <a:p>
            <a:pPr marL="0" lvl="0" indent="0">
              <a:buNone/>
            </a:pPr>
            <a:r>
              <a:rPr b="1"/>
              <a:t>Navigating variable redundancy and spurious results</a:t>
            </a:r>
          </a:p>
          <a:p>
            <a:pPr marL="0" lvl="0" indent="0">
              <a:buNone/>
            </a:pPr>
            <a:r>
              <a:t>The initial analysis considered more than </a:t>
            </a:r>
            <a:r>
              <a:rPr b="1"/>
              <a:t>190 variables</a:t>
            </a:r>
            <a:r>
              <a:t>. After variable selection and refinement, we identified </a:t>
            </a:r>
            <a:r>
              <a:rPr b="1"/>
              <a:t>10 key drivers</a:t>
            </a:r>
            <a:r>
              <a:t> that best explain raw milk price behavior.</a:t>
            </a:r>
          </a:p>
          <a:p>
            <a:pPr marL="0" lvl="0" indent="0">
              <a:buNone/>
            </a:pPr>
            <a:r>
              <a:t>However, several of these variables are highly correlated with each other, raising issues of </a:t>
            </a:r>
            <a:r>
              <a:rPr b="1"/>
              <a:t>multicollinearity</a:t>
            </a:r>
            <a:r>
              <a:t>:</a:t>
            </a:r>
          </a:p>
          <a:p>
            <a:pPr lvl="0"/>
            <a:r>
              <a:rPr b="1"/>
              <a:t>Industry Sales</a:t>
            </a:r>
            <a:r>
              <a:t>, </a:t>
            </a:r>
            <a:r>
              <a:rPr b="1"/>
              <a:t>Milk Collection Volume</a:t>
            </a:r>
            <a:r>
              <a:t>, and the </a:t>
            </a:r>
            <a:r>
              <a:rPr b="1"/>
              <a:t>Collection-to-Sales Ratio</a:t>
            </a:r>
            <a:r>
              <a:t> all show strong correlations with raw milk price—but are also strongly correlated among themselves.</a:t>
            </a:r>
            <a:br/>
            <a:endParaRPr/>
          </a:p>
          <a:p>
            <a:pPr lvl="0"/>
            <a:r>
              <a:rPr b="1"/>
              <a:t>Changes in input prices</a:t>
            </a:r>
            <a:r>
              <a:t> (month-over-month) also exhibit high inter-correlation, particularly among similar categories (e.g., different types of feed and supplements). This can lead to </a:t>
            </a:r>
            <a:r>
              <a:rPr b="1"/>
              <a:t>spurious results</a:t>
            </a:r>
            <a:r>
              <a:t> in modeling and weaken interpretability.</a:t>
            </a:r>
          </a:p>
          <a:p>
            <a:pPr marL="0" lvl="0" indent="0">
              <a:buNone/>
            </a:pPr>
            <a:r>
              <a:t>Despite this, two input price variables stand out:</a:t>
            </a:r>
            <a:br/>
            <a:r>
              <a:t>- </a:t>
            </a:r>
            <a:r>
              <a:rPr b="1"/>
              <a:t>Percent change in fertilizer prices</a:t>
            </a:r>
            <a:br/>
            <a:r>
              <a:t>- </a:t>
            </a:r>
            <a:r>
              <a:rPr b="1"/>
              <a:t>Percent change in feed prices</a:t>
            </a:r>
          </a:p>
          <a:p>
            <a:pPr marL="0" lvl="0" indent="0">
              <a:buNone/>
            </a:pPr>
            <a:r>
              <a:t>Both show </a:t>
            </a:r>
            <a:r>
              <a:rPr b="1"/>
              <a:t>strong correlation with raw milk prices</a:t>
            </a:r>
            <a:r>
              <a:t> and </a:t>
            </a:r>
            <a:r>
              <a:rPr b="1"/>
              <a:t>low correlation with other input variables</a:t>
            </a:r>
            <a:r>
              <a:t>, making them more reliable predictors in the model.</a:t>
            </a:r>
          </a:p>
        </p:txBody>
      </p:sp>
      <p:pic>
        <p:nvPicPr>
          <p:cNvPr id="3" name="Picture 1" descr="Final-Analysis-and-presentation-powerpoint_files/figure-pptx/unnamed-chunk-8-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6C597B-5A47-95D3-7DCC-BBDA593B1D9D}"/>
              </a:ext>
            </a:extLst>
          </p:cNvPr>
          <p:cNvSpPr>
            <a:spLocks noGrp="1"/>
          </p:cNvSpPr>
          <p:nvPr>
            <p:ph type="title"/>
          </p:nvPr>
        </p:nvSpPr>
        <p:spPr>
          <a:xfrm>
            <a:off x="575838" y="344078"/>
            <a:ext cx="10943717" cy="834273"/>
          </a:xfrm>
        </p:spPr>
        <p:txBody>
          <a:bodyPr/>
          <a:lstStyle/>
          <a:p>
            <a:pPr marL="0" lvl="0" indent="0">
              <a:buNone/>
            </a:pPr>
            <a:r>
              <a:rPr b="1"/>
              <a:t>Addressing Correlation Issues: Principal Component Analysis (PCA)</a:t>
            </a:r>
          </a:p>
        </p:txBody>
      </p:sp>
      <p:sp>
        <p:nvSpPr>
          <p:cNvPr id="4" name="Marcador de texto 3">
            <a:extLst>
              <a:ext uri="{FF2B5EF4-FFF2-40B4-BE49-F238E27FC236}">
                <a16:creationId xmlns:a16="http://schemas.microsoft.com/office/drawing/2014/main" id="{C46B9E2F-D8F3-1543-F8D5-FB987361D42F}"/>
              </a:ext>
            </a:extLst>
          </p:cNvPr>
          <p:cNvSpPr>
            <a:spLocks noGrp="1"/>
          </p:cNvSpPr>
          <p:nvPr>
            <p:ph type="body" sz="half" idx="2"/>
          </p:nvPr>
        </p:nvSpPr>
        <p:spPr/>
        <p:txBody>
          <a:bodyPr>
            <a:normAutofit fontScale="85000" lnSpcReduction="20000"/>
          </a:bodyPr>
          <a:lstStyle/>
          <a:p>
            <a:pPr marL="0" lvl="0" indent="0">
              <a:buNone/>
            </a:pPr>
            <a:r>
              <a:rPr b="1"/>
              <a:t>Reducing input price redundancy through dimensionality reduction</a:t>
            </a:r>
          </a:p>
          <a:p>
            <a:pPr marL="0" lvl="0" indent="0">
              <a:buNone/>
            </a:pPr>
            <a:r>
              <a:t>To address the multicollinearity problem among input price variables, we applied </a:t>
            </a:r>
            <a:r>
              <a:rPr b="1"/>
              <a:t>Principal Component Analysis (PCA)</a:t>
            </a:r>
            <a:r>
              <a:t>.</a:t>
            </a:r>
          </a:p>
          <a:p>
            <a:pPr marL="0" lvl="0" indent="0">
              <a:buNone/>
            </a:pPr>
            <a:r>
              <a:t>PCA transforms the original variables into new, uncorrelated components that retain the majority of the original information. Each </a:t>
            </a:r>
            <a:r>
              <a:rPr b="1"/>
              <a:t>principal component</a:t>
            </a:r>
            <a:r>
              <a:t> is a linear combination of the original variables and satisfies two key conditions:</a:t>
            </a:r>
          </a:p>
          <a:p>
            <a:pPr lvl="0"/>
            <a:r>
              <a:rPr b="1"/>
              <a:t>Independence</a:t>
            </a:r>
            <a:r>
              <a:t>: The components are uncorrelated with each other.</a:t>
            </a:r>
            <a:br/>
            <a:endParaRPr/>
          </a:p>
          <a:p>
            <a:pPr lvl="0"/>
            <a:r>
              <a:rPr b="1"/>
              <a:t>Variance Maximization</a:t>
            </a:r>
            <a:r>
              <a:t>: Each component captures the maximum possible variance (i.e., information) from the data.</a:t>
            </a:r>
          </a:p>
          <a:p>
            <a:pPr marL="0" lvl="0" indent="0">
              <a:buNone/>
            </a:pPr>
            <a:r>
              <a:t>In the chart, we observe that the </a:t>
            </a:r>
            <a:r>
              <a:rPr b="1"/>
              <a:t>first principal component (PC1_dif1)</a:t>
            </a:r>
            <a:r>
              <a:t> captures </a:t>
            </a:r>
            <a:r>
              <a:rPr b="1"/>
              <a:t>96% of the total variance</a:t>
            </a:r>
            <a:r>
              <a:t> from the five original variables. This makes it a highly efficient summary of the dynamics in input price changes, and a robust input for modeling.</a:t>
            </a:r>
          </a:p>
        </p:txBody>
      </p:sp>
      <p:pic>
        <p:nvPicPr>
          <p:cNvPr id="3" name="Picture 1" descr="Final-Analysis-and-presentation-powerpoint_files/figure-pptx/unnamed-chunk-9-1.png"/>
          <p:cNvPicPr>
            <a:picLocks noGrp="1" noChangeAspect="1"/>
          </p:cNvPicPr>
          <p:nvPr/>
        </p:nvPicPr>
        <p:blipFill>
          <a:blip r:embed="rId2"/>
          <a:stretch>
            <a:fillRect/>
          </a:stretch>
        </p:blipFill>
        <p:spPr bwMode="auto">
          <a:xfrm>
            <a:off x="5041900" y="1320800"/>
            <a:ext cx="6985000" cy="53213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1_Diseño personalizado">
  <a:themeElements>
    <a:clrScheme name="AnalyticalInsights">
      <a:dk1>
        <a:srgbClr val="333333"/>
      </a:dk1>
      <a:lt1>
        <a:srgbClr val="F3FBFF"/>
      </a:lt1>
      <a:dk2>
        <a:srgbClr val="003B5C"/>
      </a:dk2>
      <a:lt2>
        <a:srgbClr val="1D9AF4"/>
      </a:lt2>
      <a:accent1>
        <a:srgbClr val="003B5C"/>
      </a:accent1>
      <a:accent2>
        <a:srgbClr val="5CECD3"/>
      </a:accent2>
      <a:accent3>
        <a:srgbClr val="1D9AF4"/>
      </a:accent3>
      <a:accent4>
        <a:srgbClr val="19D1F7"/>
      </a:accent4>
      <a:accent5>
        <a:srgbClr val="333333"/>
      </a:accent5>
      <a:accent6>
        <a:srgbClr val="F3FBFF"/>
      </a:accent6>
      <a:hlink>
        <a:srgbClr val="467886"/>
      </a:hlink>
      <a:folHlink>
        <a:srgbClr val="96607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lantilla_Alqueria_2024.potx" id="{77A134B0-57B0-4523-8EB3-CB3469C2BC77}" vid="{DF0555A8-0E16-42B8-9CED-3DF561AB6C89}"/>
    </a:ext>
  </a:extLst>
</a:theme>
</file>

<file path=docProps/app.xml><?xml version="1.0" encoding="utf-8"?>
<Properties xmlns="http://schemas.openxmlformats.org/officeDocument/2006/extended-properties" xmlns:vt="http://schemas.openxmlformats.org/officeDocument/2006/docPropsVTypes">
  <TotalTime>0</TotalTime>
  <Words>2134</Words>
  <Application>Microsoft Office PowerPoint</Application>
  <PresentationFormat>Panorámica</PresentationFormat>
  <Paragraphs>143</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Cambria Math</vt:lpstr>
      <vt:lpstr>FS Me Pro</vt:lpstr>
      <vt:lpstr>1_Diseño personalizado</vt:lpstr>
      <vt:lpstr>Colombian Milk Price Analysis</vt:lpstr>
      <vt:lpstr>Objective of the Analysis: Understand the key factors driving raw milk price trends</vt:lpstr>
      <vt:lpstr>Key Variables Considered in the Analysis</vt:lpstr>
      <vt:lpstr>Input Prices</vt:lpstr>
      <vt:lpstr>Demand Variables</vt:lpstr>
      <vt:lpstr>Inflation Variables</vt:lpstr>
      <vt:lpstr>Constructed Variable: Milk Collection-to-Sales Ratio</vt:lpstr>
      <vt:lpstr>Correlation Challenges: Multicollinearity</vt:lpstr>
      <vt:lpstr>Addressing Correlation Issues: Principal Component Analysis (PCA)</vt:lpstr>
      <vt:lpstr>Model Fit</vt:lpstr>
      <vt:lpstr>Fitted Model</vt:lpstr>
      <vt:lpstr>Simulation Results</vt:lpstr>
      <vt:lpstr>Impulse-Response: Milk Collection-to-Sales Ratio</vt:lpstr>
      <vt:lpstr>Simulation Results</vt:lpstr>
      <vt:lpstr>Simulation Results</vt:lpstr>
      <vt:lpstr>Revisiting 2021–2024: What the Model Tells Us</vt:lpstr>
      <vt:lpstr>Key Takeaways &amp; Strategic Implications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52</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FS Me Pro</vt:lpstr>
      <vt:lpstr>1_Diseño personalizado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2025-04-06T23:06:20Z</dcterms:created>
  <dcterms:modified xsi:type="dcterms:W3CDTF">2025-04-06T23:06:30Z</dcterms:modified>
</cp:coreProperties>
</file>