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300" r:id="rId2"/>
    <p:sldId id="302" r:id="rId3"/>
    <p:sldId id="303" r:id="rId4"/>
    <p:sldId id="305" r:id="rId5"/>
    <p:sldId id="312" r:id="rId6"/>
    <p:sldId id="306" r:id="rId7"/>
    <p:sldId id="307" r:id="rId8"/>
    <p:sldId id="313" r:id="rId9"/>
    <p:sldId id="310" r:id="rId10"/>
    <p:sldId id="311" r:id="rId11"/>
  </p:sldIdLst>
  <p:sldSz cx="9144000" cy="6858000" type="screen4x3"/>
  <p:notesSz cx="7315200" cy="9601200"/>
  <p:defaultTextStyle>
    <a:defPPr>
      <a:defRPr lang="pt-BR"/>
    </a:defPPr>
    <a:lvl1pPr algn="l" rtl="0" fontAlgn="base">
      <a:spcBef>
        <a:spcPct val="0"/>
      </a:spcBef>
      <a:spcAft>
        <a:spcPct val="0"/>
      </a:spcAft>
      <a:defRPr sz="3600" kern="1200">
        <a:solidFill>
          <a:schemeClr val="tx1"/>
        </a:solidFill>
        <a:latin typeface="Times New Roman" pitchFamily="18" charset="0"/>
        <a:ea typeface="+mn-ea"/>
        <a:cs typeface="Arial" charset="0"/>
      </a:defRPr>
    </a:lvl1pPr>
    <a:lvl2pPr marL="457200" algn="l" rtl="0" fontAlgn="base">
      <a:spcBef>
        <a:spcPct val="0"/>
      </a:spcBef>
      <a:spcAft>
        <a:spcPct val="0"/>
      </a:spcAft>
      <a:defRPr sz="3600" kern="1200">
        <a:solidFill>
          <a:schemeClr val="tx1"/>
        </a:solidFill>
        <a:latin typeface="Times New Roman" pitchFamily="18" charset="0"/>
        <a:ea typeface="+mn-ea"/>
        <a:cs typeface="Arial" charset="0"/>
      </a:defRPr>
    </a:lvl2pPr>
    <a:lvl3pPr marL="914400" algn="l" rtl="0" fontAlgn="base">
      <a:spcBef>
        <a:spcPct val="0"/>
      </a:spcBef>
      <a:spcAft>
        <a:spcPct val="0"/>
      </a:spcAft>
      <a:defRPr sz="36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36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3600" kern="1200">
        <a:solidFill>
          <a:schemeClr val="tx1"/>
        </a:solidFill>
        <a:latin typeface="Times New Roman" pitchFamily="18" charset="0"/>
        <a:ea typeface="+mn-ea"/>
        <a:cs typeface="Arial" charset="0"/>
      </a:defRPr>
    </a:lvl5pPr>
    <a:lvl6pPr marL="2286000" algn="l" defTabSz="914400" rtl="0" eaLnBrk="1" latinLnBrk="0" hangingPunct="1">
      <a:defRPr sz="3600" kern="1200">
        <a:solidFill>
          <a:schemeClr val="tx1"/>
        </a:solidFill>
        <a:latin typeface="Times New Roman" pitchFamily="18" charset="0"/>
        <a:ea typeface="+mn-ea"/>
        <a:cs typeface="Arial" charset="0"/>
      </a:defRPr>
    </a:lvl6pPr>
    <a:lvl7pPr marL="2743200" algn="l" defTabSz="914400" rtl="0" eaLnBrk="1" latinLnBrk="0" hangingPunct="1">
      <a:defRPr sz="3600" kern="1200">
        <a:solidFill>
          <a:schemeClr val="tx1"/>
        </a:solidFill>
        <a:latin typeface="Times New Roman" pitchFamily="18" charset="0"/>
        <a:ea typeface="+mn-ea"/>
        <a:cs typeface="Arial" charset="0"/>
      </a:defRPr>
    </a:lvl7pPr>
    <a:lvl8pPr marL="3200400" algn="l" defTabSz="914400" rtl="0" eaLnBrk="1" latinLnBrk="0" hangingPunct="1">
      <a:defRPr sz="3600" kern="1200">
        <a:solidFill>
          <a:schemeClr val="tx1"/>
        </a:solidFill>
        <a:latin typeface="Times New Roman" pitchFamily="18" charset="0"/>
        <a:ea typeface="+mn-ea"/>
        <a:cs typeface="Arial" charset="0"/>
      </a:defRPr>
    </a:lvl8pPr>
    <a:lvl9pPr marL="3657600" algn="l" defTabSz="914400" rtl="0" eaLnBrk="1" latinLnBrk="0" hangingPunct="1">
      <a:defRPr sz="36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0000"/>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296" autoAdjust="0"/>
  </p:normalViewPr>
  <p:slideViewPr>
    <p:cSldViewPr>
      <p:cViewPr>
        <p:scale>
          <a:sx n="78" d="100"/>
          <a:sy n="78" d="100"/>
        </p:scale>
        <p:origin x="-2574" y="-8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s-ES"/>
          </a:p>
        </p:txBody>
      </p:sp>
      <p:sp>
        <p:nvSpPr>
          <p:cNvPr id="25395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s-ES"/>
          </a:p>
        </p:txBody>
      </p:sp>
      <p:sp>
        <p:nvSpPr>
          <p:cNvPr id="253956"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s-ES"/>
          </a:p>
        </p:txBody>
      </p:sp>
      <p:sp>
        <p:nvSpPr>
          <p:cNvPr id="25395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014B70C-1FF2-4D0D-A6A9-7370F2021676}" type="slidenum">
              <a:rPr lang="pt-BR"/>
              <a:pPr/>
              <a:t>‹#›</a:t>
            </a:fld>
            <a:endParaRPr lang="pt-BR"/>
          </a:p>
        </p:txBody>
      </p:sp>
    </p:spTree>
    <p:extLst>
      <p:ext uri="{BB962C8B-B14F-4D97-AF65-F5344CB8AC3E}">
        <p14:creationId xmlns:p14="http://schemas.microsoft.com/office/powerpoint/2010/main" val="3076617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s-E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s-ES"/>
          </a:p>
        </p:txBody>
      </p:sp>
      <p:sp>
        <p:nvSpPr>
          <p:cNvPr id="12292" name="Rectangle 4"/>
          <p:cNvSpPr>
            <a:spLocks noGrp="1" noRot="1" noChangeAspect="1" noChangeArrowheads="1" noTextEdit="1"/>
          </p:cNvSpPr>
          <p:nvPr>
            <p:ph type="sldImg" idx="2"/>
          </p:nvPr>
        </p:nvSpPr>
        <p:spPr bwMode="auto">
          <a:xfrm>
            <a:off x="1260475" y="720725"/>
            <a:ext cx="4799013"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30250" y="4560888"/>
            <a:ext cx="5854700"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25606"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s-E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C597959-EB9D-4073-9135-7C93B7FE1D7F}" type="slidenum">
              <a:rPr lang="pt-BR"/>
              <a:pPr/>
              <a:t>‹#›</a:t>
            </a:fld>
            <a:endParaRPr lang="pt-BR"/>
          </a:p>
        </p:txBody>
      </p:sp>
    </p:spTree>
    <p:extLst>
      <p:ext uri="{BB962C8B-B14F-4D97-AF65-F5344CB8AC3E}">
        <p14:creationId xmlns:p14="http://schemas.microsoft.com/office/powerpoint/2010/main" val="55823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Imagem de Slide 1"/>
          <p:cNvSpPr>
            <a:spLocks noGrp="1" noRot="1" noChangeAspect="1" noTextEdit="1"/>
          </p:cNvSpPr>
          <p:nvPr>
            <p:ph type="sldImg"/>
          </p:nvPr>
        </p:nvSpPr>
        <p:spPr>
          <a:ln/>
        </p:spPr>
      </p:sp>
      <p:sp>
        <p:nvSpPr>
          <p:cNvPr id="1331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331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DCF99029-2924-467A-9D5B-A6ED6F02D5B3}" type="slidenum">
              <a:rPr lang="pt-BR" sz="1200"/>
              <a:pPr/>
              <a:t>1</a:t>
            </a:fld>
            <a:endParaRPr lang="pt-B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a:ln/>
        </p:spPr>
      </p:sp>
      <p:sp>
        <p:nvSpPr>
          <p:cNvPr id="2150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2150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D6F443C3-C9E2-4F88-88CB-2E6185C917BD}" type="slidenum">
              <a:rPr lang="pt-BR" sz="1200"/>
              <a:pPr/>
              <a:t>10</a:t>
            </a:fld>
            <a:endParaRPr lang="pt-B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ço Reservado para Imagem de Slide 1"/>
          <p:cNvSpPr>
            <a:spLocks noGrp="1" noRot="1" noChangeAspect="1" noTextEdit="1"/>
          </p:cNvSpPr>
          <p:nvPr>
            <p:ph type="sldImg"/>
          </p:nvPr>
        </p:nvSpPr>
        <p:spPr>
          <a:ln/>
        </p:spPr>
      </p:sp>
      <p:sp>
        <p:nvSpPr>
          <p:cNvPr id="143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434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7B1A1B31-9272-4B3F-B3BB-1E07B8E28062}" type="slidenum">
              <a:rPr lang="pt-BR" sz="1200"/>
              <a:pPr/>
              <a:t>2</a:t>
            </a:fld>
            <a:endParaRPr lang="pt-B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Imagem de Slide 1"/>
          <p:cNvSpPr>
            <a:spLocks noGrp="1" noRot="1" noChangeAspect="1" noTextEdit="1"/>
          </p:cNvSpPr>
          <p:nvPr>
            <p:ph type="sldImg"/>
          </p:nvPr>
        </p:nvSpPr>
        <p:spPr>
          <a:ln/>
        </p:spPr>
      </p:sp>
      <p:sp>
        <p:nvSpPr>
          <p:cNvPr id="1536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536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1048F18C-89C8-46BE-AD63-0283670718B6}" type="slidenum">
              <a:rPr lang="pt-BR" sz="1200"/>
              <a:pPr/>
              <a:t>3</a:t>
            </a:fld>
            <a:endParaRPr lang="pt-B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ço Reservado para Imagem de Slide 1"/>
          <p:cNvSpPr>
            <a:spLocks noGrp="1" noRot="1" noChangeAspect="1" noTextEdit="1"/>
          </p:cNvSpPr>
          <p:nvPr>
            <p:ph type="sldImg"/>
          </p:nvPr>
        </p:nvSpPr>
        <p:spPr>
          <a:ln/>
        </p:spPr>
      </p:sp>
      <p:sp>
        <p:nvSpPr>
          <p:cNvPr id="1638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638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5315BD1D-7A52-467D-8D58-8A157E342BC3}" type="slidenum">
              <a:rPr lang="pt-BR" sz="1200"/>
              <a:pPr/>
              <a:t>4</a:t>
            </a:fld>
            <a:endParaRPr lang="pt-B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Imagem de Slide 1"/>
          <p:cNvSpPr>
            <a:spLocks noGrp="1" noRot="1" noChangeAspect="1" noTextEdit="1"/>
          </p:cNvSpPr>
          <p:nvPr>
            <p:ph type="sldImg"/>
          </p:nvPr>
        </p:nvSpPr>
        <p:spPr>
          <a:ln/>
        </p:spPr>
      </p:sp>
      <p:sp>
        <p:nvSpPr>
          <p:cNvPr id="1741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741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C7972BBC-4948-4ADC-B172-D213C9B72DAE}" type="slidenum">
              <a:rPr lang="pt-BR" sz="1200"/>
              <a:pPr/>
              <a:t>5</a:t>
            </a:fld>
            <a:endParaRPr lang="pt-B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Imagem de Slide 1"/>
          <p:cNvSpPr>
            <a:spLocks noGrp="1" noRot="1" noChangeAspect="1" noTextEdit="1"/>
          </p:cNvSpPr>
          <p:nvPr>
            <p:ph type="sldImg"/>
          </p:nvPr>
        </p:nvSpPr>
        <p:spPr>
          <a:ln/>
        </p:spPr>
      </p:sp>
      <p:sp>
        <p:nvSpPr>
          <p:cNvPr id="1843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843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90363DDB-6468-4ED1-9969-277B97C10D33}" type="slidenum">
              <a:rPr lang="pt-BR" sz="1200"/>
              <a:pPr/>
              <a:t>6</a:t>
            </a:fld>
            <a:endParaRPr lang="pt-B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ço Reservado para Imagem de Slide 1"/>
          <p:cNvSpPr>
            <a:spLocks noGrp="1" noRot="1" noChangeAspect="1" noTextEdit="1"/>
          </p:cNvSpPr>
          <p:nvPr>
            <p:ph type="sldImg"/>
          </p:nvPr>
        </p:nvSpPr>
        <p:spPr>
          <a:ln/>
        </p:spPr>
      </p:sp>
      <p:sp>
        <p:nvSpPr>
          <p:cNvPr id="1945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1946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F8DAEB9C-CD40-4C05-95B6-6711F7950E5A}" type="slidenum">
              <a:rPr lang="pt-BR" sz="1200"/>
              <a:pPr/>
              <a:t>7</a:t>
            </a:fld>
            <a:endParaRPr lang="pt-B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DC597959-EB9D-4073-9135-7C93B7FE1D7F}" type="slidenum">
              <a:rPr lang="pt-BR"/>
              <a:pPr/>
              <a:t>8</a:t>
            </a:fld>
            <a:endParaRPr lang="pt-BR"/>
          </a:p>
        </p:txBody>
      </p:sp>
    </p:spTree>
    <p:extLst>
      <p:ext uri="{BB962C8B-B14F-4D97-AF65-F5344CB8AC3E}">
        <p14:creationId xmlns:p14="http://schemas.microsoft.com/office/powerpoint/2010/main" val="376531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ço Reservado para Imagem de Slide 1"/>
          <p:cNvSpPr>
            <a:spLocks noGrp="1" noRot="1" noChangeAspect="1" noTextEdit="1"/>
          </p:cNvSpPr>
          <p:nvPr>
            <p:ph type="sldImg"/>
          </p:nvPr>
        </p:nvSpPr>
        <p:spPr>
          <a:ln/>
        </p:spPr>
      </p:sp>
      <p:sp>
        <p:nvSpPr>
          <p:cNvPr id="2048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smtClean="0"/>
          </a:p>
        </p:txBody>
      </p:sp>
      <p:sp>
        <p:nvSpPr>
          <p:cNvPr id="2048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itchFamily="18" charset="0"/>
              </a:defRPr>
            </a:lvl1pPr>
            <a:lvl2pPr marL="742950" indent="-285750" eaLnBrk="0" hangingPunct="0">
              <a:defRPr sz="3600">
                <a:solidFill>
                  <a:schemeClr val="tx1"/>
                </a:solidFill>
                <a:latin typeface="Times New Roman" pitchFamily="18" charset="0"/>
              </a:defRPr>
            </a:lvl2pPr>
            <a:lvl3pPr marL="1143000" indent="-228600" eaLnBrk="0" hangingPunct="0">
              <a:defRPr sz="3600">
                <a:solidFill>
                  <a:schemeClr val="tx1"/>
                </a:solidFill>
                <a:latin typeface="Times New Roman" pitchFamily="18" charset="0"/>
              </a:defRPr>
            </a:lvl3pPr>
            <a:lvl4pPr marL="1600200" indent="-228600" eaLnBrk="0" hangingPunct="0">
              <a:defRPr sz="3600">
                <a:solidFill>
                  <a:schemeClr val="tx1"/>
                </a:solidFill>
                <a:latin typeface="Times New Roman" pitchFamily="18" charset="0"/>
              </a:defRPr>
            </a:lvl4pPr>
            <a:lvl5pPr marL="2057400" indent="-228600" eaLnBrk="0" hangingPunct="0">
              <a:defRPr sz="3600">
                <a:solidFill>
                  <a:schemeClr val="tx1"/>
                </a:solidFill>
                <a:latin typeface="Times New Roman" pitchFamily="18" charset="0"/>
              </a:defRPr>
            </a:lvl5pPr>
            <a:lvl6pPr marL="2514600" indent="-228600" eaLnBrk="0" fontAlgn="base" hangingPunct="0">
              <a:spcBef>
                <a:spcPct val="0"/>
              </a:spcBef>
              <a:spcAft>
                <a:spcPct val="0"/>
              </a:spcAft>
              <a:defRPr sz="3600">
                <a:solidFill>
                  <a:schemeClr val="tx1"/>
                </a:solidFill>
                <a:latin typeface="Times New Roman" pitchFamily="18" charset="0"/>
              </a:defRPr>
            </a:lvl6pPr>
            <a:lvl7pPr marL="2971800" indent="-228600" eaLnBrk="0" fontAlgn="base" hangingPunct="0">
              <a:spcBef>
                <a:spcPct val="0"/>
              </a:spcBef>
              <a:spcAft>
                <a:spcPct val="0"/>
              </a:spcAft>
              <a:defRPr sz="3600">
                <a:solidFill>
                  <a:schemeClr val="tx1"/>
                </a:solidFill>
                <a:latin typeface="Times New Roman" pitchFamily="18" charset="0"/>
              </a:defRPr>
            </a:lvl7pPr>
            <a:lvl8pPr marL="3429000" indent="-228600" eaLnBrk="0" fontAlgn="base" hangingPunct="0">
              <a:spcBef>
                <a:spcPct val="0"/>
              </a:spcBef>
              <a:spcAft>
                <a:spcPct val="0"/>
              </a:spcAft>
              <a:defRPr sz="3600">
                <a:solidFill>
                  <a:schemeClr val="tx1"/>
                </a:solidFill>
                <a:latin typeface="Times New Roman" pitchFamily="18" charset="0"/>
              </a:defRPr>
            </a:lvl8pPr>
            <a:lvl9pPr marL="3886200" indent="-228600" eaLnBrk="0" fontAlgn="base" hangingPunct="0">
              <a:spcBef>
                <a:spcPct val="0"/>
              </a:spcBef>
              <a:spcAft>
                <a:spcPct val="0"/>
              </a:spcAft>
              <a:defRPr sz="3600">
                <a:solidFill>
                  <a:schemeClr val="tx1"/>
                </a:solidFill>
                <a:latin typeface="Times New Roman" pitchFamily="18" charset="0"/>
              </a:defRPr>
            </a:lvl9pPr>
          </a:lstStyle>
          <a:p>
            <a:fld id="{293FCDDC-7A06-40B8-95CC-EA83A1D9C7DF}" type="slidenum">
              <a:rPr lang="pt-BR" sz="1200"/>
              <a:pPr/>
              <a:t>9</a:t>
            </a:fld>
            <a:endParaRPr lang="pt-B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E6BBCD26-34F4-48ED-8C63-D6514EFA0AF6}"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167DCB83-47EF-42E8-AEC2-039278DCFF99}"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8B88DD7F-3A4F-4E50-8529-8C0094F4392C}"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BA277C63-872C-41C3-A3B6-F7BE0583BEA3}"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endParaRPr lang="es-ES"/>
          </a:p>
        </p:txBody>
      </p:sp>
      <p:sp>
        <p:nvSpPr>
          <p:cNvPr id="5" name="Rectangle 5"/>
          <p:cNvSpPr>
            <a:spLocks noGrp="1" noChangeArrowheads="1"/>
          </p:cNvSpPr>
          <p:nvPr>
            <p:ph type="ftr" sz="quarter" idx="11"/>
          </p:nvPr>
        </p:nvSpPr>
        <p:spPr>
          <a:ln/>
        </p:spPr>
        <p:txBody>
          <a:bodyPr/>
          <a:lstStyle>
            <a:lvl1pPr>
              <a:defRPr/>
            </a:lvl1pPr>
          </a:lstStyle>
          <a:p>
            <a:endParaRPr lang="es-ES"/>
          </a:p>
        </p:txBody>
      </p:sp>
      <p:sp>
        <p:nvSpPr>
          <p:cNvPr id="6" name="Rectangle 6"/>
          <p:cNvSpPr>
            <a:spLocks noGrp="1" noChangeArrowheads="1"/>
          </p:cNvSpPr>
          <p:nvPr>
            <p:ph type="sldNum" sz="quarter" idx="12"/>
          </p:nvPr>
        </p:nvSpPr>
        <p:spPr>
          <a:ln/>
        </p:spPr>
        <p:txBody>
          <a:bodyPr/>
          <a:lstStyle>
            <a:lvl1pPr>
              <a:defRPr/>
            </a:lvl1pPr>
          </a:lstStyle>
          <a:p>
            <a:fld id="{8849232A-1599-49D8-A05D-2E44B84A3B42}"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2284BB72-7FFB-4756-A49E-A284DB97B19C}"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4"/>
          <p:cNvSpPr>
            <a:spLocks noGrp="1" noChangeArrowheads="1"/>
          </p:cNvSpPr>
          <p:nvPr>
            <p:ph type="dt" sz="half" idx="10"/>
          </p:nvPr>
        </p:nvSpPr>
        <p:spPr>
          <a:ln/>
        </p:spPr>
        <p:txBody>
          <a:bodyPr/>
          <a:lstStyle>
            <a:lvl1pPr>
              <a:defRPr/>
            </a:lvl1pPr>
          </a:lstStyle>
          <a:p>
            <a:endParaRPr lang="es-ES"/>
          </a:p>
        </p:txBody>
      </p:sp>
      <p:sp>
        <p:nvSpPr>
          <p:cNvPr id="8" name="Rectangle 5"/>
          <p:cNvSpPr>
            <a:spLocks noGrp="1" noChangeArrowheads="1"/>
          </p:cNvSpPr>
          <p:nvPr>
            <p:ph type="ftr" sz="quarter" idx="11"/>
          </p:nvPr>
        </p:nvSpPr>
        <p:spPr>
          <a:ln/>
        </p:spPr>
        <p:txBody>
          <a:bodyPr/>
          <a:lstStyle>
            <a:lvl1pPr>
              <a:defRPr/>
            </a:lvl1pPr>
          </a:lstStyle>
          <a:p>
            <a:endParaRPr lang="es-ES"/>
          </a:p>
        </p:txBody>
      </p:sp>
      <p:sp>
        <p:nvSpPr>
          <p:cNvPr id="9" name="Rectangle 6"/>
          <p:cNvSpPr>
            <a:spLocks noGrp="1" noChangeArrowheads="1"/>
          </p:cNvSpPr>
          <p:nvPr>
            <p:ph type="sldNum" sz="quarter" idx="12"/>
          </p:nvPr>
        </p:nvSpPr>
        <p:spPr>
          <a:ln/>
        </p:spPr>
        <p:txBody>
          <a:bodyPr/>
          <a:lstStyle>
            <a:lvl1pPr>
              <a:defRPr/>
            </a:lvl1pPr>
          </a:lstStyle>
          <a:p>
            <a:fld id="{2751E2D7-FFAA-4CE8-A715-8B446B2098F1}"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4"/>
          <p:cNvSpPr>
            <a:spLocks noGrp="1" noChangeArrowheads="1"/>
          </p:cNvSpPr>
          <p:nvPr>
            <p:ph type="dt" sz="half" idx="10"/>
          </p:nvPr>
        </p:nvSpPr>
        <p:spPr>
          <a:ln/>
        </p:spPr>
        <p:txBody>
          <a:bodyPr/>
          <a:lstStyle>
            <a:lvl1pPr>
              <a:defRPr/>
            </a:lvl1pPr>
          </a:lstStyle>
          <a:p>
            <a:endParaRPr lang="es-ES"/>
          </a:p>
        </p:txBody>
      </p:sp>
      <p:sp>
        <p:nvSpPr>
          <p:cNvPr id="4" name="Rectangle 5"/>
          <p:cNvSpPr>
            <a:spLocks noGrp="1" noChangeArrowheads="1"/>
          </p:cNvSpPr>
          <p:nvPr>
            <p:ph type="ftr" sz="quarter" idx="11"/>
          </p:nvPr>
        </p:nvSpPr>
        <p:spPr>
          <a:ln/>
        </p:spPr>
        <p:txBody>
          <a:bodyPr/>
          <a:lstStyle>
            <a:lvl1pPr>
              <a:defRPr/>
            </a:lvl1pPr>
          </a:lstStyle>
          <a:p>
            <a:endParaRPr lang="es-ES"/>
          </a:p>
        </p:txBody>
      </p:sp>
      <p:sp>
        <p:nvSpPr>
          <p:cNvPr id="5" name="Rectangle 6"/>
          <p:cNvSpPr>
            <a:spLocks noGrp="1" noChangeArrowheads="1"/>
          </p:cNvSpPr>
          <p:nvPr>
            <p:ph type="sldNum" sz="quarter" idx="12"/>
          </p:nvPr>
        </p:nvSpPr>
        <p:spPr>
          <a:ln/>
        </p:spPr>
        <p:txBody>
          <a:bodyPr/>
          <a:lstStyle>
            <a:lvl1pPr>
              <a:defRPr/>
            </a:lvl1pPr>
          </a:lstStyle>
          <a:p>
            <a:fld id="{47656CBE-AF4E-408E-991F-21083AEC3151}"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s-ES"/>
          </a:p>
        </p:txBody>
      </p:sp>
      <p:sp>
        <p:nvSpPr>
          <p:cNvPr id="3" name="Rectangle 5"/>
          <p:cNvSpPr>
            <a:spLocks noGrp="1" noChangeArrowheads="1"/>
          </p:cNvSpPr>
          <p:nvPr>
            <p:ph type="ftr" sz="quarter" idx="11"/>
          </p:nvPr>
        </p:nvSpPr>
        <p:spPr>
          <a:ln/>
        </p:spPr>
        <p:txBody>
          <a:bodyPr/>
          <a:lstStyle>
            <a:lvl1pPr>
              <a:defRPr/>
            </a:lvl1pPr>
          </a:lstStyle>
          <a:p>
            <a:endParaRPr lang="es-ES"/>
          </a:p>
        </p:txBody>
      </p:sp>
      <p:sp>
        <p:nvSpPr>
          <p:cNvPr id="4" name="Rectangle 6"/>
          <p:cNvSpPr>
            <a:spLocks noGrp="1" noChangeArrowheads="1"/>
          </p:cNvSpPr>
          <p:nvPr>
            <p:ph type="sldNum" sz="quarter" idx="12"/>
          </p:nvPr>
        </p:nvSpPr>
        <p:spPr>
          <a:ln/>
        </p:spPr>
        <p:txBody>
          <a:bodyPr/>
          <a:lstStyle>
            <a:lvl1pPr>
              <a:defRPr/>
            </a:lvl1pPr>
          </a:lstStyle>
          <a:p>
            <a:fld id="{79592744-5B8A-4725-91D1-C09743C24BEF}"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93A7C8B6-9233-4E4F-ABFD-BA789D3CB5E4}"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endParaRPr lang="es-ES"/>
          </a:p>
        </p:txBody>
      </p:sp>
      <p:sp>
        <p:nvSpPr>
          <p:cNvPr id="6" name="Rectangle 5"/>
          <p:cNvSpPr>
            <a:spLocks noGrp="1" noChangeArrowheads="1"/>
          </p:cNvSpPr>
          <p:nvPr>
            <p:ph type="ftr" sz="quarter" idx="11"/>
          </p:nvPr>
        </p:nvSpPr>
        <p:spPr>
          <a:ln/>
        </p:spPr>
        <p:txBody>
          <a:bodyPr/>
          <a:lstStyle>
            <a:lvl1pPr>
              <a:defRPr/>
            </a:lvl1pPr>
          </a:lstStyle>
          <a:p>
            <a:endParaRPr lang="es-ES"/>
          </a:p>
        </p:txBody>
      </p:sp>
      <p:sp>
        <p:nvSpPr>
          <p:cNvPr id="7" name="Rectangle 6"/>
          <p:cNvSpPr>
            <a:spLocks noGrp="1" noChangeArrowheads="1"/>
          </p:cNvSpPr>
          <p:nvPr>
            <p:ph type="sldNum" sz="quarter" idx="12"/>
          </p:nvPr>
        </p:nvSpPr>
        <p:spPr>
          <a:ln/>
        </p:spPr>
        <p:txBody>
          <a:bodyPr/>
          <a:lstStyle>
            <a:lvl1pPr>
              <a:defRPr/>
            </a:lvl1pPr>
          </a:lstStyle>
          <a:p>
            <a:fld id="{B5567E51-41FA-4175-9EF6-0E8310A63FD5}"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4F582F0D-B1CC-4590-950F-6379A931B30A}" type="slidenum">
              <a:rPr lang="pt-BR"/>
              <a:pPr/>
              <a:t>‹#›</a:t>
            </a:fld>
            <a:endParaRPr lang="pt-BR"/>
          </a:p>
        </p:txBody>
      </p:sp>
      <p:pic>
        <p:nvPicPr>
          <p:cNvPr id="1031" name="Picture 7" descr="tela_main_apres"/>
          <p:cNvPicPr>
            <a:picLocks noChangeAspect="1" noChangeArrowheads="1"/>
          </p:cNvPicPr>
          <p:nvPr/>
        </p:nvPicPr>
        <p:blipFill>
          <a:blip r:embed="rId13">
            <a:extLst>
              <a:ext uri="{28A0092B-C50C-407E-A947-70E740481C1C}">
                <a14:useLocalDpi xmlns:a14="http://schemas.microsoft.com/office/drawing/2010/main" val="0"/>
              </a:ext>
            </a:extLst>
          </a:blip>
          <a:srcRect t="149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2"/>
          <p:cNvSpPr>
            <a:spLocks noChangeArrowheads="1"/>
          </p:cNvSpPr>
          <p:nvPr/>
        </p:nvSpPr>
        <p:spPr bwMode="auto">
          <a:xfrm>
            <a:off x="381000" y="1143000"/>
            <a:ext cx="8382000" cy="4572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a:xfrm>
            <a:off x="685800" y="1295400"/>
            <a:ext cx="7772400" cy="1905000"/>
          </a:xfrm>
        </p:spPr>
        <p:txBody>
          <a:bodyPr/>
          <a:lstStyle/>
          <a:p>
            <a:r>
              <a:rPr lang="pt-BR" sz="3600" smtClean="0"/>
              <a:t>Pré-Projeto do Curso de Ciência da Computação</a:t>
            </a:r>
            <a:endParaRPr lang="pt-BR" smtClean="0"/>
          </a:p>
        </p:txBody>
      </p:sp>
      <p:sp>
        <p:nvSpPr>
          <p:cNvPr id="2051" name="Rectangle 6"/>
          <p:cNvSpPr>
            <a:spLocks noGrp="1" noChangeArrowheads="1"/>
          </p:cNvSpPr>
          <p:nvPr>
            <p:ph type="subTitle" idx="1"/>
          </p:nvPr>
        </p:nvSpPr>
        <p:spPr>
          <a:xfrm>
            <a:off x="1371600" y="3071813"/>
            <a:ext cx="6400800" cy="2109787"/>
          </a:xfrm>
        </p:spPr>
        <p:txBody>
          <a:bodyPr/>
          <a:lstStyle/>
          <a:p>
            <a:r>
              <a:rPr lang="pt-BR" dirty="0" smtClean="0">
                <a:solidFill>
                  <a:schemeClr val="accent2"/>
                </a:solidFill>
                <a:cs typeface="Times New Roman" pitchFamily="18" charset="0"/>
              </a:rPr>
              <a:t>Física para jogos com enfase </a:t>
            </a:r>
            <a:r>
              <a:rPr lang="pt-BR" dirty="0" smtClean="0">
                <a:solidFill>
                  <a:schemeClr val="accent2"/>
                </a:solidFill>
              </a:rPr>
              <a:t>em colisão de corpos rígidos.</a:t>
            </a:r>
          </a:p>
          <a:p>
            <a:endParaRPr lang="pt-BR" dirty="0" smtClean="0">
              <a:solidFill>
                <a:schemeClr val="accent2"/>
              </a:solidFill>
            </a:endParaRPr>
          </a:p>
          <a:p>
            <a:r>
              <a:rPr lang="pt-BR" sz="2400" dirty="0" smtClean="0">
                <a:solidFill>
                  <a:schemeClr val="accent2"/>
                </a:solidFill>
                <a:cs typeface="Times New Roman" pitchFamily="18" charset="0"/>
              </a:rPr>
              <a:t>Augusto Cesar Nalin Rodrigues</a:t>
            </a:r>
          </a:p>
          <a:p>
            <a:r>
              <a:rPr lang="pt-BR" sz="2400" dirty="0" smtClean="0">
                <a:solidFill>
                  <a:srgbClr val="3333CC"/>
                </a:solidFill>
                <a:cs typeface="Times New Roman" pitchFamily="18" charset="0"/>
              </a:rPr>
              <a:t>Orientador: Prof. Ms. </a:t>
            </a:r>
            <a:r>
              <a:rPr lang="pt-BR" sz="2400" dirty="0" smtClean="0">
                <a:solidFill>
                  <a:srgbClr val="3333CC"/>
                </a:solidFill>
                <a:cs typeface="Times New Roman" pitchFamily="18" charset="0"/>
              </a:rPr>
              <a:t>Ricardo Silva</a:t>
            </a:r>
            <a:endParaRPr lang="pt-BR" sz="2400" dirty="0" smtClean="0">
              <a:solidFill>
                <a:srgbClr val="3333CC"/>
              </a:solidFill>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ChangeArrowheads="1"/>
          </p:cNvSpPr>
          <p:nvPr/>
        </p:nvSpPr>
        <p:spPr bwMode="auto">
          <a:xfrm>
            <a:off x="838200" y="304800"/>
            <a:ext cx="7315200" cy="7620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7 . Bibliografia</a:t>
            </a:r>
            <a:endParaRPr lang="pt-BR" sz="5400">
              <a:solidFill>
                <a:schemeClr val="tx2"/>
              </a:solidFill>
              <a:latin typeface="Arial" charset="0"/>
            </a:endParaRPr>
          </a:p>
        </p:txBody>
      </p:sp>
      <p:sp>
        <p:nvSpPr>
          <p:cNvPr id="12291" name="Rectangle 5"/>
          <p:cNvSpPr>
            <a:spLocks noGrp="1" noChangeArrowheads="1"/>
          </p:cNvSpPr>
          <p:nvPr>
            <p:ph type="body" idx="1"/>
          </p:nvPr>
        </p:nvSpPr>
        <p:spPr>
          <a:xfrm>
            <a:off x="395288" y="1066800"/>
            <a:ext cx="8382000" cy="4665663"/>
          </a:xfrm>
        </p:spPr>
        <p:txBody>
          <a:bodyPr/>
          <a:lstStyle/>
          <a:p>
            <a:pPr marL="0" indent="0">
              <a:lnSpc>
                <a:spcPct val="90000"/>
              </a:lnSpc>
              <a:buFontTx/>
              <a:buNone/>
            </a:pPr>
            <a:endParaRPr lang="pt-BR" sz="1800" i="1" smtClean="0">
              <a:latin typeface="Arial" charset="0"/>
            </a:endParaRPr>
          </a:p>
          <a:p>
            <a:pPr marL="0" indent="0">
              <a:lnSpc>
                <a:spcPct val="90000"/>
              </a:lnSpc>
              <a:buFont typeface="CommonBullets"/>
              <a:buChar char="?"/>
            </a:pPr>
            <a:r>
              <a:rPr lang="pt-BR" sz="1800" i="1" smtClean="0">
                <a:latin typeface="Arial" charset="0"/>
                <a:cs typeface="Arial" charset="0"/>
              </a:rPr>
              <a:t>[1] HALLIDAY, D., </a:t>
            </a:r>
            <a:r>
              <a:rPr lang="pt-BR" sz="1800" b="1" i="1" smtClean="0">
                <a:latin typeface="Arial" charset="0"/>
                <a:cs typeface="Arial" charset="0"/>
              </a:rPr>
              <a:t>Fundamentos de Física : Mecânica,</a:t>
            </a:r>
            <a:r>
              <a:rPr lang="pt-BR" sz="1800" i="1" smtClean="0">
                <a:latin typeface="Arial" charset="0"/>
                <a:cs typeface="Arial" charset="0"/>
              </a:rPr>
              <a:t> </a:t>
            </a:r>
            <a:r>
              <a:rPr lang="pt-BR" sz="1800" smtClean="0">
                <a:latin typeface="Arial" charset="0"/>
                <a:cs typeface="Arial" charset="0"/>
              </a:rPr>
              <a:t>LTC, 5ª Edição, 2002.</a:t>
            </a:r>
          </a:p>
          <a:p>
            <a:pPr marL="0" indent="0">
              <a:lnSpc>
                <a:spcPct val="90000"/>
              </a:lnSpc>
              <a:buFont typeface="CommonBullets"/>
              <a:buChar char="?"/>
            </a:pPr>
            <a:endParaRPr lang="pt-BR" sz="1800" i="1" smtClean="0">
              <a:latin typeface="Arial" charset="0"/>
              <a:cs typeface="Arial" charset="0"/>
            </a:endParaRPr>
          </a:p>
          <a:p>
            <a:pPr marL="0" indent="0">
              <a:lnSpc>
                <a:spcPct val="90000"/>
              </a:lnSpc>
              <a:buFont typeface="CommonBullets"/>
              <a:buChar char="?"/>
            </a:pPr>
            <a:r>
              <a:rPr lang="en-US" sz="1800" smtClean="0">
                <a:latin typeface="Arial" charset="0"/>
                <a:cs typeface="Arial" charset="0"/>
              </a:rPr>
              <a:t>[2] </a:t>
            </a:r>
            <a:r>
              <a:rPr lang="pt-BR" sz="1800" smtClean="0">
                <a:latin typeface="Arial" charset="0"/>
                <a:cs typeface="Arial" charset="0"/>
              </a:rPr>
              <a:t>BOURG</a:t>
            </a:r>
            <a:r>
              <a:rPr lang="en-US" sz="1800" smtClean="0">
                <a:latin typeface="Arial" charset="0"/>
                <a:cs typeface="Arial" charset="0"/>
              </a:rPr>
              <a:t>, </a:t>
            </a:r>
            <a:r>
              <a:rPr lang="pt-BR" sz="1800" smtClean="0">
                <a:latin typeface="Arial" charset="0"/>
                <a:cs typeface="Arial" charset="0"/>
              </a:rPr>
              <a:t>D</a:t>
            </a:r>
            <a:r>
              <a:rPr lang="en-US" sz="1800" smtClean="0">
                <a:latin typeface="Arial" charset="0"/>
                <a:cs typeface="Arial" charset="0"/>
              </a:rPr>
              <a:t>.,</a:t>
            </a:r>
            <a:r>
              <a:rPr lang="pt-BR" sz="1800" b="1" i="1" smtClean="0">
                <a:latin typeface="Arial" charset="0"/>
                <a:cs typeface="Arial" charset="0"/>
              </a:rPr>
              <a:t>Physics for Game Developers, </a:t>
            </a:r>
            <a:r>
              <a:rPr lang="pt-BR" sz="1800" smtClean="0">
                <a:latin typeface="Arial" charset="0"/>
                <a:cs typeface="Arial" charset="0"/>
              </a:rPr>
              <a:t>O' Reilly Media, 1ª Edição, 2002</a:t>
            </a:r>
            <a:r>
              <a:rPr lang="en-US" sz="1800" smtClean="0">
                <a:latin typeface="Arial" charset="0"/>
                <a:cs typeface="Arial" charset="0"/>
              </a:rPr>
              <a:t>.</a:t>
            </a:r>
          </a:p>
          <a:p>
            <a:pPr marL="0" indent="0">
              <a:lnSpc>
                <a:spcPct val="90000"/>
              </a:lnSpc>
              <a:buFont typeface="CommonBullets"/>
              <a:buChar char="?"/>
            </a:pPr>
            <a:endParaRPr lang="en-US" sz="1800" smtClean="0">
              <a:latin typeface="Arial" charset="0"/>
              <a:cs typeface="Arial" charset="0"/>
            </a:endParaRPr>
          </a:p>
          <a:p>
            <a:pPr marL="0" indent="0">
              <a:lnSpc>
                <a:spcPct val="90000"/>
              </a:lnSpc>
              <a:buFont typeface="CommonBullets"/>
              <a:buChar char="?"/>
            </a:pPr>
            <a:r>
              <a:rPr lang="en-US" sz="1800" smtClean="0">
                <a:latin typeface="Arial" charset="0"/>
                <a:cs typeface="Arial" charset="0"/>
              </a:rPr>
              <a:t>[3] </a:t>
            </a:r>
            <a:r>
              <a:rPr lang="pt-BR" sz="1800" smtClean="0">
                <a:latin typeface="Arial" charset="0"/>
                <a:cs typeface="Arial" charset="0"/>
              </a:rPr>
              <a:t>ERICSON, C. </a:t>
            </a:r>
            <a:r>
              <a:rPr lang="pt-BR" sz="1800" b="1" smtClean="0">
                <a:latin typeface="Arial" charset="0"/>
                <a:cs typeface="Arial" charset="0"/>
              </a:rPr>
              <a:t>Real-Time Collision Detection,  </a:t>
            </a:r>
            <a:r>
              <a:rPr lang="pt-BR" sz="1800" smtClean="0">
                <a:latin typeface="Arial" charset="0"/>
                <a:cs typeface="Arial" charset="0"/>
              </a:rPr>
              <a:t>Morgan Kaufmann Publishers, 1ª Edição , 2005 Elsevier Inc. </a:t>
            </a:r>
          </a:p>
          <a:p>
            <a:pPr marL="0" indent="0">
              <a:lnSpc>
                <a:spcPct val="90000"/>
              </a:lnSpc>
              <a:buFont typeface="CommonBullets"/>
              <a:buChar char="?"/>
            </a:pPr>
            <a:endParaRPr lang="en-US" sz="1800" i="1" smtClean="0">
              <a:latin typeface="Arial" charset="0"/>
              <a:cs typeface="Arial" charset="0"/>
            </a:endParaRPr>
          </a:p>
          <a:p>
            <a:pPr marL="0" indent="0">
              <a:lnSpc>
                <a:spcPct val="90000"/>
              </a:lnSpc>
              <a:buFont typeface="CommonBullets"/>
              <a:buChar char="?"/>
            </a:pPr>
            <a:r>
              <a:rPr lang="pt-BR" sz="1800" smtClean="0">
                <a:latin typeface="Arial" charset="0"/>
                <a:cs typeface="Arial" charset="0"/>
              </a:rPr>
              <a:t>[4] GOLDSTEIN, H.; POLES, C.; SAFKO, J. </a:t>
            </a:r>
            <a:r>
              <a:rPr lang="pt-BR" sz="1800" b="1" smtClean="0">
                <a:latin typeface="Arial" charset="0"/>
                <a:cs typeface="Arial" charset="0"/>
              </a:rPr>
              <a:t>Classical Mechanics, </a:t>
            </a:r>
            <a:r>
              <a:rPr lang="pt-BR" sz="1800" smtClean="0">
                <a:latin typeface="Arial" charset="0"/>
                <a:cs typeface="Arial" charset="0"/>
              </a:rPr>
              <a:t>Addison Wesley, 3ª Edição, 2002.</a:t>
            </a:r>
          </a:p>
          <a:p>
            <a:pPr marL="0" indent="0">
              <a:lnSpc>
                <a:spcPct val="90000"/>
              </a:lnSpc>
              <a:buFont typeface="CommonBullets"/>
              <a:buChar char="?"/>
            </a:pPr>
            <a:endParaRPr lang="pt-BR" sz="1800" smtClean="0">
              <a:latin typeface="Arial" charset="0"/>
              <a:cs typeface="Arial" charset="0"/>
            </a:endParaRPr>
          </a:p>
          <a:p>
            <a:pPr marL="0" indent="0">
              <a:lnSpc>
                <a:spcPct val="90000"/>
              </a:lnSpc>
              <a:buFont typeface="CommonBullets"/>
              <a:buChar char="?"/>
            </a:pPr>
            <a:r>
              <a:rPr lang="pt-BR" sz="1800" smtClean="0">
                <a:latin typeface="Arial" charset="0"/>
                <a:cs typeface="Arial" charset="0"/>
              </a:rPr>
              <a:t>[5] SYMON, K. R. </a:t>
            </a:r>
            <a:r>
              <a:rPr lang="pt-BR" sz="1800" b="1" smtClean="0">
                <a:latin typeface="Arial" charset="0"/>
                <a:cs typeface="Arial" charset="0"/>
              </a:rPr>
              <a:t>Mechanics, </a:t>
            </a:r>
            <a:r>
              <a:rPr lang="pt-BR" sz="1800" smtClean="0">
                <a:latin typeface="Arial" charset="0"/>
                <a:cs typeface="Arial" charset="0"/>
              </a:rPr>
              <a:t>Addison Wesley, 3ª Edição, 1971.</a:t>
            </a:r>
          </a:p>
          <a:p>
            <a:pPr marL="0" indent="0">
              <a:lnSpc>
                <a:spcPct val="90000"/>
              </a:lnSpc>
              <a:buFont typeface="CommonBullets"/>
              <a:buChar char="?"/>
            </a:pPr>
            <a:endParaRPr lang="pt-BR" sz="1800" smtClean="0">
              <a:latin typeface="Arial" charset="0"/>
              <a:cs typeface="Arial" charset="0"/>
            </a:endParaRPr>
          </a:p>
          <a:p>
            <a:pPr marL="0" indent="0">
              <a:lnSpc>
                <a:spcPct val="90000"/>
              </a:lnSpc>
              <a:buFont typeface="CommonBullets"/>
              <a:buChar char="?"/>
            </a:pPr>
            <a:r>
              <a:rPr lang="pt-BR" sz="1800" smtClean="0">
                <a:latin typeface="Arial" charset="0"/>
                <a:cs typeface="Arial" charset="0"/>
              </a:rPr>
              <a:t>[6] PALMER, G.  </a:t>
            </a:r>
            <a:r>
              <a:rPr lang="pt-BR" sz="1800" b="1" smtClean="0">
                <a:latin typeface="Arial" charset="0"/>
                <a:cs typeface="Arial" charset="0"/>
              </a:rPr>
              <a:t>Physics for Game Programmers</a:t>
            </a:r>
            <a:r>
              <a:rPr lang="pt-BR" sz="1800" smtClean="0">
                <a:latin typeface="Arial" charset="0"/>
                <a:cs typeface="Arial" charset="0"/>
              </a:rPr>
              <a:t>, Apress, 2005.</a:t>
            </a:r>
          </a:p>
          <a:p>
            <a:pPr marL="0" indent="0">
              <a:lnSpc>
                <a:spcPct val="90000"/>
              </a:lnSpc>
              <a:buFont typeface="CommonBullets"/>
              <a:buChar char="?"/>
            </a:pPr>
            <a:endParaRPr lang="pt-BR" sz="1800" smtClean="0">
              <a:latin typeface="Arial" charset="0"/>
              <a:cs typeface="Arial" charset="0"/>
            </a:endParaRPr>
          </a:p>
          <a:p>
            <a:pPr marL="0" indent="0">
              <a:lnSpc>
                <a:spcPct val="90000"/>
              </a:lnSpc>
              <a:buFont typeface="CommonBullets"/>
              <a:buChar char="?"/>
            </a:pPr>
            <a:endParaRPr lang="pt-BR" sz="1800" smtClean="0">
              <a:latin typeface="Arial" charset="0"/>
              <a:cs typeface="Arial" charset="0"/>
            </a:endParaRPr>
          </a:p>
          <a:p>
            <a:pPr marL="0" indent="0">
              <a:lnSpc>
                <a:spcPct val="90000"/>
              </a:lnSpc>
              <a:buFont typeface="CommonBullets"/>
              <a:buChar char="?"/>
            </a:pPr>
            <a:endParaRPr lang="en-US" sz="1800" smtClean="0">
              <a:latin typeface="Arial" charset="0"/>
              <a:cs typeface="Arial" charset="0"/>
            </a:endParaRPr>
          </a:p>
          <a:p>
            <a:pPr marL="0" indent="0">
              <a:lnSpc>
                <a:spcPct val="90000"/>
              </a:lnSpc>
              <a:buFontTx/>
              <a:buNone/>
            </a:pPr>
            <a:endParaRPr lang="pt-BR" sz="1800" smtClean="0">
              <a:latin typeface="Arial" charset="0"/>
            </a:endParaRPr>
          </a:p>
          <a:p>
            <a:pPr marL="0" indent="0">
              <a:lnSpc>
                <a:spcPct val="90000"/>
              </a:lnSpc>
              <a:buFontTx/>
              <a:buNone/>
            </a:pPr>
            <a:endParaRPr lang="pt-BR" sz="1800" smtClean="0">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ChangeArrowheads="1"/>
          </p:cNvSpPr>
          <p:nvPr/>
        </p:nvSpPr>
        <p:spPr bwMode="auto">
          <a:xfrm>
            <a:off x="533400" y="152400"/>
            <a:ext cx="8305800" cy="8382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Contextualizando a Problemática</a:t>
            </a:r>
            <a:endParaRPr lang="pt-BR" sz="5400">
              <a:solidFill>
                <a:schemeClr val="tx2"/>
              </a:solidFill>
              <a:latin typeface="Arial" charset="0"/>
            </a:endParaRPr>
          </a:p>
        </p:txBody>
      </p:sp>
      <p:sp>
        <p:nvSpPr>
          <p:cNvPr id="3075" name="Rectangle 5"/>
          <p:cNvSpPr>
            <a:spLocks noGrp="1" noChangeArrowheads="1"/>
          </p:cNvSpPr>
          <p:nvPr>
            <p:ph type="body" idx="1"/>
          </p:nvPr>
        </p:nvSpPr>
        <p:spPr>
          <a:xfrm>
            <a:off x="457200" y="1219200"/>
            <a:ext cx="8229600" cy="4419600"/>
          </a:xfrm>
        </p:spPr>
        <p:txBody>
          <a:bodyPr/>
          <a:lstStyle/>
          <a:p>
            <a:endParaRPr lang="pt-BR" sz="1800"/>
          </a:p>
          <a:p>
            <a:r>
              <a:rPr lang="pt-BR" sz="1800"/>
              <a:t>A Física envolvida no fenômeno de colisões de corpos rígidos engloba importantes conceitos da mecânica clássica que estão fundamentadas principalmente nas Leis de Newton. Além disso, simular este fenômeno físico é extremamente importante pois nos possibilita tirar conclusões mais precisas. Até que ponto a simulação computacional reflete a realidade ? Quais os parâmetros físicos e computacionais relevantes para descrever o mais próximo possível da realidade? </a:t>
            </a:r>
          </a:p>
          <a:p>
            <a:endParaRPr lang="pt-BR" sz="1800"/>
          </a:p>
          <a:p>
            <a:r>
              <a:rPr lang="pt-BR" sz="1800"/>
              <a:t>“... Considerando um corpo rígido sendo um sistema com muitas partículas, onde uma posição relativa  ao outro permanece fixa. Podemos definir um corpo rígido como sendo um sistema de partículas cujo as distancias mutuas são todas constantes .  As forças que mantem partículas em distancias fixas umas das outros, são forças internas e devem ser imaginadas como hastes rígidas sem peso conectadas entre todos os pares de partículas...” (SYMON, 1960, EUA)</a:t>
            </a:r>
          </a:p>
          <a:p>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304800" y="304800"/>
            <a:ext cx="8534400" cy="9906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1. Definição do Problema (o que?)</a:t>
            </a:r>
            <a:endParaRPr lang="pt-BR" sz="5400">
              <a:solidFill>
                <a:schemeClr val="tx2"/>
              </a:solidFill>
              <a:latin typeface="Arial" charset="0"/>
            </a:endParaRPr>
          </a:p>
        </p:txBody>
      </p:sp>
      <p:sp>
        <p:nvSpPr>
          <p:cNvPr id="4099" name="Rectangle 5"/>
          <p:cNvSpPr>
            <a:spLocks noGrp="1" noChangeArrowheads="1"/>
          </p:cNvSpPr>
          <p:nvPr>
            <p:ph type="body" idx="1"/>
          </p:nvPr>
        </p:nvSpPr>
        <p:spPr>
          <a:xfrm>
            <a:off x="381000" y="1219200"/>
            <a:ext cx="8305800" cy="4419600"/>
          </a:xfrm>
        </p:spPr>
        <p:txBody>
          <a:bodyPr/>
          <a:lstStyle/>
          <a:p>
            <a:pPr>
              <a:buFont typeface="CommonBullets"/>
              <a:buChar char="?"/>
            </a:pPr>
            <a:r>
              <a:rPr lang="pt-BR" sz="2800">
                <a:solidFill>
                  <a:srgbClr val="003399"/>
                </a:solidFill>
                <a:latin typeface="Arial" charset="0"/>
              </a:rPr>
              <a:t>Tema</a:t>
            </a:r>
            <a:r>
              <a:rPr lang="pt-BR" sz="2800">
                <a:latin typeface="Arial" charset="0"/>
              </a:rPr>
              <a:t>: Física para jogos.</a:t>
            </a:r>
          </a:p>
          <a:p>
            <a:pPr>
              <a:buFont typeface="CommonBullets"/>
              <a:buChar char="?"/>
            </a:pPr>
            <a:endParaRPr lang="pt-BR" sz="2800">
              <a:latin typeface="Arial" charset="0"/>
            </a:endParaRPr>
          </a:p>
          <a:p>
            <a:pPr>
              <a:buFont typeface="CommonBullets"/>
              <a:buChar char="?"/>
            </a:pPr>
            <a:r>
              <a:rPr lang="pt-BR" sz="2800">
                <a:solidFill>
                  <a:srgbClr val="003399"/>
                </a:solidFill>
                <a:latin typeface="Arial" charset="0"/>
              </a:rPr>
              <a:t>Questão de Pesquisa </a:t>
            </a:r>
            <a:r>
              <a:rPr lang="pt-BR" sz="2800">
                <a:solidFill>
                  <a:srgbClr val="000000"/>
                </a:solidFill>
                <a:latin typeface="Arial" charset="0"/>
              </a:rPr>
              <a:t>Qual o comportamento</a:t>
            </a:r>
            <a:r>
              <a:rPr lang="pt-BR" sz="2800">
                <a:latin typeface="Arial" charset="0"/>
              </a:rPr>
              <a:t> de um corpo rígido antes e após uma colisão?</a:t>
            </a:r>
          </a:p>
          <a:p>
            <a:pPr>
              <a:buFont typeface="CommonBullets"/>
              <a:buChar char="?"/>
            </a:pPr>
            <a:endParaRPr lang="pt-BR" sz="2800">
              <a:latin typeface="Arial" charset="0"/>
            </a:endParaRPr>
          </a:p>
          <a:p>
            <a:pPr>
              <a:buFont typeface="CommonBullets"/>
              <a:buChar char="?"/>
            </a:pPr>
            <a:r>
              <a:rPr lang="pt-BR" sz="2800">
                <a:solidFill>
                  <a:srgbClr val="003399"/>
                </a:solidFill>
                <a:latin typeface="Arial" charset="0"/>
              </a:rPr>
              <a:t>Palavras-Chaves: </a:t>
            </a:r>
            <a:r>
              <a:rPr lang="pt-BR" sz="1600" i="1">
                <a:solidFill>
                  <a:srgbClr val="003399"/>
                </a:solidFill>
                <a:latin typeface="Arial" charset="0"/>
              </a:rPr>
              <a:t>.</a:t>
            </a:r>
            <a:r>
              <a:rPr lang="pt-BR" sz="2800">
                <a:solidFill>
                  <a:srgbClr val="003399"/>
                </a:solidFill>
                <a:latin typeface="Arial" charset="0"/>
              </a:rPr>
              <a:t>Mecânica Clássica, Colisão de Corpos Rígidos, Detecção de Colisão.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838200" y="228600"/>
            <a:ext cx="7315200" cy="7620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2. Objetivos (Para que?)</a:t>
            </a:r>
            <a:endParaRPr lang="pt-BR" sz="5400">
              <a:solidFill>
                <a:schemeClr val="tx2"/>
              </a:solidFill>
              <a:latin typeface="Arial" charset="0"/>
            </a:endParaRPr>
          </a:p>
        </p:txBody>
      </p:sp>
      <p:sp>
        <p:nvSpPr>
          <p:cNvPr id="6147" name="Rectangle 5"/>
          <p:cNvSpPr>
            <a:spLocks noGrp="1" noChangeArrowheads="1"/>
          </p:cNvSpPr>
          <p:nvPr>
            <p:ph type="body" idx="1"/>
          </p:nvPr>
        </p:nvSpPr>
        <p:spPr>
          <a:xfrm>
            <a:off x="381000" y="1143000"/>
            <a:ext cx="8305800" cy="4495800"/>
          </a:xfrm>
        </p:spPr>
        <p:txBody>
          <a:bodyPr/>
          <a:lstStyle/>
          <a:p>
            <a:pPr>
              <a:buFont typeface="CommonBullets"/>
              <a:buChar char="?"/>
            </a:pPr>
            <a:endParaRPr lang="pt-BR" sz="2800" smtClean="0">
              <a:solidFill>
                <a:srgbClr val="003399"/>
              </a:solidFill>
              <a:latin typeface="Arial" charset="0"/>
            </a:endParaRPr>
          </a:p>
          <a:p>
            <a:pPr>
              <a:buFontTx/>
              <a:buNone/>
            </a:pPr>
            <a:endParaRPr lang="pt-BR" sz="2800" smtClean="0">
              <a:solidFill>
                <a:srgbClr val="003399"/>
              </a:solidFill>
              <a:latin typeface="Arial" charset="0"/>
            </a:endParaRPr>
          </a:p>
          <a:p>
            <a:pPr>
              <a:buFontTx/>
              <a:buNone/>
            </a:pPr>
            <a:endParaRPr lang="pt-BR" sz="2800" smtClean="0">
              <a:solidFill>
                <a:srgbClr val="003399"/>
              </a:solidFill>
              <a:latin typeface="Arial" charset="0"/>
            </a:endParaRPr>
          </a:p>
          <a:p>
            <a:pPr>
              <a:buFont typeface="CommonBullets"/>
              <a:buChar char="?"/>
            </a:pPr>
            <a:r>
              <a:rPr lang="pt-BR" sz="2800" smtClean="0">
                <a:solidFill>
                  <a:srgbClr val="003399"/>
                </a:solidFill>
                <a:latin typeface="Arial" charset="0"/>
              </a:rPr>
              <a:t>Objetivo Geral</a:t>
            </a:r>
            <a:r>
              <a:rPr lang="pt-BR" sz="2800" smtClean="0">
                <a:latin typeface="Arial" charset="0"/>
              </a:rPr>
              <a:t>: Determinar qual a consequência de uma colisão entre dois ou mais corpos rígidos, através de cálculos em um ambiente computacional.</a:t>
            </a:r>
            <a:endParaRPr lang="pt-BR" sz="2800" i="1" smtClean="0">
              <a:latin typeface="Arial" charset="0"/>
            </a:endParaRPr>
          </a:p>
          <a:p>
            <a:pPr>
              <a:buFontTx/>
              <a:buNone/>
            </a:pPr>
            <a:endParaRPr lang="pt-BR" sz="1400" i="1" smtClean="0">
              <a:solidFill>
                <a:srgbClr val="000000"/>
              </a:solidFill>
              <a:latin typeface="Arial" charset="0"/>
              <a:cs typeface="Arial" charset="0"/>
            </a:endParaRPr>
          </a:p>
          <a:p>
            <a:endParaRPr lang="pt-BR" sz="1400" i="1" smtClean="0">
              <a:solidFill>
                <a:srgbClr val="000000"/>
              </a:solidFill>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533400"/>
          </a:xfrm>
        </p:spPr>
        <p:txBody>
          <a:bodyPr/>
          <a:lstStyle/>
          <a:p>
            <a:r>
              <a:rPr lang="pt-BR" b="1" smtClean="0">
                <a:solidFill>
                  <a:srgbClr val="003366"/>
                </a:solidFill>
                <a:effectLst>
                  <a:outerShdw blurRad="38100" dist="38100" dir="2700000" algn="tl">
                    <a:srgbClr val="C0C0C0"/>
                  </a:outerShdw>
                </a:effectLst>
                <a:latin typeface="Arial" charset="0"/>
              </a:rPr>
              <a:t>2. </a:t>
            </a:r>
            <a:r>
              <a:rPr lang="pt-BR" sz="3600" b="1" smtClean="0">
                <a:solidFill>
                  <a:srgbClr val="003366"/>
                </a:solidFill>
                <a:effectLst>
                  <a:outerShdw blurRad="38100" dist="38100" dir="2700000" algn="tl">
                    <a:srgbClr val="C0C0C0"/>
                  </a:outerShdw>
                </a:effectLst>
                <a:latin typeface="Arial" charset="0"/>
              </a:rPr>
              <a:t>Objetivos</a:t>
            </a:r>
            <a:r>
              <a:rPr lang="pt-BR" b="1" smtClean="0">
                <a:solidFill>
                  <a:srgbClr val="003366"/>
                </a:solidFill>
                <a:effectLst>
                  <a:outerShdw blurRad="38100" dist="38100" dir="2700000" algn="tl">
                    <a:srgbClr val="C0C0C0"/>
                  </a:outerShdw>
                </a:effectLst>
                <a:latin typeface="Arial" charset="0"/>
              </a:rPr>
              <a:t> (Para que?)</a:t>
            </a:r>
            <a:r>
              <a:rPr lang="pt-BR" sz="6600" smtClean="0">
                <a:latin typeface="Arial" charset="0"/>
              </a:rPr>
              <a:t/>
            </a:r>
            <a:br>
              <a:rPr lang="pt-BR" sz="6600" smtClean="0">
                <a:latin typeface="Arial" charset="0"/>
              </a:rPr>
            </a:br>
            <a:endParaRPr lang="pt-BR" smtClean="0"/>
          </a:p>
        </p:txBody>
      </p:sp>
      <p:sp>
        <p:nvSpPr>
          <p:cNvPr id="6147" name="Espaço Reservado para Conteúdo 2"/>
          <p:cNvSpPr>
            <a:spLocks noGrp="1"/>
          </p:cNvSpPr>
          <p:nvPr>
            <p:ph idx="1"/>
          </p:nvPr>
        </p:nvSpPr>
        <p:spPr>
          <a:xfrm>
            <a:off x="714375" y="1500188"/>
            <a:ext cx="7772400" cy="4114800"/>
          </a:xfrm>
        </p:spPr>
        <p:txBody>
          <a:bodyPr/>
          <a:lstStyle/>
          <a:p>
            <a:pPr>
              <a:lnSpc>
                <a:spcPct val="80000"/>
              </a:lnSpc>
              <a:buFont typeface="CommonBullets"/>
              <a:buChar char="?"/>
            </a:pPr>
            <a:r>
              <a:rPr lang="pt-BR" sz="2000" smtClean="0">
                <a:solidFill>
                  <a:srgbClr val="003399"/>
                </a:solidFill>
                <a:latin typeface="Arial" charset="0"/>
              </a:rPr>
              <a:t>Objetivos Específicos</a:t>
            </a:r>
            <a:r>
              <a:rPr lang="pt-BR" sz="2000" smtClean="0">
                <a:latin typeface="Arial" charset="0"/>
              </a:rPr>
              <a:t>: </a:t>
            </a:r>
          </a:p>
          <a:p>
            <a:pPr>
              <a:lnSpc>
                <a:spcPct val="80000"/>
              </a:lnSpc>
              <a:buFont typeface="CommonBullets"/>
              <a:buNone/>
            </a:pPr>
            <a:endParaRPr lang="pt-BR" sz="2000" smtClean="0">
              <a:latin typeface="Arial" charset="0"/>
            </a:endParaRPr>
          </a:p>
          <a:p>
            <a:pPr>
              <a:lnSpc>
                <a:spcPct val="80000"/>
              </a:lnSpc>
              <a:buFont typeface="CommonBullets"/>
              <a:buChar char="?"/>
            </a:pPr>
            <a:r>
              <a:rPr lang="pt-BR" sz="2000" smtClean="0">
                <a:latin typeface="Arial" charset="0"/>
              </a:rPr>
              <a:t>Identificar quais as forças atuam sobre o corpo rígido após a colisão.</a:t>
            </a:r>
          </a:p>
          <a:p>
            <a:pPr>
              <a:lnSpc>
                <a:spcPct val="80000"/>
              </a:lnSpc>
              <a:buFont typeface="CommonBullets"/>
              <a:buChar char="?"/>
            </a:pPr>
            <a:endParaRPr lang="pt-BR" sz="2000" smtClean="0">
              <a:latin typeface="Arial" charset="0"/>
            </a:endParaRPr>
          </a:p>
          <a:p>
            <a:pPr>
              <a:lnSpc>
                <a:spcPct val="80000"/>
              </a:lnSpc>
              <a:buFont typeface="CommonBullets"/>
              <a:buChar char="?"/>
            </a:pPr>
            <a:r>
              <a:rPr lang="pt-BR" sz="2000" smtClean="0">
                <a:latin typeface="Arial" charset="0"/>
              </a:rPr>
              <a:t>Verificar quais as posições finais na matriz de todos os corpos rígidos avaliados. </a:t>
            </a:r>
          </a:p>
          <a:p>
            <a:pPr>
              <a:lnSpc>
                <a:spcPct val="80000"/>
              </a:lnSpc>
              <a:buFont typeface="CommonBullets"/>
              <a:buChar char="?"/>
            </a:pPr>
            <a:endParaRPr lang="pt-BR" sz="2000" smtClean="0">
              <a:latin typeface="Arial" charset="0"/>
            </a:endParaRPr>
          </a:p>
          <a:p>
            <a:pPr>
              <a:lnSpc>
                <a:spcPct val="80000"/>
              </a:lnSpc>
              <a:buFont typeface="CommonBullets"/>
              <a:buChar char="?"/>
            </a:pPr>
            <a:r>
              <a:rPr lang="pt-BR" sz="2000" smtClean="0">
                <a:latin typeface="Arial" charset="0"/>
              </a:rPr>
              <a:t>Avaliar quanto a física em jogos afeta o desempenho do jogo.</a:t>
            </a:r>
          </a:p>
          <a:p>
            <a:pPr>
              <a:lnSpc>
                <a:spcPct val="80000"/>
              </a:lnSpc>
              <a:buFont typeface="CommonBullets"/>
              <a:buChar char="?"/>
            </a:pPr>
            <a:endParaRPr lang="pt-BR" sz="2000" smtClean="0">
              <a:latin typeface="Arial" charset="0"/>
            </a:endParaRPr>
          </a:p>
          <a:p>
            <a:pPr>
              <a:lnSpc>
                <a:spcPct val="80000"/>
              </a:lnSpc>
              <a:buFont typeface="CommonBullets"/>
              <a:buChar char="?"/>
            </a:pPr>
            <a:r>
              <a:rPr lang="pt-BR" sz="2000" smtClean="0">
                <a:latin typeface="Arial" charset="0"/>
                <a:cs typeface="Arial" charset="0"/>
              </a:rPr>
              <a:t>Determinar quais as limitações da física em jogos computacionais,  em contraste com a física do mundo “real”</a:t>
            </a:r>
            <a:r>
              <a:rPr lang="pt-BR" sz="2000" smtClean="0">
                <a:latin typeface="Arial" charset="0"/>
              </a:rPr>
              <a:t>.</a:t>
            </a:r>
            <a:endParaRPr lang="pt-BR" sz="2000" smtClean="0"/>
          </a:p>
          <a:p>
            <a:endParaRPr lang="pt-BR" sz="16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914400" y="228600"/>
            <a:ext cx="7315200" cy="7620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3. Justificativas (Por que?)</a:t>
            </a:r>
            <a:endParaRPr lang="pt-BR" sz="5400">
              <a:solidFill>
                <a:schemeClr val="tx2"/>
              </a:solidFill>
              <a:latin typeface="Arial" charset="0"/>
            </a:endParaRPr>
          </a:p>
        </p:txBody>
      </p:sp>
      <p:sp>
        <p:nvSpPr>
          <p:cNvPr id="7171" name="Rectangle 5"/>
          <p:cNvSpPr>
            <a:spLocks noGrp="1" noChangeArrowheads="1"/>
          </p:cNvSpPr>
          <p:nvPr>
            <p:ph type="body" idx="1"/>
          </p:nvPr>
        </p:nvSpPr>
        <p:spPr>
          <a:xfrm>
            <a:off x="457200" y="1143000"/>
            <a:ext cx="8305800" cy="4495800"/>
          </a:xfrm>
        </p:spPr>
        <p:txBody>
          <a:bodyPr/>
          <a:lstStyle/>
          <a:p>
            <a:pPr>
              <a:buFontTx/>
              <a:buNone/>
            </a:pPr>
            <a:endParaRPr lang="pt-BR" sz="1800" smtClean="0">
              <a:latin typeface="Arial" charset="0"/>
            </a:endParaRPr>
          </a:p>
          <a:p>
            <a:pPr>
              <a:buFont typeface="CommonBullets"/>
              <a:buChar char="?"/>
            </a:pPr>
            <a:r>
              <a:rPr lang="pt-BR" sz="2000" smtClean="0">
                <a:solidFill>
                  <a:srgbClr val="003399"/>
                </a:solidFill>
                <a:latin typeface="Arial" charset="0"/>
              </a:rPr>
              <a:t>Justificativa</a:t>
            </a:r>
            <a:r>
              <a:rPr lang="pt-BR" sz="2000" smtClean="0">
                <a:latin typeface="Arial" charset="0"/>
              </a:rPr>
              <a:t>: Esta pesquisa ira analisar e classificar quais métodos e técnicas que podem ser usadas para tornar jogos computacionais mais realísticos quanto ao quesito colisões de corpos.</a:t>
            </a:r>
          </a:p>
          <a:p>
            <a:pPr>
              <a:buFont typeface="CommonBullets"/>
              <a:buChar char="?"/>
            </a:pPr>
            <a:endParaRPr lang="pt-BR" sz="2000" smtClean="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914400" y="228600"/>
            <a:ext cx="7315200" cy="7620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4. Método (Como?)</a:t>
            </a:r>
            <a:endParaRPr lang="pt-BR" sz="5400">
              <a:solidFill>
                <a:schemeClr val="tx2"/>
              </a:solidFill>
              <a:latin typeface="Arial" charset="0"/>
            </a:endParaRPr>
          </a:p>
        </p:txBody>
      </p:sp>
      <p:sp>
        <p:nvSpPr>
          <p:cNvPr id="8195" name="Rectangle 6"/>
          <p:cNvSpPr>
            <a:spLocks noGrp="1" noChangeArrowheads="1"/>
          </p:cNvSpPr>
          <p:nvPr>
            <p:ph type="body" idx="1"/>
          </p:nvPr>
        </p:nvSpPr>
        <p:spPr>
          <a:xfrm>
            <a:off x="381000" y="1143000"/>
            <a:ext cx="8305800" cy="4572000"/>
          </a:xfrm>
        </p:spPr>
        <p:txBody>
          <a:bodyPr/>
          <a:lstStyle/>
          <a:p>
            <a:pPr>
              <a:lnSpc>
                <a:spcPct val="90000"/>
              </a:lnSpc>
              <a:buFont typeface="CommonBullets"/>
              <a:buChar char="?"/>
            </a:pPr>
            <a:r>
              <a:rPr lang="pt-BR" sz="2000">
                <a:latin typeface="Arial" charset="0"/>
                <a:cs typeface="Times New Roman"/>
              </a:rPr>
              <a:t>Estudo de Mecânica Clássica.</a:t>
            </a:r>
          </a:p>
          <a:p>
            <a:pPr>
              <a:lnSpc>
                <a:spcPct val="90000"/>
              </a:lnSpc>
              <a:buFont typeface="CommonBullets"/>
              <a:buChar char="?"/>
            </a:pPr>
            <a:endParaRPr lang="pt-BR" sz="2000">
              <a:latin typeface="Arial" charset="0"/>
              <a:cs typeface="Arial" charset="0"/>
            </a:endParaRPr>
          </a:p>
          <a:p>
            <a:pPr>
              <a:lnSpc>
                <a:spcPct val="90000"/>
              </a:lnSpc>
              <a:buFont typeface="CommonBullets"/>
              <a:buChar char="?"/>
            </a:pPr>
            <a:r>
              <a:rPr lang="pt-BR" sz="2000">
                <a:latin typeface="Arial" charset="0"/>
                <a:cs typeface="Arial" charset="0"/>
              </a:rPr>
              <a:t>Estudo de colisão de corpos rígidos.</a:t>
            </a:r>
          </a:p>
          <a:p>
            <a:pPr>
              <a:lnSpc>
                <a:spcPct val="90000"/>
              </a:lnSpc>
              <a:buFont typeface="CommonBullets"/>
              <a:buChar char="?"/>
            </a:pPr>
            <a:endParaRPr lang="pt-BR" sz="2000">
              <a:latin typeface="Arial" charset="0"/>
              <a:cs typeface="Arial" charset="0"/>
            </a:endParaRPr>
          </a:p>
          <a:p>
            <a:pPr>
              <a:lnSpc>
                <a:spcPct val="90000"/>
              </a:lnSpc>
              <a:buFont typeface="CommonBullets"/>
              <a:buChar char="?"/>
            </a:pPr>
            <a:r>
              <a:rPr lang="pt-BR" sz="2000">
                <a:latin typeface="Arial" charset="0"/>
                <a:cs typeface="Arial" charset="0"/>
              </a:rPr>
              <a:t>Pesquisar quais os melhores algoritmos para simular a colisão de corpos rígidos.</a:t>
            </a:r>
          </a:p>
          <a:p>
            <a:pPr>
              <a:lnSpc>
                <a:spcPct val="90000"/>
              </a:lnSpc>
              <a:buFont typeface="CommonBullets"/>
              <a:buChar char="?"/>
            </a:pPr>
            <a:endParaRPr lang="pt-BR" sz="2000">
              <a:latin typeface="Arial" charset="0"/>
              <a:cs typeface="Arial" charset="0"/>
            </a:endParaRPr>
          </a:p>
          <a:p>
            <a:pPr>
              <a:lnSpc>
                <a:spcPct val="90000"/>
              </a:lnSpc>
              <a:buFont typeface="CommonBullets"/>
              <a:buChar char="?"/>
            </a:pPr>
            <a:r>
              <a:rPr lang="pt-BR" sz="2000">
                <a:latin typeface="Arial" charset="0"/>
                <a:cs typeface="Arial" charset="0"/>
              </a:rPr>
              <a:t>Avaliar a precisão de algoritmos que simulam a colisão de corpos rígidos.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smtClean="0">
                <a:solidFill>
                  <a:srgbClr val="003366"/>
                </a:solidFill>
                <a:effectLst>
                  <a:outerShdw blurRad="38100" dist="38100" dir="2700000" algn="tl">
                    <a:srgbClr val="C0C0C0"/>
                  </a:outerShdw>
                </a:effectLst>
                <a:latin typeface="Arial" charset="0"/>
              </a:rPr>
              <a:t>5. Cronograma</a:t>
            </a:r>
            <a:r>
              <a:rPr lang="pt-BR" sz="6600" smtClean="0">
                <a:latin typeface="Arial" charset="0"/>
              </a:rPr>
              <a:t/>
            </a:r>
            <a:br>
              <a:rPr lang="pt-BR" sz="6600" smtClean="0">
                <a:latin typeface="Arial" charset="0"/>
              </a:rPr>
            </a:br>
            <a:endParaRPr lang="pt-BR" smtClean="0"/>
          </a:p>
        </p:txBody>
      </p:sp>
      <p:sp>
        <p:nvSpPr>
          <p:cNvPr id="9219" name="Espaço Reservado para Conteúdo 2"/>
          <p:cNvSpPr>
            <a:spLocks noGrp="1"/>
          </p:cNvSpPr>
          <p:nvPr>
            <p:ph idx="1"/>
          </p:nvPr>
        </p:nvSpPr>
        <p:spPr>
          <a:xfrm>
            <a:off x="611188" y="1341438"/>
            <a:ext cx="7772400" cy="4114800"/>
          </a:xfrm>
        </p:spPr>
        <p:txBody>
          <a:bodyPr/>
          <a:lstStyle/>
          <a:p>
            <a:pPr>
              <a:buFont typeface="CommonBullets"/>
              <a:buChar char="?"/>
            </a:pPr>
            <a:r>
              <a:rPr lang="pt-BR" sz="2000" i="1" dirty="0" smtClean="0">
                <a:latin typeface="Arial" charset="0"/>
              </a:rPr>
              <a:t>Até dia 30/3/2014 – Apresentação Pré-projeto</a:t>
            </a:r>
          </a:p>
          <a:p>
            <a:pPr>
              <a:buFont typeface="CommonBullets"/>
              <a:buChar char="?"/>
            </a:pPr>
            <a:r>
              <a:rPr lang="pt-BR" sz="2000" i="1" dirty="0" smtClean="0">
                <a:latin typeface="Arial" charset="0"/>
              </a:rPr>
              <a:t>20/4/2014 – Entrega da Estrutura do TCC (Capa, Sumário, Resumo, Introdução, Fundamentação Teórica e Referências Bibliograficas)</a:t>
            </a:r>
          </a:p>
          <a:p>
            <a:pPr>
              <a:buFont typeface="CommonBullets"/>
              <a:buChar char="?"/>
            </a:pPr>
            <a:r>
              <a:rPr lang="pt-BR" sz="2000" i="1" dirty="0" smtClean="0">
                <a:latin typeface="Arial" charset="0"/>
              </a:rPr>
              <a:t>18/05/2014 – Entrega  do Capítulo 3 (Estudo de Caso)</a:t>
            </a:r>
          </a:p>
          <a:p>
            <a:pPr>
              <a:buFont typeface="CommonBullets"/>
              <a:buChar char="?"/>
            </a:pPr>
            <a:r>
              <a:rPr lang="pt-BR" sz="2000" i="1" dirty="0" smtClean="0">
                <a:latin typeface="Arial" charset="0"/>
              </a:rPr>
              <a:t>22/06/2014 – Entrega do Capítulo 4 (Metodologia)</a:t>
            </a:r>
          </a:p>
          <a:p>
            <a:pPr>
              <a:buFont typeface="CommonBullets"/>
              <a:buChar char="?"/>
            </a:pPr>
            <a:r>
              <a:rPr lang="pt-BR" sz="2000" i="1" dirty="0" smtClean="0">
                <a:latin typeface="Arial" charset="0"/>
              </a:rPr>
              <a:t>03/08/2014 – Entrega Final Orientador</a:t>
            </a:r>
          </a:p>
          <a:p>
            <a:pPr>
              <a:buFont typeface="CommonBullets"/>
              <a:buChar char="?"/>
            </a:pPr>
            <a:r>
              <a:rPr lang="pt-BR" sz="2000" i="1" dirty="0" smtClean="0">
                <a:latin typeface="Arial" charset="0"/>
              </a:rPr>
              <a:t>14/09/2014 – Correção  Banca</a:t>
            </a:r>
          </a:p>
          <a:p>
            <a:pPr>
              <a:buFont typeface="CommonBullets"/>
              <a:buChar char="?"/>
            </a:pPr>
            <a:r>
              <a:rPr lang="pt-BR" sz="2000" i="1" dirty="0" smtClean="0">
                <a:latin typeface="Arial" charset="0"/>
              </a:rPr>
              <a:t>Setembro – Submissão do Artigo para a Iniciação Cientifica</a:t>
            </a:r>
            <a:br>
              <a:rPr lang="pt-BR" sz="2000" i="1" dirty="0" smtClean="0">
                <a:latin typeface="Arial" charset="0"/>
              </a:rPr>
            </a:br>
            <a:r>
              <a:rPr lang="pt-BR" sz="2000" i="1" dirty="0" smtClean="0">
                <a:latin typeface="Arial" charset="0"/>
              </a:rPr>
              <a:t>Outubro – Apresentação do artigo na Semana Cientifica</a:t>
            </a:r>
          </a:p>
          <a:p>
            <a:pPr>
              <a:buFont typeface="CommonBullets"/>
              <a:buChar char="?"/>
            </a:pPr>
            <a:r>
              <a:rPr lang="pt-BR" sz="2000" i="1" dirty="0" smtClean="0">
                <a:latin typeface="Arial" charset="0"/>
              </a:rPr>
              <a:t>09/11/2014 - Entrega Final </a:t>
            </a:r>
          </a:p>
          <a:p>
            <a:pPr>
              <a:buFont typeface="CommonBullets"/>
              <a:buChar char="?"/>
            </a:pPr>
            <a:r>
              <a:rPr lang="pt-BR" sz="2000" i="1" smtClean="0">
                <a:latin typeface="Arial" charset="0"/>
              </a:rPr>
              <a:t>16/11/2014 </a:t>
            </a:r>
            <a:r>
              <a:rPr lang="pt-BR" sz="2000" i="1" dirty="0" smtClean="0">
                <a:latin typeface="Arial" charset="0"/>
              </a:rPr>
              <a:t>- BANCAS</a:t>
            </a:r>
          </a:p>
          <a:p>
            <a:endParaRPr lang="pt-B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ChangeArrowheads="1"/>
          </p:cNvSpPr>
          <p:nvPr/>
        </p:nvSpPr>
        <p:spPr bwMode="auto">
          <a:xfrm>
            <a:off x="762000" y="228600"/>
            <a:ext cx="7315200" cy="762000"/>
          </a:xfrm>
          <a:prstGeom prst="rect">
            <a:avLst/>
          </a:prstGeom>
          <a:noFill/>
          <a:ln w="9525">
            <a:noFill/>
            <a:miter lim="800000"/>
            <a:headEnd/>
            <a:tailEnd/>
          </a:ln>
          <a:effectLst/>
        </p:spPr>
        <p:txBody>
          <a:bodyPr/>
          <a:lstStyle/>
          <a:p>
            <a:pPr algn="ctr" eaLnBrk="0" hangingPunct="0"/>
            <a:r>
              <a:rPr lang="pt-BR" b="1">
                <a:solidFill>
                  <a:srgbClr val="003366"/>
                </a:solidFill>
                <a:effectLst>
                  <a:outerShdw blurRad="38100" dist="38100" dir="2700000" algn="tl">
                    <a:srgbClr val="C0C0C0"/>
                  </a:outerShdw>
                </a:effectLst>
                <a:latin typeface="Arial" charset="0"/>
              </a:rPr>
              <a:t>6. Contribuições</a:t>
            </a:r>
            <a:endParaRPr lang="pt-BR" sz="5400">
              <a:solidFill>
                <a:schemeClr val="tx2"/>
              </a:solidFill>
              <a:latin typeface="Arial" charset="0"/>
            </a:endParaRPr>
          </a:p>
        </p:txBody>
      </p:sp>
      <p:sp>
        <p:nvSpPr>
          <p:cNvPr id="10243" name="Rectangle 5"/>
          <p:cNvSpPr>
            <a:spLocks noGrp="1" noChangeArrowheads="1"/>
          </p:cNvSpPr>
          <p:nvPr>
            <p:ph type="body" idx="1"/>
          </p:nvPr>
        </p:nvSpPr>
        <p:spPr>
          <a:xfrm>
            <a:off x="381000" y="1143000"/>
            <a:ext cx="8382000" cy="4572000"/>
          </a:xfrm>
        </p:spPr>
        <p:txBody>
          <a:bodyPr/>
          <a:lstStyle/>
          <a:p>
            <a:pPr>
              <a:buFont typeface="CommonBullets"/>
              <a:buChar char="?"/>
            </a:pPr>
            <a:r>
              <a:rPr lang="pt-BR" sz="1600" i="1" smtClean="0">
                <a:latin typeface="Arial" charset="0"/>
              </a:rPr>
              <a:t>Fazer um estudo sobre leis da física e aplicar em jogos computacionais.</a:t>
            </a:r>
          </a:p>
          <a:p>
            <a:pPr>
              <a:buFont typeface="CommonBullets"/>
              <a:buChar char="?"/>
            </a:pPr>
            <a:r>
              <a:rPr lang="pt-BR" sz="1600" i="1" smtClean="0">
                <a:latin typeface="Arial" charset="0"/>
              </a:rPr>
              <a:t>Estudar técnicas para se obter um melhor desempenho em jogos que se utilizam desta tecnologia</a:t>
            </a:r>
          </a:p>
          <a:p>
            <a:pPr>
              <a:buFont typeface="CommonBullets"/>
              <a:buChar char="?"/>
            </a:pPr>
            <a:r>
              <a:rPr lang="pt-BR" sz="1600" i="1" smtClean="0">
                <a:latin typeface="Arial" charset="0"/>
              </a:rPr>
              <a:t>Elaborar um protótipo simples de simulação de colisão de corpos rígidos</a:t>
            </a:r>
          </a:p>
          <a:p>
            <a:pPr>
              <a:buFont typeface="CommonBullets"/>
              <a:buChar char="?"/>
            </a:pPr>
            <a:r>
              <a:rPr lang="pt-BR" sz="1600" i="1" smtClean="0">
                <a:latin typeface="Arial" charset="0"/>
              </a:rPr>
              <a:t>Definir quais métodos matemáticos podem ser utilizados para se obter o resultado desejado para o tema corrente.</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sign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ign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ign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ign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2050</TotalTime>
  <Words>536</Words>
  <Application>Microsoft Office PowerPoint</Application>
  <PresentationFormat>On-screen Show (4:3)</PresentationFormat>
  <Paragraphs>83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Design padrão</vt:lpstr>
      <vt:lpstr>Pré-Projeto do Curso de Ciência da Computação</vt:lpstr>
      <vt:lpstr>PowerPoint Presentation</vt:lpstr>
      <vt:lpstr>PowerPoint Presentation</vt:lpstr>
      <vt:lpstr>PowerPoint Presentation</vt:lpstr>
      <vt:lpstr>2. Objetivos (Para que?) </vt:lpstr>
      <vt:lpstr>PowerPoint Presentation</vt:lpstr>
      <vt:lpstr>PowerPoint Presentation</vt:lpstr>
      <vt:lpstr>5. Cronograma </vt:lpstr>
      <vt:lpstr>PowerPoint Presentation</vt:lpstr>
      <vt:lpstr>PowerPoint Presentation</vt:lpstr>
    </vt:vector>
  </TitlesOfParts>
  <Company>SENAI/CTAI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CTAI</dc:creator>
  <cp:lastModifiedBy>Guto</cp:lastModifiedBy>
  <cp:revision>327</cp:revision>
  <dcterms:created xsi:type="dcterms:W3CDTF">2005-08-18T17:36:56Z</dcterms:created>
  <dcterms:modified xsi:type="dcterms:W3CDTF">2014-04-11T22:48:08Z</dcterms:modified>
</cp:coreProperties>
</file>