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70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28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0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7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3455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81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9894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27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55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7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6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2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9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3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6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6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4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6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¿Por qué se eligió este tema?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defRPr sz="1800"/>
            </a:pPr>
            <a:r>
              <a:rPr dirty="0"/>
              <a:t>La </a:t>
            </a:r>
            <a:r>
              <a:rPr dirty="0" err="1"/>
              <a:t>planificación</a:t>
            </a:r>
            <a:r>
              <a:rPr dirty="0"/>
              <a:t> de </a:t>
            </a:r>
            <a:r>
              <a:rPr dirty="0" err="1"/>
              <a:t>tareas</a:t>
            </a:r>
            <a:r>
              <a:rPr dirty="0"/>
              <a:t> </a:t>
            </a:r>
            <a:r>
              <a:rPr dirty="0" err="1"/>
              <a:t>domésticas</a:t>
            </a:r>
            <a:r>
              <a:rPr dirty="0"/>
              <a:t> es un </a:t>
            </a:r>
            <a:r>
              <a:rPr dirty="0" err="1"/>
              <a:t>ejemplo</a:t>
            </a:r>
            <a:r>
              <a:rPr dirty="0"/>
              <a:t> </a:t>
            </a:r>
            <a:r>
              <a:rPr dirty="0" err="1"/>
              <a:t>cotidiano</a:t>
            </a:r>
            <a:r>
              <a:rPr dirty="0"/>
              <a:t> que </a:t>
            </a:r>
            <a:r>
              <a:rPr dirty="0" err="1"/>
              <a:t>refleja</a:t>
            </a:r>
            <a:r>
              <a:rPr dirty="0"/>
              <a:t> </a:t>
            </a:r>
            <a:r>
              <a:rPr dirty="0" err="1"/>
              <a:t>problemas</a:t>
            </a:r>
            <a:r>
              <a:rPr dirty="0"/>
              <a:t> de </a:t>
            </a:r>
            <a:r>
              <a:rPr dirty="0" err="1"/>
              <a:t>priorización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informática</a:t>
            </a:r>
            <a:r>
              <a:rPr dirty="0"/>
              <a:t>.</a:t>
            </a:r>
          </a:p>
          <a:p>
            <a:pPr>
              <a:lnSpc>
                <a:spcPct val="200000"/>
              </a:lnSpc>
              <a:defRPr sz="1800"/>
            </a:pPr>
            <a:r>
              <a:rPr dirty="0" err="1"/>
              <a:t>Posibilita</a:t>
            </a:r>
            <a:r>
              <a:rPr dirty="0"/>
              <a:t> </a:t>
            </a:r>
            <a:r>
              <a:rPr dirty="0" err="1"/>
              <a:t>trasladar</a:t>
            </a:r>
            <a:r>
              <a:rPr dirty="0"/>
              <a:t> </a:t>
            </a:r>
            <a:r>
              <a:rPr dirty="0" err="1"/>
              <a:t>conceptos</a:t>
            </a:r>
            <a:r>
              <a:rPr dirty="0"/>
              <a:t> </a:t>
            </a:r>
            <a:r>
              <a:rPr dirty="0" err="1"/>
              <a:t>formales</a:t>
            </a:r>
            <a:r>
              <a:rPr dirty="0"/>
              <a:t> de </a:t>
            </a:r>
            <a:r>
              <a:rPr dirty="0" err="1"/>
              <a:t>eficiencia</a:t>
            </a:r>
            <a:r>
              <a:rPr dirty="0"/>
              <a:t> </a:t>
            </a:r>
            <a:r>
              <a:rPr dirty="0" err="1"/>
              <a:t>algorítmica</a:t>
            </a:r>
            <a:r>
              <a:rPr dirty="0"/>
              <a:t> a </a:t>
            </a:r>
            <a:r>
              <a:rPr dirty="0" err="1"/>
              <a:t>situaciones</a:t>
            </a:r>
            <a:r>
              <a:rPr dirty="0"/>
              <a:t> </a:t>
            </a:r>
            <a:r>
              <a:rPr dirty="0" err="1"/>
              <a:t>familiares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Python como Entorno de Experimentación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defRPr sz="1800"/>
            </a:pPr>
            <a:r>
              <a:rPr dirty="0" err="1"/>
              <a:t>Sintaxis</a:t>
            </a:r>
            <a:r>
              <a:rPr dirty="0"/>
              <a:t> </a:t>
            </a:r>
            <a:r>
              <a:rPr dirty="0" err="1"/>
              <a:t>clara</a:t>
            </a:r>
            <a:r>
              <a:rPr dirty="0"/>
              <a:t> y gran </a:t>
            </a:r>
            <a:r>
              <a:rPr dirty="0" err="1"/>
              <a:t>comunidad</a:t>
            </a:r>
            <a:r>
              <a:rPr dirty="0"/>
              <a:t>.</a:t>
            </a:r>
          </a:p>
          <a:p>
            <a:pPr>
              <a:lnSpc>
                <a:spcPct val="250000"/>
              </a:lnSpc>
              <a:defRPr sz="1800"/>
            </a:pPr>
            <a:r>
              <a:rPr dirty="0" err="1"/>
              <a:t>Módulo</a:t>
            </a:r>
            <a:r>
              <a:rPr dirty="0"/>
              <a:t> </a:t>
            </a:r>
            <a:r>
              <a:rPr dirty="0" err="1"/>
              <a:t>time.perf_counter</a:t>
            </a:r>
            <a:r>
              <a:rPr dirty="0"/>
              <a:t>() para </a:t>
            </a:r>
            <a:r>
              <a:rPr dirty="0" err="1"/>
              <a:t>mediciones</a:t>
            </a:r>
            <a:r>
              <a:rPr dirty="0"/>
              <a:t> </a:t>
            </a:r>
            <a:r>
              <a:rPr dirty="0" err="1"/>
              <a:t>precisas</a:t>
            </a:r>
            <a:r>
              <a:rPr dirty="0"/>
              <a:t>.</a:t>
            </a:r>
          </a:p>
          <a:p>
            <a:pPr>
              <a:lnSpc>
                <a:spcPct val="250000"/>
              </a:lnSpc>
              <a:defRPr sz="1800"/>
            </a:pPr>
            <a:r>
              <a:rPr dirty="0"/>
              <a:t>sorted() </a:t>
            </a:r>
            <a:r>
              <a:rPr dirty="0" err="1"/>
              <a:t>implementa</a:t>
            </a:r>
            <a:r>
              <a:rPr dirty="0"/>
              <a:t> </a:t>
            </a:r>
            <a:r>
              <a:rPr dirty="0" err="1"/>
              <a:t>Timsort</a:t>
            </a:r>
            <a:r>
              <a:rPr dirty="0"/>
              <a:t>; ideal para </a:t>
            </a:r>
            <a:r>
              <a:rPr dirty="0" err="1"/>
              <a:t>comparar</a:t>
            </a:r>
            <a:r>
              <a:rPr dirty="0"/>
              <a:t> con </a:t>
            </a:r>
            <a:r>
              <a:rPr dirty="0" err="1"/>
              <a:t>algoritmos</a:t>
            </a:r>
            <a:r>
              <a:rPr dirty="0"/>
              <a:t> </a:t>
            </a:r>
            <a:r>
              <a:rPr dirty="0" err="1"/>
              <a:t>educativos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2D62F-6BD3-E901-B32B-94022BB5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b="1" dirty="0"/>
              <a:t>Aplicación Práctica: Organización de Tareas Domésticas</a:t>
            </a:r>
            <a:br>
              <a:rPr lang="es-AR" dirty="0"/>
            </a:b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DE2DC8-8139-D13D-B770-0A6B8A8F2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2456268"/>
            <a:ext cx="6591985" cy="3777622"/>
          </a:xfrm>
        </p:spPr>
        <p:txBody>
          <a:bodyPr/>
          <a:lstStyle/>
          <a:p>
            <a:pPr marL="0" indent="0">
              <a:buNone/>
            </a:pPr>
            <a:r>
              <a:rPr lang="es-AR" dirty="0"/>
              <a:t>El proyecto propone una simulación de planificación del hogar, donde cada tarea tiene una prioridad y un responsable. Se comparan dos algoritmos para ordenar tareas domésticas:</a:t>
            </a:r>
          </a:p>
          <a:p>
            <a:endParaRPr lang="es-AR" dirty="0"/>
          </a:p>
          <a:p>
            <a:r>
              <a:rPr lang="es-AR" b="1" dirty="0" err="1"/>
              <a:t>Bubble</a:t>
            </a:r>
            <a:r>
              <a:rPr lang="es-AR" b="1" dirty="0"/>
              <a:t> </a:t>
            </a:r>
            <a:r>
              <a:rPr lang="es-AR" b="1" dirty="0" err="1"/>
              <a:t>Sort</a:t>
            </a:r>
            <a:endParaRPr lang="es-AR" dirty="0"/>
          </a:p>
          <a:p>
            <a:r>
              <a:rPr lang="es-AR" b="1" dirty="0" err="1"/>
              <a:t>Timsort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19873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F4F52-BF6E-4C0E-6008-6A1955BCC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48838-3BD0-C033-DD68-4DB13A95C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Caso Práctico – Lista inicial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E4EFE-082E-1B80-D425-C483958C6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Tareas con prioridad y responsable:</a:t>
            </a:r>
          </a:p>
          <a:p>
            <a:pPr lvl="1"/>
            <a:r>
              <a:rPr lang="es-MX" dirty="0"/>
              <a:t>• Sacar la basura – prioridad 1 – Ana</a:t>
            </a:r>
          </a:p>
          <a:p>
            <a:pPr lvl="1"/>
            <a:r>
              <a:rPr lang="es-MX" dirty="0"/>
              <a:t>• Preparar el almuerzo – prioridad 2 – Carlos</a:t>
            </a:r>
          </a:p>
          <a:p>
            <a:pPr lvl="1"/>
            <a:r>
              <a:rPr lang="es-MX" dirty="0"/>
              <a:t>• Lavar los platos – prioridad 3 – Juan</a:t>
            </a:r>
          </a:p>
          <a:p>
            <a:pPr lvl="1"/>
            <a:r>
              <a:rPr lang="es-MX" dirty="0"/>
              <a:t>• Tender la cama – prioridad 4 – Luis</a:t>
            </a:r>
          </a:p>
          <a:p>
            <a:pPr lvl="1"/>
            <a:r>
              <a:rPr lang="es-MX" dirty="0"/>
              <a:t>Objetivo: ordenar por prioridad ascendente.</a:t>
            </a:r>
          </a:p>
        </p:txBody>
      </p:sp>
    </p:spTree>
    <p:extLst>
      <p:ext uri="{BB962C8B-B14F-4D97-AF65-F5344CB8AC3E}">
        <p14:creationId xmlns:p14="http://schemas.microsoft.com/office/powerpoint/2010/main" val="202202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94059-0231-FA42-DE2E-CF9EDBCBC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22CA1-95EE-29C1-665F-06AB864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Código Python (resumen)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E9A5E-F37B-7917-14C0-4B3CAE06F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/>
              <a:t>Bubble</a:t>
            </a:r>
            <a:r>
              <a:rPr lang="es-AR" dirty="0"/>
              <a:t> </a:t>
            </a:r>
            <a:r>
              <a:rPr lang="es-AR" dirty="0" err="1"/>
              <a:t>Sort</a:t>
            </a:r>
            <a:r>
              <a:rPr lang="es-AR" dirty="0"/>
              <a:t>:</a:t>
            </a:r>
          </a:p>
          <a:p>
            <a:pPr lvl="1"/>
            <a:r>
              <a:rPr lang="es-AR" dirty="0" err="1"/>
              <a:t>def</a:t>
            </a:r>
            <a:r>
              <a:rPr lang="es-AR" dirty="0"/>
              <a:t> </a:t>
            </a:r>
            <a:r>
              <a:rPr lang="es-AR" dirty="0" err="1"/>
              <a:t>bubble_sort_tareas</a:t>
            </a:r>
            <a:r>
              <a:rPr lang="es-AR" dirty="0"/>
              <a:t>(lista): ...</a:t>
            </a:r>
          </a:p>
          <a:p>
            <a:pPr lvl="1"/>
            <a:r>
              <a:rPr lang="es-AR" dirty="0" err="1"/>
              <a:t>Timsort</a:t>
            </a:r>
            <a:r>
              <a:rPr lang="es-AR" dirty="0"/>
              <a:t>:</a:t>
            </a:r>
          </a:p>
          <a:p>
            <a:pPr lvl="1"/>
            <a:r>
              <a:rPr lang="es-AR" dirty="0" err="1"/>
              <a:t>def</a:t>
            </a:r>
            <a:r>
              <a:rPr lang="es-AR" dirty="0"/>
              <a:t> </a:t>
            </a:r>
            <a:r>
              <a:rPr lang="es-AR" dirty="0" err="1"/>
              <a:t>timsort_tareas</a:t>
            </a:r>
            <a:r>
              <a:rPr lang="es-AR" dirty="0"/>
              <a:t>(lista): </a:t>
            </a:r>
            <a:r>
              <a:rPr lang="es-AR" dirty="0" err="1"/>
              <a:t>return</a:t>
            </a:r>
            <a:r>
              <a:rPr lang="es-AR" dirty="0"/>
              <a:t> </a:t>
            </a:r>
            <a:r>
              <a:rPr lang="es-AR" dirty="0" err="1"/>
              <a:t>sorted</a:t>
            </a:r>
            <a:r>
              <a:rPr lang="es-AR" dirty="0"/>
              <a:t>(...)</a:t>
            </a:r>
          </a:p>
          <a:p>
            <a:pPr lvl="1"/>
            <a:r>
              <a:rPr lang="es-AR" dirty="0"/>
              <a:t>Medición con </a:t>
            </a:r>
            <a:r>
              <a:rPr lang="es-AR" dirty="0" err="1"/>
              <a:t>time.perf_counter</a:t>
            </a:r>
            <a:r>
              <a:rPr lang="es-AR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95401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3865B-2924-7BDD-774B-A5D0F1100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F2E2-6850-52EC-A6D6-73A437AA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Metodología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2F754-C49C-EB26-634D-7E0F49CFE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r>
              <a:rPr lang="es-MX" dirty="0"/>
              <a:t>1. Implementar ambos algoritmos.</a:t>
            </a:r>
          </a:p>
          <a:p>
            <a:pPr lvl="1"/>
            <a:r>
              <a:rPr lang="es-MX" dirty="0"/>
              <a:t>2. Medir tiempo en listas copias.</a:t>
            </a:r>
          </a:p>
          <a:p>
            <a:pPr lvl="1"/>
            <a:r>
              <a:rPr lang="es-MX" dirty="0"/>
              <a:t>3. Tamaño 4 </a:t>
            </a:r>
          </a:p>
          <a:p>
            <a:pPr lvl="1"/>
            <a:r>
              <a:rPr lang="es-MX" dirty="0"/>
              <a:t>4. Registrar tabla y gráfico comparativo.</a:t>
            </a:r>
          </a:p>
        </p:txBody>
      </p:sp>
    </p:spTree>
    <p:extLst>
      <p:ext uri="{BB962C8B-B14F-4D97-AF65-F5344CB8AC3E}">
        <p14:creationId xmlns:p14="http://schemas.microsoft.com/office/powerpoint/2010/main" val="153104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6470D-3BA5-E0EE-1467-0E9938446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2F358-40C1-9DA1-43F9-539BE15B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Resultados y Conclusiones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0AE6E-FCCB-FDDC-82A4-FA66F284F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905000"/>
            <a:ext cx="6591985" cy="3777622"/>
          </a:xfrm>
        </p:spPr>
        <p:txBody>
          <a:bodyPr>
            <a:normAutofit fontScale="85000" lnSpcReduction="10000"/>
          </a:bodyPr>
          <a:lstStyle/>
          <a:p>
            <a:endParaRPr lang="es-MX" dirty="0"/>
          </a:p>
          <a:p>
            <a:r>
              <a:rPr lang="es-AR" dirty="0"/>
              <a:t>Resultados (lista fija de 4 tareas)</a:t>
            </a:r>
          </a:p>
          <a:p>
            <a:r>
              <a:rPr lang="es-AR" dirty="0"/>
              <a:t>Algoritmo   | Tiempo (s)</a:t>
            </a:r>
          </a:p>
          <a:p>
            <a:pPr lvl="1"/>
            <a:r>
              <a:rPr lang="es-AR" dirty="0" err="1"/>
              <a:t>Bubble</a:t>
            </a:r>
            <a:r>
              <a:rPr lang="es-AR" dirty="0"/>
              <a:t> </a:t>
            </a:r>
            <a:r>
              <a:rPr lang="es-AR" dirty="0" err="1"/>
              <a:t>Sort</a:t>
            </a:r>
            <a:r>
              <a:rPr lang="es-AR" dirty="0"/>
              <a:t> | 0.00001240</a:t>
            </a:r>
          </a:p>
          <a:p>
            <a:pPr lvl="1"/>
            <a:r>
              <a:rPr lang="es-AR" dirty="0" err="1"/>
              <a:t>Timsort</a:t>
            </a:r>
            <a:r>
              <a:rPr lang="es-AR" dirty="0"/>
              <a:t>     | 0.00002480</a:t>
            </a:r>
          </a:p>
          <a:p>
            <a:pPr lvl="1"/>
            <a:endParaRPr lang="es-AR" dirty="0"/>
          </a:p>
          <a:p>
            <a:r>
              <a:rPr lang="es-AR" dirty="0" err="1"/>
              <a:t>Bubble</a:t>
            </a:r>
            <a:r>
              <a:rPr lang="es-AR" dirty="0"/>
              <a:t> </a:t>
            </a:r>
            <a:r>
              <a:rPr lang="es-AR" dirty="0" err="1"/>
              <a:t>Sort</a:t>
            </a:r>
            <a:r>
              <a:rPr lang="es-AR" dirty="0"/>
              <a:t>: 0.00001240 s para 4 tareas, O(n²), sin </a:t>
            </a:r>
            <a:r>
              <a:rPr lang="es-AR" dirty="0" err="1"/>
              <a:t>overhead</a:t>
            </a:r>
            <a:r>
              <a:rPr lang="es-AR" dirty="0"/>
              <a:t>.</a:t>
            </a:r>
          </a:p>
          <a:p>
            <a:pPr lvl="1"/>
            <a:r>
              <a:rPr lang="es-AR" dirty="0" err="1"/>
              <a:t>Timsort</a:t>
            </a:r>
            <a:r>
              <a:rPr lang="es-AR" dirty="0"/>
              <a:t>: 0.00002480 s para 4 tareas, O(n log n), </a:t>
            </a:r>
            <a:r>
              <a:rPr lang="es-AR" dirty="0" err="1"/>
              <a:t>overhead</a:t>
            </a:r>
            <a:r>
              <a:rPr lang="es-AR" dirty="0"/>
              <a:t> evidente.</a:t>
            </a:r>
          </a:p>
          <a:p>
            <a:pPr lvl="1"/>
            <a:r>
              <a:rPr lang="es-AR" dirty="0"/>
              <a:t>Para listas pequeñas, </a:t>
            </a:r>
            <a:r>
              <a:rPr lang="es-AR" dirty="0" err="1"/>
              <a:t>alg</a:t>
            </a:r>
            <a:r>
              <a:rPr lang="es-AR" dirty="0"/>
              <a:t>. simple puede ser más rápido.</a:t>
            </a:r>
          </a:p>
          <a:p>
            <a:pPr lvl="1"/>
            <a:r>
              <a:rPr lang="es-AR" dirty="0"/>
              <a:t>Para n grande, </a:t>
            </a:r>
            <a:r>
              <a:rPr lang="es-AR" dirty="0" err="1"/>
              <a:t>Timsort</a:t>
            </a:r>
            <a:r>
              <a:rPr lang="es-AR" dirty="0"/>
              <a:t> recupera ventaja teórica.</a:t>
            </a:r>
          </a:p>
          <a:p>
            <a:pPr lvl="1"/>
            <a:r>
              <a:rPr lang="es-AR" dirty="0"/>
              <a:t>Medir siempre para elegir mejor algoritmo.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1241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Importancia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Programación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20000"/>
              </a:lnSpc>
              <a:defRPr sz="1800"/>
            </a:pPr>
            <a:r>
              <a:rPr dirty="0"/>
              <a:t>La </a:t>
            </a:r>
            <a:r>
              <a:rPr dirty="0" err="1"/>
              <a:t>elección</a:t>
            </a:r>
            <a:r>
              <a:rPr dirty="0"/>
              <a:t> de un </a:t>
            </a:r>
            <a:r>
              <a:rPr dirty="0" err="1"/>
              <a:t>algoritmo</a:t>
            </a:r>
            <a:r>
              <a:rPr dirty="0"/>
              <a:t> </a:t>
            </a:r>
            <a:r>
              <a:rPr dirty="0" err="1"/>
              <a:t>adecuado</a:t>
            </a:r>
            <a:r>
              <a:rPr dirty="0"/>
              <a:t> </a:t>
            </a:r>
            <a:r>
              <a:rPr dirty="0" err="1"/>
              <a:t>impacta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rendimiento</a:t>
            </a:r>
            <a:r>
              <a:rPr dirty="0"/>
              <a:t> y la </a:t>
            </a:r>
            <a:r>
              <a:rPr dirty="0" err="1"/>
              <a:t>escalabilidad</a:t>
            </a:r>
            <a:r>
              <a:rPr dirty="0"/>
              <a:t> del software.</a:t>
            </a:r>
          </a:p>
          <a:p>
            <a:pPr>
              <a:lnSpc>
                <a:spcPct val="220000"/>
              </a:lnSpc>
              <a:defRPr sz="1800"/>
            </a:pPr>
            <a:r>
              <a:rPr dirty="0" err="1"/>
              <a:t>Comprender</a:t>
            </a:r>
            <a:r>
              <a:rPr dirty="0"/>
              <a:t> la </a:t>
            </a:r>
            <a:r>
              <a:rPr dirty="0" err="1"/>
              <a:t>notación</a:t>
            </a:r>
            <a:r>
              <a:rPr dirty="0"/>
              <a:t> Big‑O y </a:t>
            </a:r>
            <a:r>
              <a:rPr dirty="0" err="1"/>
              <a:t>medir</a:t>
            </a:r>
            <a:r>
              <a:rPr dirty="0"/>
              <a:t> </a:t>
            </a:r>
            <a:r>
              <a:rPr dirty="0" err="1"/>
              <a:t>tiempos</a:t>
            </a:r>
            <a:r>
              <a:rPr dirty="0"/>
              <a:t> de </a:t>
            </a:r>
            <a:r>
              <a:rPr dirty="0" err="1"/>
              <a:t>ejecución</a:t>
            </a:r>
            <a:r>
              <a:rPr dirty="0"/>
              <a:t> </a:t>
            </a: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optimizar</a:t>
            </a:r>
            <a:r>
              <a:rPr dirty="0"/>
              <a:t> CPU y </a:t>
            </a:r>
            <a:r>
              <a:rPr dirty="0" err="1"/>
              <a:t>memoria</a:t>
            </a:r>
            <a:r>
              <a:rPr dirty="0"/>
              <a:t>.</a:t>
            </a:r>
          </a:p>
          <a:p>
            <a:pPr>
              <a:lnSpc>
                <a:spcPct val="220000"/>
              </a:lnSpc>
              <a:defRPr sz="1800"/>
            </a:pPr>
            <a:r>
              <a:rPr dirty="0"/>
              <a:t>Python </a:t>
            </a:r>
            <a:r>
              <a:rPr dirty="0" err="1"/>
              <a:t>usa</a:t>
            </a:r>
            <a:r>
              <a:rPr dirty="0"/>
              <a:t> </a:t>
            </a:r>
            <a:r>
              <a:rPr dirty="0" err="1"/>
              <a:t>Timsort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método</a:t>
            </a:r>
            <a:r>
              <a:rPr dirty="0"/>
              <a:t> </a:t>
            </a:r>
            <a:r>
              <a:rPr dirty="0" err="1"/>
              <a:t>nativo</a:t>
            </a:r>
            <a:r>
              <a:rPr dirty="0"/>
              <a:t>, </a:t>
            </a:r>
            <a:r>
              <a:rPr dirty="0" err="1"/>
              <a:t>facilitando</a:t>
            </a:r>
            <a:r>
              <a:rPr dirty="0"/>
              <a:t> </a:t>
            </a:r>
            <a:r>
              <a:rPr dirty="0" err="1"/>
              <a:t>comparaciones</a:t>
            </a:r>
            <a:r>
              <a:rPr dirty="0"/>
              <a:t> con </a:t>
            </a:r>
            <a:r>
              <a:rPr dirty="0" err="1"/>
              <a:t>algoritmos</a:t>
            </a:r>
            <a:r>
              <a:rPr dirty="0"/>
              <a:t> </a:t>
            </a:r>
            <a:r>
              <a:rPr dirty="0" err="1"/>
              <a:t>clásicos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Objetivos</a:t>
            </a:r>
            <a:r>
              <a:rPr dirty="0"/>
              <a:t> del </a:t>
            </a:r>
            <a:r>
              <a:rPr dirty="0" err="1"/>
              <a:t>Trabajo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1" y="2133600"/>
            <a:ext cx="6591985" cy="377762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300000"/>
              </a:lnSpc>
              <a:defRPr sz="1800"/>
            </a:pPr>
            <a:r>
              <a:rPr dirty="0" err="1"/>
              <a:t>Investigar</a:t>
            </a:r>
            <a:r>
              <a:rPr dirty="0"/>
              <a:t> </a:t>
            </a:r>
            <a:r>
              <a:rPr dirty="0" err="1"/>
              <a:t>complejidad</a:t>
            </a:r>
            <a:r>
              <a:rPr dirty="0"/>
              <a:t> temporal y </a:t>
            </a:r>
            <a:r>
              <a:rPr dirty="0" err="1"/>
              <a:t>espacial</a:t>
            </a:r>
            <a:r>
              <a:rPr dirty="0"/>
              <a:t> de </a:t>
            </a:r>
            <a:r>
              <a:rPr dirty="0" err="1"/>
              <a:t>algoritmos</a:t>
            </a:r>
            <a:r>
              <a:rPr dirty="0"/>
              <a:t> de </a:t>
            </a:r>
            <a:r>
              <a:rPr dirty="0" err="1"/>
              <a:t>ordenamiento</a:t>
            </a:r>
            <a:r>
              <a:rPr dirty="0"/>
              <a:t> y </a:t>
            </a:r>
            <a:r>
              <a:rPr dirty="0" err="1"/>
              <a:t>búsqueda</a:t>
            </a:r>
            <a:r>
              <a:rPr dirty="0"/>
              <a:t>.</a:t>
            </a:r>
          </a:p>
          <a:p>
            <a:pPr>
              <a:lnSpc>
                <a:spcPct val="300000"/>
              </a:lnSpc>
              <a:defRPr sz="1800"/>
            </a:pPr>
            <a:r>
              <a:rPr dirty="0" err="1"/>
              <a:t>Implementar</a:t>
            </a:r>
            <a:r>
              <a:rPr dirty="0"/>
              <a:t> y </a:t>
            </a:r>
            <a:r>
              <a:rPr dirty="0" err="1"/>
              <a:t>medir</a:t>
            </a:r>
            <a:r>
              <a:rPr dirty="0"/>
              <a:t> Bubble Sort vs. </a:t>
            </a:r>
            <a:r>
              <a:rPr dirty="0" err="1"/>
              <a:t>Timsort</a:t>
            </a:r>
            <a:r>
              <a:rPr dirty="0"/>
              <a:t> </a:t>
            </a:r>
            <a:r>
              <a:rPr dirty="0" err="1"/>
              <a:t>sobre</a:t>
            </a:r>
            <a:r>
              <a:rPr dirty="0"/>
              <a:t> </a:t>
            </a:r>
            <a:r>
              <a:rPr dirty="0" err="1"/>
              <a:t>listas</a:t>
            </a:r>
            <a:r>
              <a:rPr dirty="0"/>
              <a:t> de </a:t>
            </a:r>
            <a:r>
              <a:rPr dirty="0" err="1"/>
              <a:t>tareas</a:t>
            </a:r>
            <a:r>
              <a:rPr dirty="0"/>
              <a:t> </a:t>
            </a:r>
            <a:r>
              <a:rPr dirty="0" err="1"/>
              <a:t>domésticas</a:t>
            </a:r>
            <a:r>
              <a:rPr dirty="0"/>
              <a:t>.</a:t>
            </a:r>
          </a:p>
          <a:p>
            <a:pPr>
              <a:lnSpc>
                <a:spcPct val="300000"/>
              </a:lnSpc>
              <a:defRPr sz="1800"/>
            </a:pPr>
            <a:r>
              <a:rPr dirty="0" err="1"/>
              <a:t>Demostrar</a:t>
            </a:r>
            <a:r>
              <a:rPr dirty="0"/>
              <a:t> </a:t>
            </a:r>
            <a:r>
              <a:rPr dirty="0" err="1"/>
              <a:t>cómo</a:t>
            </a:r>
            <a:r>
              <a:rPr dirty="0"/>
              <a:t> la </a:t>
            </a:r>
            <a:r>
              <a:rPr dirty="0" err="1"/>
              <a:t>elección</a:t>
            </a:r>
            <a:r>
              <a:rPr dirty="0"/>
              <a:t> </a:t>
            </a:r>
            <a:r>
              <a:rPr dirty="0" err="1"/>
              <a:t>algorítmica</a:t>
            </a:r>
            <a:r>
              <a:rPr dirty="0"/>
              <a:t> </a:t>
            </a:r>
            <a:r>
              <a:rPr dirty="0" err="1"/>
              <a:t>afecta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tiempo</a:t>
            </a:r>
            <a:r>
              <a:rPr dirty="0"/>
              <a:t> de </a:t>
            </a:r>
            <a:r>
              <a:rPr dirty="0" err="1"/>
              <a:t>planificación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Fundamentos del Análisis de Algoritmos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300000"/>
              </a:lnSpc>
              <a:defRPr sz="1800"/>
            </a:pPr>
            <a:r>
              <a:rPr dirty="0" err="1"/>
              <a:t>Disciplina</a:t>
            </a:r>
            <a:r>
              <a:rPr dirty="0"/>
              <a:t> que </a:t>
            </a:r>
            <a:r>
              <a:rPr dirty="0" err="1"/>
              <a:t>evalúa</a:t>
            </a:r>
            <a:r>
              <a:rPr dirty="0"/>
              <a:t> </a:t>
            </a:r>
            <a:r>
              <a:rPr dirty="0" err="1"/>
              <a:t>eficiencia</a:t>
            </a:r>
            <a:r>
              <a:rPr dirty="0"/>
              <a:t> antes de la </a:t>
            </a:r>
            <a:r>
              <a:rPr dirty="0" err="1"/>
              <a:t>implementación</a:t>
            </a:r>
            <a:r>
              <a:rPr dirty="0"/>
              <a:t>.</a:t>
            </a:r>
          </a:p>
          <a:p>
            <a:pPr>
              <a:lnSpc>
                <a:spcPct val="300000"/>
              </a:lnSpc>
              <a:defRPr sz="1800"/>
            </a:pPr>
            <a:r>
              <a:rPr dirty="0" err="1"/>
              <a:t>Métricas</a:t>
            </a:r>
            <a:r>
              <a:rPr dirty="0"/>
              <a:t> </a:t>
            </a:r>
            <a:r>
              <a:rPr dirty="0" err="1"/>
              <a:t>principales</a:t>
            </a:r>
            <a:r>
              <a:rPr dirty="0"/>
              <a:t>: </a:t>
            </a:r>
            <a:r>
              <a:rPr dirty="0" err="1"/>
              <a:t>tiempo</a:t>
            </a:r>
            <a:r>
              <a:rPr dirty="0"/>
              <a:t> de </a:t>
            </a:r>
            <a:r>
              <a:rPr dirty="0" err="1"/>
              <a:t>ejecución</a:t>
            </a:r>
            <a:r>
              <a:rPr dirty="0"/>
              <a:t> y </a:t>
            </a:r>
            <a:r>
              <a:rPr dirty="0" err="1"/>
              <a:t>uso</a:t>
            </a:r>
            <a:r>
              <a:rPr dirty="0"/>
              <a:t> de </a:t>
            </a:r>
            <a:r>
              <a:rPr dirty="0" err="1"/>
              <a:t>memoria</a:t>
            </a:r>
            <a:r>
              <a:rPr dirty="0"/>
              <a:t>.</a:t>
            </a:r>
          </a:p>
          <a:p>
            <a:pPr>
              <a:lnSpc>
                <a:spcPct val="300000"/>
              </a:lnSpc>
              <a:defRPr sz="1800"/>
            </a:pPr>
            <a:r>
              <a:rPr dirty="0"/>
              <a:t>Crucial para software </a:t>
            </a:r>
            <a:r>
              <a:rPr dirty="0" err="1"/>
              <a:t>robusto</a:t>
            </a:r>
            <a:r>
              <a:rPr dirty="0"/>
              <a:t> y </a:t>
            </a:r>
            <a:r>
              <a:rPr dirty="0" err="1"/>
              <a:t>escalable</a:t>
            </a:r>
            <a:r>
              <a:rPr dirty="0"/>
              <a:t>.</a:t>
            </a:r>
            <a:endParaRPr lang="es-AR" dirty="0"/>
          </a:p>
          <a:p>
            <a:pPr>
              <a:defRPr sz="1800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Complejidad y Notación Big 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  <a:defRPr sz="1800"/>
            </a:pPr>
            <a:r>
              <a:rPr dirty="0"/>
              <a:t>Describe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crecimiento</a:t>
            </a:r>
            <a:r>
              <a:rPr dirty="0"/>
              <a:t> del </a:t>
            </a:r>
            <a:r>
              <a:rPr dirty="0" err="1"/>
              <a:t>algoritmo</a:t>
            </a:r>
            <a:r>
              <a:rPr dirty="0"/>
              <a:t> </a:t>
            </a:r>
            <a:r>
              <a:rPr dirty="0" err="1"/>
              <a:t>según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tamaño</a:t>
            </a:r>
            <a:r>
              <a:rPr dirty="0"/>
              <a:t> de entrada (n).</a:t>
            </a:r>
          </a:p>
          <a:p>
            <a:pPr>
              <a:lnSpc>
                <a:spcPct val="300000"/>
              </a:lnSpc>
              <a:defRPr sz="1800"/>
            </a:pP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comparar</a:t>
            </a:r>
            <a:r>
              <a:rPr dirty="0"/>
              <a:t> </a:t>
            </a:r>
            <a:r>
              <a:rPr dirty="0" err="1"/>
              <a:t>soluciones</a:t>
            </a:r>
            <a:r>
              <a:rPr dirty="0"/>
              <a:t> y </a:t>
            </a:r>
            <a:r>
              <a:rPr dirty="0" err="1"/>
              <a:t>anticipar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rendimiento</a:t>
            </a:r>
            <a:r>
              <a:rPr dirty="0"/>
              <a:t> a gran </a:t>
            </a:r>
            <a:r>
              <a:rPr dirty="0" err="1"/>
              <a:t>escala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65765C-32DB-51D8-9B7B-44079229B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993731"/>
            <a:ext cx="6591985" cy="3777622"/>
          </a:xfrm>
        </p:spPr>
        <p:txBody>
          <a:bodyPr/>
          <a:lstStyle/>
          <a:p>
            <a:r>
              <a:rPr lang="en-US" dirty="0"/>
              <a:t>¿Por </a:t>
            </a:r>
            <a:r>
              <a:rPr lang="en-US" dirty="0" err="1"/>
              <a:t>qué</a:t>
            </a:r>
            <a:r>
              <a:rPr lang="en-US" dirty="0"/>
              <a:t> es </a:t>
            </a:r>
            <a:r>
              <a:rPr lang="en-US" dirty="0" err="1"/>
              <a:t>útil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Nos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comparar</a:t>
            </a:r>
            <a:r>
              <a:rPr lang="en-US" dirty="0"/>
              <a:t> </a:t>
            </a:r>
            <a:r>
              <a:rPr lang="en-US" dirty="0" err="1"/>
              <a:t>algoritmos</a:t>
            </a:r>
            <a:r>
              <a:rPr lang="en-US" dirty="0"/>
              <a:t> sin </a:t>
            </a:r>
            <a:r>
              <a:rPr lang="en-US" dirty="0" err="1"/>
              <a:t>necesidad</a:t>
            </a:r>
            <a:r>
              <a:rPr lang="en-US" dirty="0"/>
              <a:t> de </a:t>
            </a:r>
            <a:r>
              <a:rPr lang="en-US" dirty="0" err="1"/>
              <a:t>implementarlos</a:t>
            </a:r>
            <a:r>
              <a:rPr lang="en-US" dirty="0"/>
              <a:t> primero. </a:t>
            </a:r>
          </a:p>
          <a:p>
            <a:endParaRPr lang="en-US" dirty="0"/>
          </a:p>
          <a:p>
            <a:r>
              <a:rPr lang="en-US" dirty="0"/>
              <a:t>¿</a:t>
            </a:r>
            <a:r>
              <a:rPr lang="en-US" dirty="0" err="1"/>
              <a:t>Cómo</a:t>
            </a:r>
            <a:r>
              <a:rPr lang="en-US" dirty="0"/>
              <a:t> se </a:t>
            </a:r>
            <a:r>
              <a:rPr lang="en-US" dirty="0" err="1"/>
              <a:t>interpreta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La </a:t>
            </a:r>
            <a:r>
              <a:rPr lang="en-US" dirty="0" err="1"/>
              <a:t>notación</a:t>
            </a:r>
            <a:r>
              <a:rPr lang="en-US" dirty="0"/>
              <a:t> Big O </a:t>
            </a:r>
            <a:r>
              <a:rPr lang="en-US" dirty="0" err="1"/>
              <a:t>simplifica</a:t>
            </a:r>
            <a:r>
              <a:rPr lang="en-US" dirty="0"/>
              <a:t> la </a:t>
            </a:r>
            <a:r>
              <a:rPr lang="en-US" dirty="0" err="1"/>
              <a:t>expresión</a:t>
            </a:r>
            <a:r>
              <a:rPr lang="en-US" dirty="0"/>
              <a:t> </a:t>
            </a:r>
            <a:r>
              <a:rPr lang="en-US" dirty="0" err="1"/>
              <a:t>matemática</a:t>
            </a:r>
            <a:r>
              <a:rPr lang="en-US" dirty="0"/>
              <a:t> del </a:t>
            </a:r>
            <a:r>
              <a:rPr lang="en-US" dirty="0" err="1"/>
              <a:t>rendimiento</a:t>
            </a:r>
            <a:r>
              <a:rPr lang="en-US" dirty="0"/>
              <a:t> de un </a:t>
            </a:r>
            <a:r>
              <a:rPr lang="en-US" dirty="0" err="1"/>
              <a:t>algoritmo</a:t>
            </a:r>
            <a:r>
              <a:rPr lang="en-US" dirty="0"/>
              <a:t>, </a:t>
            </a:r>
            <a:r>
              <a:rPr lang="en-US" dirty="0" err="1"/>
              <a:t>eliminando</a:t>
            </a:r>
            <a:r>
              <a:rPr lang="en-US" dirty="0"/>
              <a:t> </a:t>
            </a:r>
            <a:r>
              <a:rPr lang="en-US" dirty="0" err="1"/>
              <a:t>constantes</a:t>
            </a:r>
            <a:r>
              <a:rPr lang="en-US" dirty="0"/>
              <a:t> y </a:t>
            </a:r>
            <a:r>
              <a:rPr lang="en-US" dirty="0" err="1"/>
              <a:t>términos</a:t>
            </a:r>
            <a:r>
              <a:rPr lang="en-US" dirty="0"/>
              <a:t> </a:t>
            </a:r>
            <a:r>
              <a:rPr lang="en-US" dirty="0" err="1"/>
              <a:t>menores</a:t>
            </a:r>
            <a:r>
              <a:rPr lang="en-US" dirty="0"/>
              <a:t> que no </a:t>
            </a:r>
            <a:r>
              <a:rPr lang="en-US" dirty="0" err="1"/>
              <a:t>afectan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crecimiento</a:t>
            </a:r>
            <a:r>
              <a:rPr lang="en-US" dirty="0"/>
              <a:t> </a:t>
            </a:r>
            <a:r>
              <a:rPr lang="en-US" dirty="0" err="1"/>
              <a:t>dominante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11057216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Tipos</a:t>
            </a:r>
            <a:r>
              <a:rPr dirty="0"/>
              <a:t> de </a:t>
            </a:r>
            <a:r>
              <a:rPr dirty="0" err="1"/>
              <a:t>Complejidad</a:t>
            </a:r>
            <a:r>
              <a:rPr dirty="0"/>
              <a:t> </a:t>
            </a:r>
            <a:r>
              <a:rPr dirty="0" err="1"/>
              <a:t>Comunes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6007" y="2157743"/>
            <a:ext cx="6591985" cy="377762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  <a:defRPr sz="1800"/>
            </a:pPr>
            <a:r>
              <a:rPr dirty="0"/>
              <a:t>O(1) – Constante</a:t>
            </a:r>
          </a:p>
          <a:p>
            <a:pPr>
              <a:lnSpc>
                <a:spcPct val="200000"/>
              </a:lnSpc>
              <a:defRPr sz="1800"/>
            </a:pPr>
            <a:r>
              <a:rPr dirty="0"/>
              <a:t>O(log n) – </a:t>
            </a:r>
            <a:r>
              <a:rPr dirty="0" err="1"/>
              <a:t>Logarítmica</a:t>
            </a:r>
            <a:endParaRPr dirty="0"/>
          </a:p>
          <a:p>
            <a:pPr>
              <a:lnSpc>
                <a:spcPct val="200000"/>
              </a:lnSpc>
              <a:defRPr sz="1800"/>
            </a:pPr>
            <a:r>
              <a:rPr dirty="0"/>
              <a:t>O(n) – Lineal</a:t>
            </a:r>
          </a:p>
          <a:p>
            <a:pPr>
              <a:lnSpc>
                <a:spcPct val="200000"/>
              </a:lnSpc>
              <a:defRPr sz="1800"/>
            </a:pPr>
            <a:r>
              <a:rPr dirty="0"/>
              <a:t>O(n log n) – Lineal‑</a:t>
            </a:r>
            <a:r>
              <a:rPr dirty="0" err="1"/>
              <a:t>logarítmica</a:t>
            </a:r>
            <a:endParaRPr dirty="0"/>
          </a:p>
          <a:p>
            <a:pPr>
              <a:lnSpc>
                <a:spcPct val="200000"/>
              </a:lnSpc>
              <a:defRPr sz="1800"/>
            </a:pPr>
            <a:r>
              <a:rPr dirty="0"/>
              <a:t>O(n²) – </a:t>
            </a:r>
            <a:r>
              <a:rPr dirty="0" err="1"/>
              <a:t>Cuadrática</a:t>
            </a:r>
            <a:endParaRPr dirty="0"/>
          </a:p>
          <a:p>
            <a:pPr>
              <a:lnSpc>
                <a:spcPct val="200000"/>
              </a:lnSpc>
              <a:defRPr sz="1800"/>
            </a:pPr>
            <a:r>
              <a:rPr dirty="0"/>
              <a:t>O(2ⁿ) – </a:t>
            </a:r>
            <a:r>
              <a:rPr dirty="0" err="1"/>
              <a:t>Exponencial</a:t>
            </a:r>
            <a:endParaRPr dirty="0"/>
          </a:p>
          <a:p>
            <a:pPr>
              <a:lnSpc>
                <a:spcPct val="200000"/>
              </a:lnSpc>
              <a:defRPr sz="1800"/>
            </a:pPr>
            <a:r>
              <a:rPr dirty="0"/>
              <a:t>O(n!) – Factorial</a:t>
            </a: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C8C9413A-64FD-7C39-03AB-47EBA41CBDE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10686" y="4225705"/>
            <a:ext cx="4938665" cy="2505075"/>
          </a:xfrm>
          <a:prstGeom prst="rect">
            <a:avLst/>
          </a:prstGeom>
          <a:ln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Notaciones Ω y 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  <a:defRPr sz="1800"/>
            </a:pPr>
            <a:r>
              <a:rPr dirty="0"/>
              <a:t>Ω (Omega): </a:t>
            </a:r>
            <a:r>
              <a:rPr dirty="0" err="1"/>
              <a:t>límite</a:t>
            </a:r>
            <a:r>
              <a:rPr dirty="0"/>
              <a:t> inferior o </a:t>
            </a:r>
            <a:r>
              <a:rPr dirty="0" err="1"/>
              <a:t>mejor</a:t>
            </a:r>
            <a:r>
              <a:rPr dirty="0"/>
              <a:t> </a:t>
            </a:r>
            <a:r>
              <a:rPr dirty="0" err="1"/>
              <a:t>caso</a:t>
            </a:r>
            <a:r>
              <a:rPr dirty="0"/>
              <a:t>.</a:t>
            </a:r>
          </a:p>
          <a:p>
            <a:pPr>
              <a:lnSpc>
                <a:spcPct val="300000"/>
              </a:lnSpc>
              <a:defRPr sz="1800"/>
            </a:pPr>
            <a:r>
              <a:rPr dirty="0"/>
              <a:t>Θ (Theta): describe </a:t>
            </a:r>
            <a:r>
              <a:rPr dirty="0" err="1"/>
              <a:t>comportamiento</a:t>
            </a:r>
            <a:r>
              <a:rPr dirty="0"/>
              <a:t> </a:t>
            </a:r>
            <a:r>
              <a:rPr dirty="0" err="1"/>
              <a:t>exacto</a:t>
            </a:r>
            <a:r>
              <a:rPr dirty="0"/>
              <a:t>, </a:t>
            </a:r>
            <a:r>
              <a:rPr dirty="0" err="1"/>
              <a:t>límite</a:t>
            </a:r>
            <a:r>
              <a:rPr dirty="0"/>
              <a:t> superior e inferior.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/>
              <a:t>Algoritmos</a:t>
            </a:r>
            <a:r>
              <a:rPr dirty="0"/>
              <a:t> de </a:t>
            </a:r>
            <a:r>
              <a:rPr dirty="0" err="1"/>
              <a:t>Ordenación</a:t>
            </a:r>
            <a:r>
              <a:rPr dirty="0"/>
              <a:t> </a:t>
            </a:r>
            <a:r>
              <a:rPr dirty="0" err="1"/>
              <a:t>Relevantes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AR" b="1" dirty="0" err="1"/>
              <a:t>Bubble</a:t>
            </a:r>
            <a:r>
              <a:rPr lang="es-AR" b="1" dirty="0"/>
              <a:t> </a:t>
            </a:r>
            <a:r>
              <a:rPr lang="es-AR" b="1" dirty="0" err="1"/>
              <a:t>Sort</a:t>
            </a:r>
            <a:r>
              <a:rPr lang="es-AR" b="1" dirty="0"/>
              <a:t>:</a:t>
            </a:r>
            <a:r>
              <a:rPr lang="es-AR" dirty="0"/>
              <a:t> Algoritmo simple y educativo basado en comparaciones e intercambios sucesivos. </a:t>
            </a:r>
          </a:p>
          <a:p>
            <a:pPr lvl="0"/>
            <a:r>
              <a:rPr lang="es-AR" b="1" dirty="0" err="1"/>
              <a:t>QuickSort</a:t>
            </a:r>
            <a:r>
              <a:rPr lang="es-AR" b="1" dirty="0"/>
              <a:t>:</a:t>
            </a:r>
            <a:r>
              <a:rPr lang="es-AR" dirty="0"/>
              <a:t> Algoritmo rápido basado en “divide y vencerás”. Es muy usado por su eficiencia general.</a:t>
            </a:r>
          </a:p>
          <a:p>
            <a:pPr lvl="0"/>
            <a:r>
              <a:rPr lang="es-AR" b="1" dirty="0" err="1"/>
              <a:t>MergeSort</a:t>
            </a:r>
            <a:r>
              <a:rPr lang="es-AR" b="1" dirty="0"/>
              <a:t>:</a:t>
            </a:r>
            <a:r>
              <a:rPr lang="es-AR" dirty="0"/>
              <a:t> Divide la lista, ordena las mitades y las combina..</a:t>
            </a:r>
          </a:p>
          <a:p>
            <a:pPr lvl="0"/>
            <a:r>
              <a:rPr lang="es-AR" b="1" dirty="0" err="1"/>
              <a:t>Timsort</a:t>
            </a:r>
            <a:r>
              <a:rPr lang="es-AR" b="1" dirty="0"/>
              <a:t>:</a:t>
            </a:r>
            <a:r>
              <a:rPr lang="es-AR" dirty="0"/>
              <a:t> Algoritmo híbrido de </a:t>
            </a:r>
            <a:r>
              <a:rPr lang="es-AR" dirty="0" err="1"/>
              <a:t>MergeSort</a:t>
            </a:r>
            <a:r>
              <a:rPr lang="es-AR" dirty="0"/>
              <a:t> e </a:t>
            </a:r>
            <a:r>
              <a:rPr lang="es-AR" dirty="0" err="1"/>
              <a:t>Insertion</a:t>
            </a:r>
            <a:r>
              <a:rPr lang="es-AR" dirty="0"/>
              <a:t> </a:t>
            </a:r>
            <a:r>
              <a:rPr lang="es-AR" dirty="0" err="1"/>
              <a:t>Sort</a:t>
            </a:r>
            <a:r>
              <a:rPr lang="es-AR" dirty="0"/>
              <a:t>, usado por defecto en la función </a:t>
            </a:r>
            <a:r>
              <a:rPr lang="es-AR" dirty="0" err="1"/>
              <a:t>sorted</a:t>
            </a:r>
            <a:r>
              <a:rPr lang="es-AR" dirty="0"/>
              <a:t>() de Python. Está diseñado para datos parcialmente ordenados y aplicaciones del mundo real.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93</TotalTime>
  <Words>673</Words>
  <Application>Microsoft Office PowerPoint</Application>
  <PresentationFormat>Presentación en pantalla (4:3)</PresentationFormat>
  <Paragraphs>77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Espiral</vt:lpstr>
      <vt:lpstr>¿Por qué se eligió este tema?</vt:lpstr>
      <vt:lpstr>Importancia en Programación</vt:lpstr>
      <vt:lpstr>Objetivos del Trabajo</vt:lpstr>
      <vt:lpstr>Fundamentos del Análisis de Algoritmos</vt:lpstr>
      <vt:lpstr>Complejidad y Notación Big O</vt:lpstr>
      <vt:lpstr>Presentación de PowerPoint</vt:lpstr>
      <vt:lpstr>Tipos de Complejidad Comunes</vt:lpstr>
      <vt:lpstr>Notaciones Ω y Θ</vt:lpstr>
      <vt:lpstr>Algoritmos de Ordenación Relevantes</vt:lpstr>
      <vt:lpstr>Python como Entorno de Experimentación</vt:lpstr>
      <vt:lpstr>Aplicación Práctica: Organización de Tareas Domésticas </vt:lpstr>
      <vt:lpstr>Caso Práctico – Lista inicial</vt:lpstr>
      <vt:lpstr>Código Python (resumen)</vt:lpstr>
      <vt:lpstr>Metodología</vt:lpstr>
      <vt:lpstr>Resultados y Conclusiones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Augusto</dc:creator>
  <cp:keywords/>
  <dc:description>generated using python-pptx</dc:description>
  <cp:lastModifiedBy>Augusto Cúneo</cp:lastModifiedBy>
  <cp:revision>7</cp:revision>
  <dcterms:created xsi:type="dcterms:W3CDTF">2013-01-27T09:14:16Z</dcterms:created>
  <dcterms:modified xsi:type="dcterms:W3CDTF">2025-06-09T01:13:29Z</dcterms:modified>
  <cp:category/>
</cp:coreProperties>
</file>