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7" r:id="rId2"/>
    <p:sldId id="256" r:id="rId3"/>
    <p:sldId id="257" r:id="rId4"/>
    <p:sldId id="258" r:id="rId5"/>
    <p:sldId id="281" r:id="rId6"/>
    <p:sldId id="260" r:id="rId7"/>
    <p:sldId id="261" r:id="rId8"/>
    <p:sldId id="286" r:id="rId9"/>
    <p:sldId id="287" r:id="rId10"/>
    <p:sldId id="288" r:id="rId11"/>
    <p:sldId id="263" r:id="rId12"/>
    <p:sldId id="264" r:id="rId13"/>
    <p:sldId id="265" r:id="rId14"/>
    <p:sldId id="266" r:id="rId15"/>
    <p:sldId id="285" r:id="rId16"/>
    <p:sldId id="282" r:id="rId17"/>
    <p:sldId id="267" r:id="rId18"/>
    <p:sldId id="268"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Jamieson" initials="TJ" lastIdx="8" clrIdx="0"/>
  <p:cmAuthor id="1" name="Tarina" initials="T" lastIdx="5" clrIdx="1">
    <p:extLst>
      <p:ext uri="{19B8F6BF-5375-455C-9EA6-DF929625EA0E}">
        <p15:presenceInfo xmlns:p15="http://schemas.microsoft.com/office/powerpoint/2012/main" userId="Tarina" providerId="None"/>
      </p:ext>
    </p:extLst>
  </p:cmAuthor>
  <p:cmAuthor id="2" name="Sugato Deb" initials="SD" lastIdx="10" clrIdx="2">
    <p:extLst>
      <p:ext uri="{19B8F6BF-5375-455C-9EA6-DF929625EA0E}">
        <p15:presenceInfo xmlns:p15="http://schemas.microsoft.com/office/powerpoint/2012/main" userId="S::Sugato@appositelearning.com::efe2e5fc-a776-4719-bfcd-c0c669861a86" providerId="AD"/>
      </p:ext>
    </p:extLst>
  </p:cmAuthor>
  <p:cmAuthor id="3" name="Apposite_01@outlook.com" initials="A" lastIdx="9" clrIdx="3">
    <p:extLst>
      <p:ext uri="{19B8F6BF-5375-455C-9EA6-DF929625EA0E}">
        <p15:presenceInfo xmlns:p15="http://schemas.microsoft.com/office/powerpoint/2012/main" userId="c2216bb74a133dd3" providerId="Windows Live"/>
      </p:ext>
    </p:extLst>
  </p:cmAuthor>
  <p:cmAuthor id="4" name="Baruch Toledano" initials="BT" lastIdx="20" clrIdx="4">
    <p:extLst>
      <p:ext uri="{19B8F6BF-5375-455C-9EA6-DF929625EA0E}">
        <p15:presenceInfo xmlns:p15="http://schemas.microsoft.com/office/powerpoint/2012/main" userId="a847dffbc41c8723" providerId="Windows Live"/>
      </p:ext>
    </p:extLst>
  </p:cmAuthor>
  <p:cmAuthor id="5" name="apposite" initials="H" lastIdx="1" clrIdx="5">
    <p:extLst>
      <p:ext uri="{19B8F6BF-5375-455C-9EA6-DF929625EA0E}">
        <p15:presenceInfo xmlns:p15="http://schemas.microsoft.com/office/powerpoint/2012/main" userId="apposi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877AE-1FB3-4942-85A7-E0F8A58EFE51}" v="8" dt="2019-02-06T09:45:14.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8" autoAdjust="0"/>
    <p:restoredTop sz="53990" autoAdjust="0"/>
  </p:normalViewPr>
  <p:slideViewPr>
    <p:cSldViewPr>
      <p:cViewPr varScale="1">
        <p:scale>
          <a:sx n="62" d="100"/>
          <a:sy n="62" d="100"/>
        </p:scale>
        <p:origin x="3540" y="60"/>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222" y="-4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Antony" userId="13de4943-4de0-41da-b83b-3ba203301118" providerId="ADAL" clId="{94F877AE-1FB3-4942-85A7-E0F8A58EFE51}"/>
    <pc:docChg chg="undo addSld delSld modSld">
      <pc:chgData name="Vinay Antony" userId="13de4943-4de0-41da-b83b-3ba203301118" providerId="ADAL" clId="{94F877AE-1FB3-4942-85A7-E0F8A58EFE51}" dt="2019-02-06T09:48:05.150" v="101" actId="20577"/>
      <pc:docMkLst>
        <pc:docMk/>
      </pc:docMkLst>
      <pc:sldChg chg="modSp">
        <pc:chgData name="Vinay Antony" userId="13de4943-4de0-41da-b83b-3ba203301118" providerId="ADAL" clId="{94F877AE-1FB3-4942-85A7-E0F8A58EFE51}" dt="2019-02-06T09:40:41.721" v="21" actId="20577"/>
        <pc:sldMkLst>
          <pc:docMk/>
          <pc:sldMk cId="3712014519" sldId="260"/>
        </pc:sldMkLst>
        <pc:spChg chg="mod">
          <ac:chgData name="Vinay Antony" userId="13de4943-4de0-41da-b83b-3ba203301118" providerId="ADAL" clId="{94F877AE-1FB3-4942-85A7-E0F8A58EFE51}" dt="2019-02-06T09:40:41.721" v="21" actId="20577"/>
          <ac:spMkLst>
            <pc:docMk/>
            <pc:sldMk cId="3712014519" sldId="260"/>
            <ac:spMk id="3" creationId="{00000000-0000-0000-0000-000000000000}"/>
          </ac:spMkLst>
        </pc:spChg>
      </pc:sldChg>
      <pc:sldChg chg="addSp delSp modSp del">
        <pc:chgData name="Vinay Antony" userId="13de4943-4de0-41da-b83b-3ba203301118" providerId="ADAL" clId="{94F877AE-1FB3-4942-85A7-E0F8A58EFE51}" dt="2019-02-06T09:47:04.716" v="95" actId="2696"/>
        <pc:sldMkLst>
          <pc:docMk/>
          <pc:sldMk cId="1656249022" sldId="262"/>
        </pc:sldMkLst>
        <pc:spChg chg="add del mod">
          <ac:chgData name="Vinay Antony" userId="13de4943-4de0-41da-b83b-3ba203301118" providerId="ADAL" clId="{94F877AE-1FB3-4942-85A7-E0F8A58EFE51}" dt="2019-02-06T09:44:45.474" v="47" actId="6549"/>
          <ac:spMkLst>
            <pc:docMk/>
            <pc:sldMk cId="1656249022" sldId="262"/>
            <ac:spMk id="3" creationId="{00000000-0000-0000-0000-000000000000}"/>
          </ac:spMkLst>
        </pc:spChg>
        <pc:spChg chg="add del">
          <ac:chgData name="Vinay Antony" userId="13de4943-4de0-41da-b83b-3ba203301118" providerId="ADAL" clId="{94F877AE-1FB3-4942-85A7-E0F8A58EFE51}" dt="2019-02-06T09:44:13.587" v="42"/>
          <ac:spMkLst>
            <pc:docMk/>
            <pc:sldMk cId="1656249022" sldId="262"/>
            <ac:spMk id="4" creationId="{0F55C00C-A761-4BC5-93FC-AF871F2341BA}"/>
          </ac:spMkLst>
        </pc:spChg>
        <pc:spChg chg="add del">
          <ac:chgData name="Vinay Antony" userId="13de4943-4de0-41da-b83b-3ba203301118" providerId="ADAL" clId="{94F877AE-1FB3-4942-85A7-E0F8A58EFE51}" dt="2019-02-06T09:44:26.203" v="45"/>
          <ac:spMkLst>
            <pc:docMk/>
            <pc:sldMk cId="1656249022" sldId="262"/>
            <ac:spMk id="5" creationId="{4DE95DD7-F0E8-4823-A300-E91D26E47CC8}"/>
          </ac:spMkLst>
        </pc:spChg>
      </pc:sldChg>
      <pc:sldChg chg="modSp">
        <pc:chgData name="Vinay Antony" userId="13de4943-4de0-41da-b83b-3ba203301118" providerId="ADAL" clId="{94F877AE-1FB3-4942-85A7-E0F8A58EFE51}" dt="2019-02-06T09:48:05.150" v="101" actId="20577"/>
        <pc:sldMkLst>
          <pc:docMk/>
          <pc:sldMk cId="4182552278" sldId="264"/>
        </pc:sldMkLst>
        <pc:spChg chg="mod">
          <ac:chgData name="Vinay Antony" userId="13de4943-4de0-41da-b83b-3ba203301118" providerId="ADAL" clId="{94F877AE-1FB3-4942-85A7-E0F8A58EFE51}" dt="2019-02-06T09:48:05.150" v="101" actId="20577"/>
          <ac:spMkLst>
            <pc:docMk/>
            <pc:sldMk cId="4182552278" sldId="264"/>
            <ac:spMk id="6" creationId="{00000000-0000-0000-0000-000000000000}"/>
          </ac:spMkLst>
        </pc:spChg>
      </pc:sldChg>
      <pc:sldChg chg="modSp add">
        <pc:chgData name="Vinay Antony" userId="13de4943-4de0-41da-b83b-3ba203301118" providerId="ADAL" clId="{94F877AE-1FB3-4942-85A7-E0F8A58EFE51}" dt="2019-02-06T09:46:49.098" v="94" actId="108"/>
        <pc:sldMkLst>
          <pc:docMk/>
          <pc:sldMk cId="1622680460" sldId="286"/>
        </pc:sldMkLst>
        <pc:spChg chg="mod">
          <ac:chgData name="Vinay Antony" userId="13de4943-4de0-41da-b83b-3ba203301118" providerId="ADAL" clId="{94F877AE-1FB3-4942-85A7-E0F8A58EFE51}" dt="2019-02-06T09:46:49.098" v="94" actId="108"/>
          <ac:spMkLst>
            <pc:docMk/>
            <pc:sldMk cId="1622680460" sldId="28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9/22/2021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aka.ms/mocazurepas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228600" lvl="1" indent="0">
              <a:buFont typeface="Courier New" panose="02070309020205020404" pitchFamily="49" charset="0"/>
              <a:buNone/>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Important</a:t>
            </a:r>
            <a:r>
              <a:rPr lang="en-US" sz="1000" b="0" dirty="0">
                <a:latin typeface="Segoe" panose="020B0502040504020203" pitchFamily="34" charset="0"/>
                <a:cs typeface="Arial" panose="020B0604020202020204" pitchFamily="34" charset="0"/>
              </a:rPr>
              <a:t>:</a:t>
            </a:r>
            <a:r>
              <a:rPr lang="en-US" sz="1000" b="1"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We recommend that you use Microsoft Office PowerPoint</a:t>
            </a:r>
            <a:r>
              <a:rPr lang="en-CA" sz="1000" kern="1200" dirty="0">
                <a:solidFill>
                  <a:schemeClr val="tx1"/>
                </a:solidFill>
                <a:effectLst/>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2007 or a newer version to display the course slides. If you use PowerPoint Viewer or an older version of Office PowerPoint, some features of the slides might not display correctly.</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a:extLst>
              <a:ext uri="{FF2B5EF4-FFF2-40B4-BE49-F238E27FC236}">
                <a16:creationId xmlns:a16="http://schemas.microsoft.com/office/drawing/2014/main" id="{A4D408CE-C7A4-42C1-AE24-690BECA59EDD}"/>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10</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724001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printed courseware. Use next slide for digital courseware. &gt;&gt;</a:t>
            </a:r>
          </a:p>
          <a:p>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r>
              <a:rPr lang="en-US" sz="1000" dirty="0">
                <a:latin typeface="Segoe" panose="020B0502040504020203" pitchFamily="34" charset="0"/>
                <a:cs typeface="Arial" panose="020B0604020202020204" pitchFamily="34" charset="0"/>
              </a:rPr>
              <a:t>Explain how you intend for students to use the Course Handbook in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of the critical technical information that they need in a crisp, tightly-focused format, which is suited for effective in-class learning experience. </a:t>
            </a: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6" name="Rectangle 3">
            <a:extLst>
              <a:ext uri="{FF2B5EF4-FFF2-40B4-BE49-F238E27FC236}">
                <a16:creationId xmlns:a16="http://schemas.microsoft.com/office/drawing/2014/main" id="{8570A8A2-3E96-4456-85E9-C172809BBDCD}"/>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courseware. Use previous slide for printed courseware.&gt;&gt;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should take the opportunity to make sure that all students can sign in and access their content. In addition, demonstrate 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also can mention that the courseware is updated over time. Their content will also be updated so they always have the latest, most technically up-to-date content, and they will not lose any comments, notes, or highlights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6" name="Rectangle 3">
            <a:extLst>
              <a:ext uri="{FF2B5EF4-FFF2-40B4-BE49-F238E27FC236}">
                <a16:creationId xmlns:a16="http://schemas.microsoft.com/office/drawing/2014/main" id="{60D4CD82-8FC9-4938-B387-E5E4F2E8756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6" name="Rectangle 3">
            <a:extLst>
              <a:ext uri="{FF2B5EF4-FFF2-40B4-BE49-F238E27FC236}">
                <a16:creationId xmlns:a16="http://schemas.microsoft.com/office/drawing/2014/main" id="{8CD29A0D-06CD-4DB7-A311-5C8E5BA7864A}"/>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6" name="Rectangle 3">
            <a:extLst>
              <a:ext uri="{FF2B5EF4-FFF2-40B4-BE49-F238E27FC236}">
                <a16:creationId xmlns:a16="http://schemas.microsoft.com/office/drawing/2014/main" id="{8CD29A0D-06CD-4DB7-A311-5C8E5BA7864A}"/>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070932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C05FC6-45CD-407B-9538-F397EFA5C0CC}" type="slidenum">
              <a:rPr lang="en-US" smtClean="0"/>
              <a:t>16</a:t>
            </a:fld>
            <a:endParaRPr lang="en-US" dirty="0"/>
          </a:p>
        </p:txBody>
      </p:sp>
    </p:spTree>
    <p:extLst>
      <p:ext uri="{BB962C8B-B14F-4D97-AF65-F5344CB8AC3E}">
        <p14:creationId xmlns:p14="http://schemas.microsoft.com/office/powerpoint/2010/main" val="714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Mention to the students that this </a:t>
            </a:r>
            <a:r>
              <a:rPr lang="en-US" sz="1000" dirty="0">
                <a:latin typeface="Segoe" panose="020B0502040504020203" pitchFamily="34" charset="0"/>
                <a:cs typeface="Arial" panose="020B0604020202020204" pitchFamily="34" charset="0"/>
              </a:rPr>
              <a:t>course is not associated with any Microsoft certification path. </a:t>
            </a:r>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
        <p:nvSpPr>
          <p:cNvPr id="6" name="Rectangle 3">
            <a:extLst>
              <a:ext uri="{FF2B5EF4-FFF2-40B4-BE49-F238E27FC236}">
                <a16:creationId xmlns:a16="http://schemas.microsoft.com/office/drawing/2014/main" id="{73C94C1F-B071-47FE-8AF0-8D2405C01B6B}"/>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18</a:t>
            </a:fld>
            <a:endParaRPr lang="en-US" dirty="0"/>
          </a:p>
        </p:txBody>
      </p:sp>
      <p:sp>
        <p:nvSpPr>
          <p:cNvPr id="6" name="Rectangle 3">
            <a:extLst>
              <a:ext uri="{FF2B5EF4-FFF2-40B4-BE49-F238E27FC236}">
                <a16:creationId xmlns:a16="http://schemas.microsoft.com/office/drawing/2014/main" id="{F022132B-5103-4CB2-892D-3644540D98ED}"/>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You should request</a:t>
            </a:r>
            <a:r>
              <a:rPr lang="en-US" sz="1000" kern="1200" baseline="0" dirty="0">
                <a:solidFill>
                  <a:schemeClr val="tx1"/>
                </a:solidFill>
                <a:effectLst/>
                <a:latin typeface="Segoe" panose="020B0502040504020203" pitchFamily="34" charset="0"/>
                <a:ea typeface="+mn-ea"/>
                <a:cs typeface="+mn-cs"/>
              </a:rPr>
              <a:t> the </a:t>
            </a:r>
            <a:r>
              <a:rPr lang="en-US" sz="1000" kern="1200" dirty="0">
                <a:solidFill>
                  <a:schemeClr val="tx1"/>
                </a:solidFill>
                <a:effectLst/>
                <a:latin typeface="Segoe" panose="020B0502040504020203" pitchFamily="34" charset="0"/>
                <a:ea typeface="+mn-ea"/>
                <a:cs typeface="+mn-cs"/>
              </a:rPr>
              <a:t>Microsoft Learning Azure Passes at least two weeks before the class begins. </a:t>
            </a:r>
            <a:r>
              <a:rPr lang="en-IE" sz="1000" kern="1200" dirty="0">
                <a:solidFill>
                  <a:schemeClr val="tx1"/>
                </a:solidFill>
                <a:effectLst/>
                <a:latin typeface="Segoe" panose="020B0502040504020203" pitchFamily="34" charset="0"/>
                <a:ea typeface="+mn-ea"/>
                <a:cs typeface="+mn-cs"/>
              </a:rPr>
              <a:t>Details of how to acquire Microsoft Learning Azure passes for your class are available </a:t>
            </a:r>
            <a:r>
              <a:rPr lang="en-IE" sz="1000" u="none" kern="1200" baseline="0" dirty="0">
                <a:solidFill>
                  <a:schemeClr val="tx1"/>
                </a:solidFill>
                <a:effectLst/>
                <a:latin typeface="Segoe"/>
                <a:ea typeface="+mn-ea"/>
                <a:cs typeface="+mn-cs"/>
              </a:rPr>
              <a:t>at </a:t>
            </a:r>
            <a:r>
              <a:rPr lang="en-IE" sz="1200" u="sng" kern="1200" dirty="0">
                <a:solidFill>
                  <a:schemeClr val="tx1"/>
                </a:solidFill>
                <a:effectLst/>
                <a:latin typeface="+mn-lt"/>
                <a:ea typeface="+mn-ea"/>
                <a:cs typeface="+mn-cs"/>
                <a:hlinkClick r:id="rId3"/>
              </a:rPr>
              <a:t>http://aka.ms/mocazurepass</a:t>
            </a:r>
            <a:r>
              <a:rPr lang="en-IE" sz="1000" u="none" strike="noStrike" kern="1200" dirty="0">
                <a:solidFill>
                  <a:schemeClr val="tx1"/>
                </a:solidFill>
                <a:effectLst/>
                <a:latin typeface="Segoe" panose="020B0502040504020203" pitchFamily="34" charset="0"/>
                <a:ea typeface="+mn-ea"/>
                <a:cs typeface="+mn-cs"/>
              </a:rPr>
              <a:t>.</a:t>
            </a:r>
            <a:r>
              <a:rPr lang="en-IE" sz="1000" kern="1200" dirty="0">
                <a:solidFill>
                  <a:schemeClr val="tx1"/>
                </a:solidFill>
                <a:effectLst/>
                <a:latin typeface="Segoe" panose="020B0502040504020203" pitchFamily="34" charset="0"/>
                <a:ea typeface="+mn-ea"/>
                <a:cs typeface="+mn-cs"/>
              </a:rPr>
              <a:t> </a:t>
            </a:r>
          </a:p>
          <a:p>
            <a:endParaRPr lang="en-IE" sz="1000" baseline="0" dirty="0">
              <a:latin typeface="Segoe" panose="020B0502040504020203"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IE" sz="1000" baseline="0" dirty="0">
                <a:latin typeface="Segoe" panose="020B0502040504020203" pitchFamily="34" charset="0"/>
              </a:rPr>
              <a:t>All students should have already received an Azure passcode, and activated their </a:t>
            </a:r>
            <a:r>
              <a:rPr lang="en-GB" sz="1000" baseline="0" dirty="0">
                <a:latin typeface="Segoe" panose="020B0502040504020203" pitchFamily="34" charset="0"/>
              </a:rPr>
              <a:t>Microsoft Learning Azure Passes </a:t>
            </a:r>
            <a:r>
              <a:rPr lang="en-IE" sz="1000" baseline="0" dirty="0">
                <a:latin typeface="Segoe" panose="020B0502040504020203" pitchFamily="34" charset="0"/>
              </a:rPr>
              <a:t>prior to the start of class. </a:t>
            </a:r>
            <a:r>
              <a:rPr lang="en-GB" sz="1000" baseline="0" dirty="0">
                <a:latin typeface="Segoe" panose="020B0502040504020203" pitchFamily="34" charset="0"/>
              </a:rPr>
              <a:t>If students have not activated their Microsoft Learning Azure Pass ahead of class, have them do so now by following the steps outlined </a:t>
            </a:r>
            <a:r>
              <a:rPr lang="en-IE" sz="1000" baseline="0" dirty="0">
                <a:latin typeface="Segoe" panose="020B0502040504020203" pitchFamily="34" charset="0"/>
              </a:rPr>
              <a:t>at https://www.microsoftazurepass.com. </a:t>
            </a:r>
            <a:endParaRPr lang="en-US" sz="1000" dirty="0">
              <a:latin typeface="Segoe" panose="020B0502040504020203" pitchFamily="34" charset="0"/>
            </a:endParaRPr>
          </a:p>
          <a:p>
            <a:endParaRPr lang="en-IE" sz="1000" baseline="0" dirty="0">
              <a:latin typeface="Segoe" panose="020B05020405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The use of the publicly available trial subscriptions or other types of passes, such as MSDN, is possible with the course labs. However the labs have not been tested with every available pass type, so variations in functionality, while unlikely, are possible due to potential Azure subscription limitations.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Segoe" panose="020B0502040504020203"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Be sure to</a:t>
            </a:r>
            <a:r>
              <a:rPr lang="en-US" sz="1000" kern="1200" baseline="0" dirty="0">
                <a:solidFill>
                  <a:schemeClr val="tx1"/>
                </a:solidFill>
                <a:effectLst/>
                <a:latin typeface="Segoe" panose="020B0502040504020203" pitchFamily="34" charset="0"/>
                <a:ea typeface="+mn-ea"/>
                <a:cs typeface="+mn-cs"/>
              </a:rPr>
              <a:t> point out to students that t</a:t>
            </a:r>
            <a:r>
              <a:rPr lang="en-US" sz="1000" kern="1200" dirty="0">
                <a:solidFill>
                  <a:schemeClr val="tx1"/>
                </a:solidFill>
                <a:effectLst/>
                <a:latin typeface="Segoe" panose="020B0502040504020203" pitchFamily="34" charset="0"/>
                <a:ea typeface="+mn-ea"/>
                <a:cs typeface="+mn-cs"/>
              </a:rPr>
              <a:t>he scripts used in the labs will also delete any existing services or components present in Microsoft Azure under the subscription that you use. As such, the use of the Microsoft Learning Azure Pass will provide a level of standardization in addition to helping prevent any inadvertent removal or interference with existing Microsoft Azure infrastructure. </a:t>
            </a:r>
            <a:endParaRPr lang="en-IE" sz="1000" kern="1200" dirty="0">
              <a:solidFill>
                <a:schemeClr val="tx1"/>
              </a:solidFill>
              <a:effectLst/>
              <a:latin typeface="Segoe" panose="020B0502040504020203" pitchFamily="34" charset="0"/>
              <a:ea typeface="+mn-ea"/>
              <a:cs typeface="+mn-cs"/>
            </a:endParaRPr>
          </a:p>
          <a:p>
            <a:endParaRPr lang="en-IE" sz="1000" baseline="0" dirty="0">
              <a:latin typeface="Segoe" panose="020B0502040504020203" pitchFamily="34" charset="0"/>
            </a:endParaRPr>
          </a:p>
          <a:p>
            <a:r>
              <a:rPr lang="en-IE" sz="1000" baseline="0" dirty="0">
                <a:latin typeface="Segoe" panose="020B0502040504020203" pitchFamily="34" charset="0"/>
              </a:rPr>
              <a:t>Best Practice details are included to remind students to manage their pass dollar usage so it does not run out prior to them completing the labs. The intention is not to be restrictive on students use of Microsoft Azure, so you should encourage exploring and using elements within Microsoft Azure; however, they do need to be conscious that the pass does not expire prior to the course completion or they may not be able to complete the labs.</a:t>
            </a:r>
          </a:p>
          <a:p>
            <a:endParaRPr lang="en-IE" sz="1000" baseline="0" dirty="0">
              <a:latin typeface="Segoe" panose="020B0502040504020203" pitchFamily="34" charset="0"/>
            </a:endParaRPr>
          </a:p>
          <a:p>
            <a:endParaRPr lang="en-IE" baseline="0" dirty="0"/>
          </a:p>
        </p:txBody>
      </p:sp>
      <p:sp>
        <p:nvSpPr>
          <p:cNvPr id="4" name="Slide Number Placeholder 3"/>
          <p:cNvSpPr>
            <a:spLocks noGrp="1"/>
          </p:cNvSpPr>
          <p:nvPr>
            <p:ph type="sldNum" sz="quarter" idx="10"/>
          </p:nvPr>
        </p:nvSpPr>
        <p:spPr/>
        <p:txBody>
          <a:bodyPr/>
          <a:lstStyle/>
          <a:p>
            <a:fld id="{E2FF7759-803D-4F76-9AEC-98B2D9A07B0D}"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67922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a:extLst>
              <a:ext uri="{FF2B5EF4-FFF2-40B4-BE49-F238E27FC236}">
                <a16:creationId xmlns:a16="http://schemas.microsoft.com/office/drawing/2014/main" id="{94CBAD4D-DD68-42B5-B29E-F1B8FD9C006F}"/>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Segoe" panose="020B0502040504020203" pitchFamily="34" charset="0"/>
              </a:rPr>
              <a:t>You</a:t>
            </a:r>
            <a:r>
              <a:rPr lang="en-GB" baseline="0" dirty="0">
                <a:latin typeface="Segoe" panose="020B0502040504020203" pitchFamily="34" charset="0"/>
              </a:rPr>
              <a:t> may need to tweak the wording on the slide to suit your particular course, for example: Office 365, or Azure.</a:t>
            </a:r>
            <a:endParaRPr lang="en-GB"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20</a:t>
            </a:fld>
            <a:endParaRPr lang="en-US" dirty="0"/>
          </a:p>
        </p:txBody>
      </p:sp>
    </p:spTree>
    <p:extLst>
      <p:ext uri="{BB962C8B-B14F-4D97-AF65-F5344CB8AC3E}">
        <p14:creationId xmlns:p14="http://schemas.microsoft.com/office/powerpoint/2010/main" val="2844101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a:extLst>
              <a:ext uri="{FF2B5EF4-FFF2-40B4-BE49-F238E27FC236}">
                <a16:creationId xmlns:a16="http://schemas.microsoft.com/office/drawing/2014/main" id="{A64AD86D-1475-46F4-AC47-F435E0D539C9}"/>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a:extLst>
              <a:ext uri="{FF2B5EF4-FFF2-40B4-BE49-F238E27FC236}">
                <a16:creationId xmlns:a16="http://schemas.microsoft.com/office/drawing/2014/main" id="{C6216879-E6E2-4B25-8B8E-6F92DCCF91E4}"/>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a:extLst>
              <a:ext uri="{FF2B5EF4-FFF2-40B4-BE49-F238E27FC236}">
                <a16:creationId xmlns:a16="http://schemas.microsoft.com/office/drawing/2014/main" id="{29590C64-DED7-4D27-B86E-1E66A67523CE}"/>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a:extLst>
              <a:ext uri="{FF2B5EF4-FFF2-40B4-BE49-F238E27FC236}">
                <a16:creationId xmlns:a16="http://schemas.microsoft.com/office/drawing/2014/main" id="{7C79054D-56B3-4136-A128-49258441D953}"/>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a:extLst>
              <a:ext uri="{FF2B5EF4-FFF2-40B4-BE49-F238E27FC236}">
                <a16:creationId xmlns:a16="http://schemas.microsoft.com/office/drawing/2014/main" id="{F99A1547-6EAB-472E-985E-C3FA0AF5767E}"/>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4759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9</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46371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t="251" r="9566"/>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8439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9/22/2021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skillpipe.courseware-marketplace.com/en-GB/Account/Lo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com/learning/certificatio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20486D</a:t>
            </a:r>
          </a:p>
        </p:txBody>
      </p:sp>
      <p:sp>
        <p:nvSpPr>
          <p:cNvPr id="3" name="Text Placeholder 2"/>
          <p:cNvSpPr>
            <a:spLocks noGrp="1"/>
          </p:cNvSpPr>
          <p:nvPr>
            <p:ph type="body" sz="quarter" idx="11"/>
          </p:nvPr>
        </p:nvSpPr>
        <p:spPr/>
        <p:txBody>
          <a:bodyPr/>
          <a:lstStyle/>
          <a:p>
            <a:r>
              <a:rPr lang="en-US" dirty="0"/>
              <a:t>Developing ASP.NET Core MVC Web Applications</a:t>
            </a:r>
          </a:p>
          <a:p>
            <a:endParaRPr lang="en-US" dirty="0"/>
          </a:p>
          <a:p>
            <a:endParaRPr lang="en-US" dirty="0"/>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US" sz="1800" b="1" dirty="0">
                <a:solidFill>
                  <a:srgbClr val="0070C0"/>
                </a:solidFill>
              </a:rPr>
              <a:t>After completing this course, students will be able to:</a:t>
            </a:r>
          </a:p>
          <a:p>
            <a:pPr>
              <a:spcBef>
                <a:spcPts val="0"/>
              </a:spcBef>
              <a:spcAft>
                <a:spcPts val="600"/>
              </a:spcAft>
            </a:pPr>
            <a:r>
              <a:rPr lang="en-US" sz="1800" dirty="0"/>
              <a:t>Describe what a Web API is and why developers might add a Web API to an application.</a:t>
            </a:r>
          </a:p>
          <a:p>
            <a:pPr>
              <a:spcBef>
                <a:spcPts val="0"/>
              </a:spcBef>
              <a:spcAft>
                <a:spcPts val="600"/>
              </a:spcAft>
            </a:pPr>
            <a:r>
              <a:rPr lang="en-US" sz="1800" dirty="0"/>
              <a:t>Describe how to package and deploy an ASP.NET Core MVC web application from a development computer to a web server.</a:t>
            </a:r>
          </a:p>
          <a:p>
            <a:pPr marL="0" indent="0">
              <a:spcBef>
                <a:spcPts val="0"/>
              </a:spcBef>
              <a:spcAft>
                <a:spcPts val="600"/>
              </a:spcAft>
              <a:buNone/>
            </a:pPr>
            <a:endParaRPr lang="en-US" sz="1800" b="1" dirty="0">
              <a:solidFill>
                <a:srgbClr val="0070C0"/>
              </a:solidFill>
            </a:endParaRPr>
          </a:p>
        </p:txBody>
      </p:sp>
    </p:spTree>
    <p:extLst>
      <p:ext uri="{BB962C8B-B14F-4D97-AF65-F5344CB8AC3E}">
        <p14:creationId xmlns:p14="http://schemas.microsoft.com/office/powerpoint/2010/main" val="356562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14600" y="2100155"/>
            <a:ext cx="4876800" cy="2247868"/>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a:t>
            </a:r>
          </a:p>
          <a:p>
            <a:pPr marL="560070" indent="-285750"/>
            <a:r>
              <a:rPr lang="en-US" sz="2000" dirty="0"/>
              <a:t>Module Reviews and Takeaways make great on-the-job references</a:t>
            </a:r>
            <a:endParaRPr lang="en-US" sz="1800" dirty="0"/>
          </a:p>
        </p:txBody>
      </p:sp>
      <p:sp>
        <p:nvSpPr>
          <p:cNvPr id="5" name="Title 4"/>
          <p:cNvSpPr>
            <a:spLocks noGrp="1"/>
          </p:cNvSpPr>
          <p:nvPr>
            <p:ph type="title"/>
          </p:nvPr>
        </p:nvSpPr>
        <p:spPr>
          <a:xfrm>
            <a:off x="465909" y="0"/>
            <a:ext cx="8229600" cy="822960"/>
          </a:xfrm>
        </p:spPr>
        <p:txBody>
          <a:bodyPr/>
          <a:lstStyle/>
          <a:p>
            <a:r>
              <a:rPr lang="en-US" dirty="0"/>
              <a:t>Your course materials </a:t>
            </a:r>
            <a:r>
              <a:rPr lang="en-IE" i="1" dirty="0"/>
              <a:t>(OPTIONAL)</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grpSp>
        <p:nvGrpSpPr>
          <p:cNvPr id="4" name="Group 3">
            <a:extLst>
              <a:ext uri="{FF2B5EF4-FFF2-40B4-BE49-F238E27FC236}">
                <a16:creationId xmlns:a16="http://schemas.microsoft.com/office/drawing/2014/main" id="{C0E72444-4014-4FB4-B30D-9AB15582326E}"/>
              </a:ext>
            </a:extLst>
          </p:cNvPr>
          <p:cNvGrpSpPr/>
          <p:nvPr/>
        </p:nvGrpSpPr>
        <p:grpSpPr>
          <a:xfrm>
            <a:off x="678974" y="2126809"/>
            <a:ext cx="1696245" cy="2194560"/>
            <a:chOff x="678974" y="2126809"/>
            <a:chExt cx="1696245" cy="219456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974" y="2126809"/>
              <a:ext cx="1696245" cy="2194560"/>
            </a:xfrm>
            <a:prstGeom prst="rect">
              <a:avLst/>
            </a:prstGeom>
            <a:ln w="3175">
              <a:solidFill>
                <a:schemeClr val="tx1"/>
              </a:solidFill>
            </a:ln>
          </p:spPr>
        </p:pic>
        <p:sp>
          <p:nvSpPr>
            <p:cNvPr id="2" name="Rectangle 1">
              <a:extLst>
                <a:ext uri="{FF2B5EF4-FFF2-40B4-BE49-F238E27FC236}">
                  <a16:creationId xmlns:a16="http://schemas.microsoft.com/office/drawing/2014/main" id="{842BF0F5-1E05-40D3-BC9A-ED663B54E33A}"/>
                </a:ext>
              </a:extLst>
            </p:cNvPr>
            <p:cNvSpPr/>
            <p:nvPr/>
          </p:nvSpPr>
          <p:spPr>
            <a:xfrm>
              <a:off x="762000" y="3403708"/>
              <a:ext cx="1371600" cy="8634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a:p>
              <a:r>
                <a:rPr lang="en-US" dirty="0">
                  <a:solidFill>
                    <a:schemeClr val="tx1"/>
                  </a:solidFill>
                  <a:latin typeface="+mj-lt"/>
                </a:rPr>
                <a:t>20486D</a:t>
              </a:r>
              <a:endParaRPr lang="en-US" sz="1000" dirty="0">
                <a:solidFill>
                  <a:schemeClr val="tx1"/>
                </a:solidFill>
                <a:latin typeface="+mj-lt"/>
              </a:endParaRPr>
            </a:p>
            <a:p>
              <a:r>
                <a:rPr lang="en-US" sz="1100" dirty="0">
                  <a:solidFill>
                    <a:schemeClr val="tx1"/>
                  </a:solidFill>
                  <a:latin typeface="+mj-lt"/>
                </a:rPr>
                <a:t>Developing ASP.NET Core MVC Web Applications</a:t>
              </a:r>
            </a:p>
            <a:p>
              <a:endParaRPr lang="en-US" sz="1000" dirty="0">
                <a:solidFill>
                  <a:schemeClr val="tx1"/>
                </a:solidFill>
              </a:endParaRPr>
            </a:p>
          </p:txBody>
        </p:sp>
      </p:grpSp>
    </p:spTree>
    <p:extLst>
      <p:ext uri="{BB962C8B-B14F-4D97-AF65-F5344CB8AC3E}">
        <p14:creationId xmlns:p14="http://schemas.microsoft.com/office/powerpoint/2010/main" val="261170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course materials </a:t>
            </a:r>
            <a:r>
              <a:rPr lang="en-IE" i="1" dirty="0"/>
              <a:t>(OPTIONAL)</a:t>
            </a:r>
          </a:p>
        </p:txBody>
      </p:sp>
      <p:sp>
        <p:nvSpPr>
          <p:cNvPr id="6" name="Text Placeholder 2"/>
          <p:cNvSpPr>
            <a:spLocks noGrp="1"/>
          </p:cNvSpPr>
          <p:nvPr>
            <p:ph type="body" sz="quarter" idx="13"/>
          </p:nvPr>
        </p:nvSpPr>
        <p:spPr>
          <a:xfrm>
            <a:off x="457200" y="1143000"/>
            <a:ext cx="6096000" cy="5159598"/>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by using the Skillpipe reader by arvato, at </a:t>
            </a:r>
            <a:r>
              <a:rPr lang="en-US" sz="1800" dirty="0">
                <a:hlinkClick r:id="rId3"/>
              </a:rPr>
              <a:t>https://skillpipe.courseware-marketplace.com/en-GB/Account/Login </a:t>
            </a:r>
            <a:endParaRPr lang="en-US" sz="1800" dirty="0"/>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a:t>
            </a:r>
          </a:p>
          <a:p>
            <a:pPr marL="560070" indent="-285750">
              <a:spcBef>
                <a:spcPts val="0"/>
              </a:spcBef>
              <a:spcAft>
                <a:spcPts val="600"/>
              </a:spcAft>
            </a:pPr>
            <a:r>
              <a:rPr lang="en-US" sz="1800" dirty="0"/>
              <a:t>Module reviews and takeaways make great on-the-job references </a:t>
            </a:r>
          </a:p>
        </p:txBody>
      </p:sp>
      <p:grpSp>
        <p:nvGrpSpPr>
          <p:cNvPr id="11" name="Group 10"/>
          <p:cNvGrpSpPr>
            <a:grpSpLocks noChangeAspect="1"/>
          </p:cNvGrpSpPr>
          <p:nvPr/>
        </p:nvGrpSpPr>
        <p:grpSpPr>
          <a:xfrm>
            <a:off x="6477000" y="1746462"/>
            <a:ext cx="2249252" cy="1605783"/>
            <a:chOff x="3410187" y="4340003"/>
            <a:chExt cx="1707683" cy="121914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552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Exploring ASP.NET Core MVC</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Designing ASP.NET Core MVC Web Applications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buNone/>
            </a:pPr>
            <a:r>
              <a:rPr lang="en-US" sz="2000" dirty="0"/>
              <a:t>Configure Middleware and Services in ASP.NET Core</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Developing Controllers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US" sz="2000" dirty="0"/>
              <a:t>Developing Views</a:t>
            </a:r>
            <a:endParaRPr lang="en-CA" sz="2000" dirty="0">
              <a:solidFill>
                <a:srgbClr val="0070C0"/>
              </a:solidFill>
            </a:endParaRPr>
          </a:p>
        </p:txBody>
      </p:sp>
    </p:spTree>
    <p:extLst>
      <p:ext uri="{BB962C8B-B14F-4D97-AF65-F5344CB8AC3E}">
        <p14:creationId xmlns:p14="http://schemas.microsoft.com/office/powerpoint/2010/main" val="174381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Developing Models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Using Entity Framework Core in ASP.NET Core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Using Layouts</a:t>
            </a:r>
            <a:r>
              <a:rPr lang="en-US" sz="2000"/>
              <a:t>, CSS, </a:t>
            </a:r>
            <a:r>
              <a:rPr lang="en-US" sz="2000" dirty="0"/>
              <a:t>and JavaScript in ASP.NET Core MVC</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Client-Side Development</a:t>
            </a:r>
            <a:endParaRPr lang="en-CA" sz="2000" dirty="0"/>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Testing and Troubleshooting</a:t>
            </a:r>
            <a:endParaRPr lang="en-US" dirty="0"/>
          </a:p>
        </p:txBody>
      </p:sp>
    </p:spTree>
    <p:extLst>
      <p:ext uri="{BB962C8B-B14F-4D97-AF65-F5344CB8AC3E}">
        <p14:creationId xmlns:p14="http://schemas.microsoft.com/office/powerpoint/2010/main" val="415628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11</a:t>
            </a:r>
          </a:p>
          <a:p>
            <a:pPr marL="0" indent="0">
              <a:spcBef>
                <a:spcPts val="0"/>
              </a:spcBef>
              <a:buNone/>
            </a:pPr>
            <a:r>
              <a:rPr lang="en-US" sz="2000" dirty="0"/>
              <a:t>Managing Security</a:t>
            </a:r>
          </a:p>
          <a:p>
            <a:pPr marL="0" indent="0">
              <a:spcBef>
                <a:spcPts val="0"/>
              </a:spcBef>
              <a:buNone/>
            </a:pPr>
            <a:endParaRPr lang="en-CA" sz="2000" dirty="0"/>
          </a:p>
          <a:p>
            <a:pPr marL="0" indent="0">
              <a:spcBef>
                <a:spcPts val="0"/>
              </a:spcBef>
              <a:buNone/>
            </a:pPr>
            <a:r>
              <a:rPr lang="en-CA" sz="2000" dirty="0">
                <a:solidFill>
                  <a:srgbClr val="0070C0"/>
                </a:solidFill>
              </a:rPr>
              <a:t>Module 12</a:t>
            </a:r>
          </a:p>
          <a:p>
            <a:pPr marL="0" indent="0">
              <a:spcBef>
                <a:spcPts val="0"/>
              </a:spcBef>
              <a:buNone/>
            </a:pPr>
            <a:r>
              <a:rPr lang="en-US" sz="2000" dirty="0"/>
              <a:t>Performance and Communication</a:t>
            </a:r>
          </a:p>
          <a:p>
            <a:pPr marL="0" indent="0">
              <a:spcBef>
                <a:spcPts val="0"/>
              </a:spcBef>
              <a:buNone/>
            </a:pPr>
            <a:endParaRPr lang="en-CA" sz="2000" dirty="0"/>
          </a:p>
          <a:p>
            <a:pPr marL="0" indent="0">
              <a:spcBef>
                <a:spcPts val="0"/>
              </a:spcBef>
              <a:buNone/>
            </a:pPr>
            <a:r>
              <a:rPr lang="en-CA" sz="2000" dirty="0">
                <a:solidFill>
                  <a:srgbClr val="0070C0"/>
                </a:solidFill>
              </a:rPr>
              <a:t>Module 13</a:t>
            </a:r>
          </a:p>
          <a:p>
            <a:pPr marL="0" indent="0">
              <a:spcBef>
                <a:spcPts val="0"/>
              </a:spcBef>
              <a:buNone/>
            </a:pPr>
            <a:r>
              <a:rPr lang="en-US" sz="2000" dirty="0"/>
              <a:t>Implementing Web APIs</a:t>
            </a:r>
          </a:p>
          <a:p>
            <a:pPr marL="0" indent="0">
              <a:spcBef>
                <a:spcPts val="0"/>
              </a:spcBef>
              <a:buNone/>
            </a:pPr>
            <a:endParaRPr lang="en-CA" sz="2000" dirty="0"/>
          </a:p>
          <a:p>
            <a:pPr marL="0" indent="0">
              <a:spcBef>
                <a:spcPts val="0"/>
              </a:spcBef>
              <a:buNone/>
            </a:pPr>
            <a:r>
              <a:rPr lang="en-CA" sz="2000" dirty="0">
                <a:solidFill>
                  <a:srgbClr val="0070C0"/>
                </a:solidFill>
              </a:rPr>
              <a:t>Module 14</a:t>
            </a:r>
          </a:p>
          <a:p>
            <a:pPr marL="0" indent="0">
              <a:spcBef>
                <a:spcPts val="0"/>
              </a:spcBef>
              <a:buNone/>
            </a:pPr>
            <a:r>
              <a:rPr lang="en-US" sz="2000" dirty="0"/>
              <a:t>Hosting and Deployment</a:t>
            </a:r>
            <a:endParaRPr lang="en-CA" sz="2000" dirty="0"/>
          </a:p>
        </p:txBody>
      </p:sp>
    </p:spTree>
    <p:extLst>
      <p:ext uri="{BB962C8B-B14F-4D97-AF65-F5344CB8AC3E}">
        <p14:creationId xmlns:p14="http://schemas.microsoft.com/office/powerpoint/2010/main" val="239486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A7BFC-8CBF-4F98-8A82-71F3E4521D2D}"/>
              </a:ext>
            </a:extLst>
          </p:cNvPr>
          <p:cNvSpPr>
            <a:spLocks noGrp="1"/>
          </p:cNvSpPr>
          <p:nvPr>
            <p:ph type="title"/>
          </p:nvPr>
        </p:nvSpPr>
        <p:spPr/>
        <p:txBody>
          <a:bodyPr/>
          <a:lstStyle/>
          <a:p>
            <a:r>
              <a:rPr lang="en-IN" dirty="0"/>
              <a:t>Related Courses</a:t>
            </a:r>
          </a:p>
        </p:txBody>
      </p:sp>
      <p:sp>
        <p:nvSpPr>
          <p:cNvPr id="5" name="Text Placeholder 4">
            <a:extLst>
              <a:ext uri="{FF2B5EF4-FFF2-40B4-BE49-F238E27FC236}">
                <a16:creationId xmlns:a16="http://schemas.microsoft.com/office/drawing/2014/main" id="{E0471438-90DF-4508-BE6A-7FEF4F5D6C03}"/>
              </a:ext>
            </a:extLst>
          </p:cNvPr>
          <p:cNvSpPr>
            <a:spLocks noGrp="1"/>
          </p:cNvSpPr>
          <p:nvPr>
            <p:ph type="body" sz="quarter" idx="13"/>
          </p:nvPr>
        </p:nvSpPr>
        <p:spPr/>
        <p:txBody>
          <a:bodyPr/>
          <a:lstStyle/>
          <a:p>
            <a:r>
              <a:rPr lang="en-US" dirty="0"/>
              <a:t>20480C: Programming in HTML5 with JavaScript and CSS</a:t>
            </a:r>
          </a:p>
          <a:p>
            <a:r>
              <a:rPr lang="en-US" dirty="0"/>
              <a:t>20483C: Programming in C#</a:t>
            </a:r>
          </a:p>
        </p:txBody>
      </p:sp>
    </p:spTree>
    <p:extLst>
      <p:ext uri="{BB962C8B-B14F-4D97-AF65-F5344CB8AC3E}">
        <p14:creationId xmlns:p14="http://schemas.microsoft.com/office/powerpoint/2010/main" val="42746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4724400" cy="4832092"/>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u="sng" dirty="0">
                <a:hlinkClick r:id="rId3"/>
              </a:rPr>
              <a:t>https://www.microsoft.com/learning/certification</a:t>
            </a:r>
            <a:endParaRPr lang="en-US" dirty="0"/>
          </a:p>
          <a:p>
            <a:endParaRPr lang="en-US" dirty="0"/>
          </a:p>
          <a:p>
            <a:endParaRPr lang="en-US" dirty="0"/>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397213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0" y="1066800"/>
            <a:ext cx="6629400" cy="1018169"/>
          </a:xfrm>
        </p:spPr>
        <p:txBody>
          <a:bodyPr/>
          <a:lstStyle/>
          <a:p>
            <a:pPr marL="0" indent="0">
              <a:buNone/>
            </a:pPr>
            <a:r>
              <a:rPr lang="en-US" sz="2000" dirty="0"/>
              <a:t>Your lab activities will revolve around different applications, each representing a different environment.</a:t>
            </a:r>
          </a:p>
          <a:p>
            <a:pPr marL="0" indent="0">
              <a:buNone/>
            </a:pPr>
            <a:r>
              <a:rPr lang="en-US" sz="2000" dirty="0"/>
              <a:t>By working through the labs, you will learn how to use different aspects of ASP.NET Core in your applications, and understand how to better use them in real-life scenarios.</a:t>
            </a:r>
          </a:p>
          <a:p>
            <a:pPr marL="0" indent="0">
              <a:buNone/>
            </a:pPr>
            <a:r>
              <a:rPr lang="en-US" sz="2000" dirty="0"/>
              <a:t>To complete the labs, you will work with the instructions and source code files which you can download from GitHub.</a:t>
            </a:r>
            <a:endParaRPr lang="en-US" sz="1600" dirty="0"/>
          </a:p>
        </p:txBody>
      </p:sp>
      <p:pic>
        <p:nvPicPr>
          <p:cNvPr id="6" name="Picture 5"/>
          <p:cNvPicPr>
            <a:picLocks noChangeAspect="1"/>
          </p:cNvPicPr>
          <p:nvPr/>
        </p:nvPicPr>
        <p:blipFill>
          <a:blip r:embed="rId3"/>
          <a:stretch>
            <a:fillRect/>
          </a:stretch>
        </p:blipFill>
        <p:spPr>
          <a:xfrm>
            <a:off x="7382277" y="2057400"/>
            <a:ext cx="170646" cy="1483302"/>
          </a:xfrm>
          <a:prstGeom prst="rect">
            <a:avLst/>
          </a:prstGeom>
        </p:spPr>
      </p:pic>
      <p:pic>
        <p:nvPicPr>
          <p:cNvPr id="7" name="Picture 6"/>
          <p:cNvPicPr>
            <a:picLocks noChangeAspect="1"/>
          </p:cNvPicPr>
          <p:nvPr/>
        </p:nvPicPr>
        <p:blipFill>
          <a:blip r:embed="rId4"/>
          <a:stretch>
            <a:fillRect/>
          </a:stretch>
        </p:blipFill>
        <p:spPr>
          <a:xfrm>
            <a:off x="7660866" y="2057400"/>
            <a:ext cx="157519" cy="1378292"/>
          </a:xfrm>
          <a:prstGeom prst="rect">
            <a:avLst/>
          </a:prstGeom>
        </p:spPr>
      </p:pic>
      <p:pic>
        <p:nvPicPr>
          <p:cNvPr id="8" name="Picture 7"/>
          <p:cNvPicPr>
            <a:picLocks noChangeAspect="1"/>
          </p:cNvPicPr>
          <p:nvPr/>
        </p:nvPicPr>
        <p:blipFill>
          <a:blip r:embed="rId5"/>
          <a:stretch>
            <a:fillRect/>
          </a:stretch>
        </p:blipFill>
        <p:spPr>
          <a:xfrm>
            <a:off x="7938440" y="2057400"/>
            <a:ext cx="170646" cy="1247024"/>
          </a:xfrm>
          <a:prstGeom prst="rect">
            <a:avLst/>
          </a:prstGeom>
        </p:spPr>
      </p:pic>
      <p:pic>
        <p:nvPicPr>
          <p:cNvPr id="9" name="Picture 8"/>
          <p:cNvPicPr>
            <a:picLocks noChangeAspect="1"/>
          </p:cNvPicPr>
          <p:nvPr/>
        </p:nvPicPr>
        <p:blipFill>
          <a:blip r:embed="rId6"/>
          <a:stretch>
            <a:fillRect/>
          </a:stretch>
        </p:blipFill>
        <p:spPr>
          <a:xfrm>
            <a:off x="8262905" y="2057400"/>
            <a:ext cx="406924" cy="1155137"/>
          </a:xfrm>
          <a:prstGeom prst="rect">
            <a:avLst/>
          </a:prstGeom>
        </p:spPr>
      </p:pic>
    </p:spTree>
    <p:extLst>
      <p:ext uri="{BB962C8B-B14F-4D97-AF65-F5344CB8AC3E}">
        <p14:creationId xmlns:p14="http://schemas.microsoft.com/office/powerpoint/2010/main" val="149590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Microsoft Learning Azure Pass</a:t>
            </a:r>
          </a:p>
        </p:txBody>
      </p:sp>
      <p:sp>
        <p:nvSpPr>
          <p:cNvPr id="3" name="Text Placeholder 2"/>
          <p:cNvSpPr>
            <a:spLocks noGrp="1"/>
          </p:cNvSpPr>
          <p:nvPr>
            <p:ph type="body" sz="quarter" idx="13"/>
          </p:nvPr>
        </p:nvSpPr>
        <p:spPr>
          <a:xfrm>
            <a:off x="457200" y="1219200"/>
            <a:ext cx="8229600" cy="5105400"/>
          </a:xfrm>
        </p:spPr>
        <p:txBody>
          <a:bodyPr/>
          <a:lstStyle/>
          <a:p>
            <a:r>
              <a:rPr lang="en-IE" sz="2000" dirty="0"/>
              <a:t>You will use the Microsoft Learning Azure Pass to provide access to Microsoft Azure for demonstrations and labs</a:t>
            </a:r>
          </a:p>
          <a:p>
            <a:endParaRPr lang="en-IE" sz="2000" dirty="0"/>
          </a:p>
          <a:p>
            <a:r>
              <a:rPr lang="en-IE" sz="2000" dirty="0"/>
              <a:t>Microsoft Learning Azure Pass access and configuration</a:t>
            </a:r>
          </a:p>
          <a:p>
            <a:endParaRPr lang="en-IE" sz="2000" dirty="0"/>
          </a:p>
          <a:p>
            <a:r>
              <a:rPr lang="en-IE" sz="2000" dirty="0"/>
              <a:t>Best Practices for Microsoft Learning Azure Pass Usage:</a:t>
            </a:r>
          </a:p>
          <a:p>
            <a:pPr lvl="1"/>
            <a:r>
              <a:rPr lang="en-US" sz="1700" dirty="0"/>
              <a:t>Check the dollar balance of you Azure Pass within Microsoft Azure once you have set up your subscription, and be aware of how much you are consuming as you proceed through the labs.</a:t>
            </a:r>
            <a:endParaRPr lang="en-IE" sz="1700" dirty="0"/>
          </a:p>
          <a:p>
            <a:pPr lvl="1"/>
            <a:r>
              <a:rPr lang="en-US" sz="1700" dirty="0"/>
              <a:t>Do not allow Microsoft Azure components to run overnight or for extended periods unless you need to do so.</a:t>
            </a:r>
            <a:endParaRPr lang="en-IE" sz="1700" dirty="0"/>
          </a:p>
          <a:p>
            <a:pPr lvl="1"/>
            <a:r>
              <a:rPr lang="en-US" sz="1700" dirty="0"/>
              <a:t>Remove any Microsoft Azure–created components or services such as storage, virtual machines, or cloud services, after you finish your lab to help minimize cost usage and extend the life of your Microsoft Learning Azure Pass</a:t>
            </a:r>
            <a:r>
              <a:rPr lang="en-US" sz="1600" dirty="0"/>
              <a:t>.</a:t>
            </a:r>
            <a:endParaRPr lang="en-IE" sz="1600" dirty="0"/>
          </a:p>
          <a:p>
            <a:pPr lvl="1"/>
            <a:endParaRPr lang="en-IE" sz="1600" dirty="0"/>
          </a:p>
          <a:p>
            <a:pPr marL="0" indent="0">
              <a:buNone/>
            </a:pPr>
            <a:endParaRPr lang="en-IE" sz="2000" dirty="0">
              <a:solidFill>
                <a:srgbClr val="FF0000"/>
              </a:solidFill>
            </a:endParaRPr>
          </a:p>
          <a:p>
            <a:pPr marL="0" indent="0">
              <a:buNone/>
            </a:pPr>
            <a:endParaRPr lang="en-IE" sz="2000" dirty="0"/>
          </a:p>
          <a:p>
            <a:pPr lvl="1"/>
            <a:endParaRPr lang="en-IE" sz="2000" dirty="0"/>
          </a:p>
          <a:p>
            <a:pPr lvl="1"/>
            <a:endParaRPr lang="en-IE" sz="2000" dirty="0"/>
          </a:p>
        </p:txBody>
      </p:sp>
    </p:spTree>
    <p:extLst>
      <p:ext uri="{BB962C8B-B14F-4D97-AF65-F5344CB8AC3E}">
        <p14:creationId xmlns:p14="http://schemas.microsoft.com/office/powerpoint/2010/main" val="41090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822960"/>
          </a:xfrm>
        </p:spPr>
        <p:txBody>
          <a:bodyPr/>
          <a:lstStyle/>
          <a:p>
            <a:r>
              <a:rPr lang="en-GB" dirty="0">
                <a:latin typeface="Segoe UI Light" panose="020B0502040204020203" pitchFamily="34" charset="0"/>
                <a:cs typeface="Segoe UI Light" panose="020B0502040204020203" pitchFamily="34" charset="0"/>
              </a:rPr>
              <a:t>WARNING – You May Experience UI Discrepancies (OPTIONAL)</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3"/>
          </p:nvPr>
        </p:nvSpPr>
        <p:spPr>
          <a:xfrm>
            <a:off x="2195736" y="1052736"/>
            <a:ext cx="6491064" cy="5400600"/>
          </a:xfrm>
        </p:spPr>
        <p:txBody>
          <a:bodyPr/>
          <a:lstStyle/>
          <a:p>
            <a:pPr marL="0" indent="0">
              <a:buNone/>
            </a:pPr>
            <a:r>
              <a:rPr lang="en-GB" sz="2000" dirty="0"/>
              <a:t>Given the dynamic nature of Microsoft cloud tools, you may experience Microsoft Office 365 and/or Azure user interface (UI) changes that were made following courseware development and that do not match up with lab instructions. </a:t>
            </a:r>
            <a:br>
              <a:rPr lang="en-GB" sz="2000" dirty="0"/>
            </a:br>
            <a:endParaRPr lang="en-GB" sz="2000" dirty="0"/>
          </a:p>
          <a:p>
            <a:pPr marL="0" indent="0">
              <a:buNone/>
            </a:pPr>
            <a:r>
              <a:rPr lang="en-GB" sz="2000" dirty="0"/>
              <a:t>The Microsoft Learning team will document these changes for instructors as they are brought to our attention. However, given the dynamic nature of cloud updates, you may run into changes before we become aware of them. </a:t>
            </a:r>
            <a:br>
              <a:rPr lang="en-GB" sz="2000" dirty="0"/>
            </a:br>
            <a:br>
              <a:rPr lang="en-GB" sz="2000" dirty="0"/>
            </a:br>
            <a:r>
              <a:rPr lang="en-GB" sz="2000" dirty="0"/>
              <a:t>If this occurs, you will have to adapt to the changes and work through them in the labs as necessary.</a:t>
            </a:r>
            <a:br>
              <a:rPr lang="en-GB" sz="2000" dirty="0"/>
            </a:br>
            <a:endParaRPr lang="en-GB" sz="2000" dirty="0"/>
          </a:p>
          <a:p>
            <a:endParaRPr lang="en-GB"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908720"/>
            <a:ext cx="2285714" cy="2285714"/>
          </a:xfrm>
          <a:prstGeom prst="rect">
            <a:avLst/>
          </a:prstGeom>
        </p:spPr>
      </p:pic>
    </p:spTree>
    <p:extLst>
      <p:ext uri="{BB962C8B-B14F-4D97-AF65-F5344CB8AC3E}">
        <p14:creationId xmlns:p14="http://schemas.microsoft.com/office/powerpoint/2010/main" val="219070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Augusto Nunes</a:t>
            </a:r>
          </a:p>
          <a:p>
            <a:r>
              <a:rPr lang="en-US" sz="2400" dirty="0"/>
              <a:t>MCP, MCTS, MCSD, MCPD, MCT, OCA, OCP, PSM</a:t>
            </a:r>
          </a:p>
          <a:p>
            <a:r>
              <a:rPr lang="en-US" sz="2400" dirty="0"/>
              <a:t>A &amp; D </a:t>
            </a:r>
            <a:r>
              <a:rPr lang="en-US" sz="2400" dirty="0" err="1"/>
              <a:t>Tecnologia</a:t>
            </a:r>
            <a:r>
              <a:rPr lang="en-US" sz="2400" dirty="0"/>
              <a:t>, </a:t>
            </a:r>
            <a:r>
              <a:rPr lang="en-US" sz="2400" dirty="0" err="1"/>
              <a:t>Mindworks</a:t>
            </a:r>
            <a:r>
              <a:rPr lang="en-US" sz="2400" dirty="0"/>
              <a:t> e Unio Digital</a:t>
            </a:r>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Everyone</a:t>
                </a:r>
                <a:endParaRPr lang="en-US" dirty="0">
                  <a:solidFill>
                    <a:schemeClr val="tx1"/>
                  </a:solidFill>
                </a:endParaRPr>
              </a:p>
            </p:txBody>
          </p:sp>
        </p:gr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Development experience in Microsoft .NET Framework, ASP.NET, and Microsoft Visual Studio 2017</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Everyone</a:t>
                </a:r>
                <a:endParaRPr lang="en-US" dirty="0">
                  <a:solidFill>
                    <a:schemeClr val="tx1"/>
                  </a:solidFill>
                </a:endParaRPr>
              </a:p>
            </p:txBody>
          </p:sp>
        </p:gr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4608" r="25392" b="1122"/>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a:xfrm>
            <a:off x="457200" y="990600"/>
            <a:ext cx="8229600" cy="5105400"/>
          </a:xfrm>
        </p:spPr>
        <p:txBody>
          <a:bodyPr/>
          <a:lstStyle/>
          <a:p>
            <a:pPr marL="0" indent="0">
              <a:spcBef>
                <a:spcPts val="0"/>
              </a:spcBef>
              <a:spcAft>
                <a:spcPts val="1200"/>
              </a:spcAft>
              <a:buNone/>
            </a:pPr>
            <a:r>
              <a:rPr lang="en-US" sz="2400" dirty="0"/>
              <a:t>This course is intended for professional web developers who use Visual Studio in an individual-based or team-based scenario in small to large development environments. Candidates for this course are interested in developing advanced web applications and want to manage the rendered HTML comprehensively. They want to create websites that separate the user interface, data access, and application logic.</a:t>
            </a:r>
            <a:endParaRPr lang="en-US" sz="1800" dirty="0"/>
          </a:p>
          <a:p>
            <a:pPr marL="0" indent="0">
              <a:buNone/>
            </a:pPr>
            <a:endParaRPr lang="en-CA" sz="1800" dirty="0"/>
          </a:p>
          <a:p>
            <a:pPr>
              <a:spcBef>
                <a:spcPts val="0"/>
              </a:spcBef>
              <a:spcAft>
                <a:spcPts val="1200"/>
              </a:spcAft>
            </a:pPr>
            <a:endParaRPr lang="en-CA" sz="2000" dirty="0"/>
          </a:p>
          <a:p>
            <a:endParaRPr lang="en-US" sz="2000" dirty="0"/>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IT professionals who have:</a:t>
            </a:r>
          </a:p>
          <a:p>
            <a:pPr lvl="0"/>
            <a:r>
              <a:rPr lang="en-US" sz="2000" dirty="0"/>
              <a:t>Experience with Visual Studio 2017. </a:t>
            </a:r>
          </a:p>
          <a:p>
            <a:pPr lvl="0"/>
            <a:r>
              <a:rPr lang="en-US" sz="2000" dirty="0"/>
              <a:t>Experience with C# programming and concepts such as Lambda expressions, LINQ, and anonymous types.</a:t>
            </a:r>
          </a:p>
          <a:p>
            <a:pPr lvl="0"/>
            <a:r>
              <a:rPr lang="en-US" sz="2000" dirty="0"/>
              <a:t>Experience in using the .NET Framework.</a:t>
            </a:r>
          </a:p>
          <a:p>
            <a:pPr lvl="0"/>
            <a:r>
              <a:rPr lang="en-US" sz="2000" dirty="0"/>
              <a:t>Experience with HTML, CSS, and JavaScript.</a:t>
            </a:r>
          </a:p>
          <a:p>
            <a:pPr lvl="0"/>
            <a:r>
              <a:rPr lang="en-US" sz="2000" dirty="0"/>
              <a:t>Experience with querying and manipulating data with ADO.NET.</a:t>
            </a:r>
          </a:p>
          <a:p>
            <a:r>
              <a:rPr lang="en-US" sz="2000" dirty="0"/>
              <a:t>Knowledge of XML and JSON data structures.</a:t>
            </a:r>
            <a:endParaRPr lang="en-CA" sz="2400" dirty="0"/>
          </a:p>
          <a:p>
            <a:pPr>
              <a:spcBef>
                <a:spcPts val="0"/>
              </a:spcBef>
              <a:spcAft>
                <a:spcPts val="1200"/>
              </a:spcAft>
            </a:pPr>
            <a:endParaRPr lang="en-US" sz="2400" dirty="0"/>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US" sz="1800" b="1" dirty="0">
                <a:solidFill>
                  <a:srgbClr val="0070C0"/>
                </a:solidFill>
              </a:rPr>
              <a:t>After completing this course, students will be able to:</a:t>
            </a:r>
          </a:p>
          <a:p>
            <a:pPr>
              <a:spcBef>
                <a:spcPts val="0"/>
              </a:spcBef>
              <a:spcAft>
                <a:spcPts val="600"/>
              </a:spcAft>
            </a:pPr>
            <a:r>
              <a:rPr lang="en-US" sz="1800" dirty="0"/>
              <a:t>Describe the Microsoft Web Technologies stack and select an appropriate technology to use to develop any given application.</a:t>
            </a:r>
          </a:p>
          <a:p>
            <a:pPr>
              <a:spcBef>
                <a:spcPts val="0"/>
              </a:spcBef>
              <a:spcAft>
                <a:spcPts val="600"/>
              </a:spcAft>
            </a:pPr>
            <a:r>
              <a:rPr lang="en-US" sz="1800" dirty="0"/>
              <a:t>Design the architecture and implementation of a web application that will meet a set of functional requirements, user interface requirements, and address business models.</a:t>
            </a:r>
          </a:p>
          <a:p>
            <a:pPr>
              <a:spcBef>
                <a:spcPts val="0"/>
              </a:spcBef>
              <a:spcAft>
                <a:spcPts val="600"/>
              </a:spcAft>
            </a:pPr>
            <a:r>
              <a:rPr lang="en-US" sz="1800" dirty="0"/>
              <a:t>Configure the pipeline of ASP.NET Core web applications by using middleware and leverage dependency injection across Model-View-Controller (MVC) applications.</a:t>
            </a:r>
          </a:p>
          <a:p>
            <a:pPr>
              <a:spcBef>
                <a:spcPts val="0"/>
              </a:spcBef>
              <a:spcAft>
                <a:spcPts val="600"/>
              </a:spcAft>
            </a:pPr>
            <a:r>
              <a:rPr lang="en-US" sz="1800" dirty="0"/>
              <a:t>Add controllers to an MVC application to manage user interaction, update models, and select and return views.</a:t>
            </a:r>
          </a:p>
          <a:p>
            <a:pPr>
              <a:spcBef>
                <a:spcPts val="0"/>
              </a:spcBef>
              <a:spcAft>
                <a:spcPts val="600"/>
              </a:spcAft>
            </a:pPr>
            <a:r>
              <a:rPr lang="en-US" sz="1800" dirty="0"/>
              <a:t>Develop a web application that uses the ASP.NET Core routing engine to present friendly URLs and a logical navigation hierarchy to users. </a:t>
            </a:r>
          </a:p>
          <a:p>
            <a:pPr>
              <a:spcBef>
                <a:spcPts val="0"/>
              </a:spcBef>
              <a:spcAft>
                <a:spcPts val="600"/>
              </a:spcAft>
            </a:pPr>
            <a:r>
              <a:rPr lang="en-US" sz="1800" dirty="0"/>
              <a:t>Create views, which display and edit data and interact with models and controllers, in an MVC application.</a:t>
            </a:r>
          </a:p>
          <a:p>
            <a:pPr>
              <a:spcBef>
                <a:spcPts val="0"/>
              </a:spcBef>
              <a:spcAft>
                <a:spcPts val="600"/>
              </a:spcAft>
            </a:pPr>
            <a:r>
              <a:rPr lang="en-US" sz="1800" dirty="0"/>
              <a:t>Create MVC models and write code that implements business logic within model methods, properties, and events.</a:t>
            </a:r>
          </a:p>
          <a:p>
            <a:pPr>
              <a:spcBef>
                <a:spcPts val="0"/>
              </a:spcBef>
              <a:spcAft>
                <a:spcPts val="600"/>
              </a:spcAft>
            </a:pPr>
            <a:endParaRPr lang="en-US" sz="1200" b="1" dirty="0">
              <a:solidFill>
                <a:srgbClr val="0070C0"/>
              </a:solidFill>
            </a:endParaRPr>
          </a:p>
          <a:p>
            <a:pPr>
              <a:spcBef>
                <a:spcPts val="0"/>
              </a:spcBef>
              <a:spcAft>
                <a:spcPts val="600"/>
              </a:spcAft>
            </a:pPr>
            <a:endParaRPr lang="en-US" sz="1200" b="1" dirty="0">
              <a:solidFill>
                <a:srgbClr val="0070C0"/>
              </a:solidFill>
            </a:endParaRPr>
          </a:p>
        </p:txBody>
      </p:sp>
    </p:spTree>
    <p:extLst>
      <p:ext uri="{BB962C8B-B14F-4D97-AF65-F5344CB8AC3E}">
        <p14:creationId xmlns:p14="http://schemas.microsoft.com/office/powerpoint/2010/main" val="162268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US" sz="1800" b="1" dirty="0">
                <a:solidFill>
                  <a:srgbClr val="0070C0"/>
                </a:solidFill>
              </a:rPr>
              <a:t>After completing this course, students will be able to:</a:t>
            </a:r>
          </a:p>
          <a:p>
            <a:pPr>
              <a:spcBef>
                <a:spcPts val="0"/>
              </a:spcBef>
              <a:spcAft>
                <a:spcPts val="600"/>
              </a:spcAft>
            </a:pPr>
            <a:r>
              <a:rPr lang="en-US" sz="1800" dirty="0"/>
              <a:t>Connect an ASP.NET Core application to a database by using Entity Framework Core.</a:t>
            </a:r>
          </a:p>
          <a:p>
            <a:pPr>
              <a:spcBef>
                <a:spcPts val="0"/>
              </a:spcBef>
              <a:spcAft>
                <a:spcPts val="600"/>
              </a:spcAft>
            </a:pPr>
            <a:r>
              <a:rPr lang="en-US" sz="1800" dirty="0"/>
              <a:t>Implement a consistent look and feel across an entire MVC web application.</a:t>
            </a:r>
          </a:p>
          <a:p>
            <a:pPr>
              <a:spcBef>
                <a:spcPts val="0"/>
              </a:spcBef>
              <a:spcAft>
                <a:spcPts val="600"/>
              </a:spcAft>
            </a:pPr>
            <a:r>
              <a:rPr lang="en-US" sz="1800" dirty="0"/>
              <a:t>Write JavaScript code that runs on the client-side and utilizes the jQuery script library to optimize the responsiveness of an MVC web application.</a:t>
            </a:r>
          </a:p>
          <a:p>
            <a:pPr>
              <a:spcBef>
                <a:spcPts val="0"/>
              </a:spcBef>
              <a:spcAft>
                <a:spcPts val="600"/>
              </a:spcAft>
            </a:pPr>
            <a:r>
              <a:rPr lang="en-US" sz="1800" dirty="0"/>
              <a:t>Add client side packages and configure Task Runners</a:t>
            </a:r>
          </a:p>
          <a:p>
            <a:pPr>
              <a:spcBef>
                <a:spcPts val="0"/>
              </a:spcBef>
              <a:spcAft>
                <a:spcPts val="600"/>
              </a:spcAft>
            </a:pPr>
            <a:r>
              <a:rPr lang="en-US" sz="1800" dirty="0"/>
              <a:t>Run unit tests and debugging tools against a web application in Visual Studio 2017.</a:t>
            </a:r>
          </a:p>
          <a:p>
            <a:pPr>
              <a:spcBef>
                <a:spcPts val="0"/>
              </a:spcBef>
              <a:spcAft>
                <a:spcPts val="600"/>
              </a:spcAft>
            </a:pPr>
            <a:r>
              <a:rPr lang="en-US" sz="1800" dirty="0"/>
              <a:t>Write an MVC application that authenticates and authorizes users to access content securely by using Identity.</a:t>
            </a:r>
          </a:p>
          <a:p>
            <a:pPr>
              <a:spcBef>
                <a:spcPts val="0"/>
              </a:spcBef>
              <a:spcAft>
                <a:spcPts val="600"/>
              </a:spcAft>
            </a:pPr>
            <a:r>
              <a:rPr lang="en-US" sz="1800" dirty="0"/>
              <a:t>Build an MVC application that resists malicious attacks.</a:t>
            </a:r>
          </a:p>
          <a:p>
            <a:pPr>
              <a:spcBef>
                <a:spcPts val="0"/>
              </a:spcBef>
              <a:spcAft>
                <a:spcPts val="600"/>
              </a:spcAft>
            </a:pPr>
            <a:r>
              <a:rPr lang="en-US" sz="1800" dirty="0"/>
              <a:t>Use caching to accelerate responses to user requests.</a:t>
            </a:r>
          </a:p>
          <a:p>
            <a:pPr>
              <a:spcBef>
                <a:spcPts val="0"/>
              </a:spcBef>
              <a:spcAft>
                <a:spcPts val="600"/>
              </a:spcAft>
            </a:pPr>
            <a:r>
              <a:rPr lang="en-US" sz="1800" dirty="0"/>
              <a:t>Use SignalR to enable two-way communication between client and server.</a:t>
            </a:r>
          </a:p>
          <a:p>
            <a:pPr>
              <a:spcBef>
                <a:spcPts val="0"/>
              </a:spcBef>
              <a:spcAft>
                <a:spcPts val="600"/>
              </a:spcAft>
            </a:pPr>
            <a:endParaRPr lang="en-US" sz="1200" b="1" dirty="0">
              <a:solidFill>
                <a:srgbClr val="0070C0"/>
              </a:solidFill>
            </a:endParaRPr>
          </a:p>
        </p:txBody>
      </p:sp>
    </p:spTree>
    <p:extLst>
      <p:ext uri="{BB962C8B-B14F-4D97-AF65-F5344CB8AC3E}">
        <p14:creationId xmlns:p14="http://schemas.microsoft.com/office/powerpoint/2010/main" val="199788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1746</TotalTime>
  <Words>2253</Words>
  <Application>Microsoft Office PowerPoint</Application>
  <PresentationFormat>On-screen Show (4:3)</PresentationFormat>
  <Paragraphs>271</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Segoe</vt:lpstr>
      <vt:lpstr>Segoe UI</vt:lpstr>
      <vt:lpstr>Segoe UI Light</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About this course: Objectives, continued</vt:lpstr>
      <vt:lpstr>About this course: Objectives, continued</vt:lpstr>
      <vt:lpstr>Your course materials (OPTIONAL)</vt:lpstr>
      <vt:lpstr>Your course materials (OPTIONAL)</vt:lpstr>
      <vt:lpstr>Course outline</vt:lpstr>
      <vt:lpstr>Course outline, continued</vt:lpstr>
      <vt:lpstr>Course outline, continued</vt:lpstr>
      <vt:lpstr>Related Courses</vt:lpstr>
      <vt:lpstr>Microsoft Certification Program</vt:lpstr>
      <vt:lpstr>Preparing for the Labs</vt:lpstr>
      <vt:lpstr>Microsoft Learning Azure Pass</vt:lpstr>
      <vt:lpstr>WARNING – You May Experience UI Discrepancies (OPTIONAL)</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MOC_new</dc:title>
  <dc:creator>Valerie DeGiulio</dc:creator>
  <dc:description>Welcome!</dc:description>
  <cp:lastModifiedBy>Augusto Cesar Barcelos Nunes</cp:lastModifiedBy>
  <cp:revision>218</cp:revision>
  <dcterms:created xsi:type="dcterms:W3CDTF">2012-05-17T17:18:52Z</dcterms:created>
  <dcterms:modified xsi:type="dcterms:W3CDTF">2021-09-22T08:35:34Z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Master MOC_new</vt:lpwstr>
  </property>
  <property fmtid="{D5CDD505-2E9C-101B-9397-08002B2CF9AE}" pid="3" name="SlideDescription">
    <vt:lpwstr>Welcome!</vt:lpwstr>
  </property>
</Properties>
</file>