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6" r:id="rId18"/>
    <p:sldId id="285" r:id="rId19"/>
    <p:sldId id="272" r:id="rId20"/>
    <p:sldId id="273" r:id="rId21"/>
    <p:sldId id="274" r:id="rId22"/>
    <p:sldId id="275" r:id="rId23"/>
    <p:sldId id="276" r:id="rId24"/>
    <p:sldId id="277" r:id="rId25"/>
    <p:sldId id="278" r:id="rId26"/>
    <p:sldId id="283" r:id="rId27"/>
    <p:sldId id="279" r:id="rId28"/>
    <p:sldId id="281" r:id="rId29"/>
    <p:sldId id="282" r:id="rId30"/>
    <p:sldId id="284" r:id="rId31"/>
  </p:sldIdLst>
  <p:sldSz cx="9144000" cy="6858000" type="screen4x3"/>
  <p:notesSz cx="6858000" cy="9144000"/>
  <p:embeddedFontLst>
    <p:embeddedFont>
      <p:font typeface="Calibri" panose="020F0502020204030204" pitchFamily="34" charset="0"/>
      <p:regular r:id="rId33"/>
      <p:bold r:id="rId34"/>
      <p:italic r:id="rId35"/>
      <p:boldItalic r:id="rId36"/>
    </p:embeddedFont>
    <p:embeddedFont>
      <p:font typeface="Lucida Sans Unicode" panose="020B0602030504020204" pitchFamily="34" charset="0"/>
      <p:regular r:id="rId37"/>
    </p:embeddedFont>
    <p:embeddedFont>
      <p:font typeface="Segoe UI" panose="020B0502040204020203" pitchFamily="34" charset="0"/>
      <p:regular r:id="rId38"/>
      <p:bold r:id="rId39"/>
      <p:italic r:id="rId40"/>
      <p:boldItalic r:id="rId41"/>
    </p:embeddedFont>
    <p:embeddedFont>
      <p:font typeface="Verdana" panose="020B0604030504040204" pitchFamily="34"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250" autoAdjust="0"/>
    <p:restoredTop sz="72749" autoAdjust="0"/>
  </p:normalViewPr>
  <p:slideViewPr>
    <p:cSldViewPr snapToGrid="0" snapToObjects="1" showGuides="1">
      <p:cViewPr varScale="1">
        <p:scale>
          <a:sx n="83" d="100"/>
          <a:sy n="83" d="100"/>
        </p:scale>
        <p:origin x="3066" y="90"/>
      </p:cViewPr>
      <p:guideLst>
        <p:guide orient="horz" pos="2160"/>
        <p:guide pos="2880"/>
      </p:guideLst>
    </p:cSldViewPr>
  </p:slideViewPr>
  <p:notesTextViewPr>
    <p:cViewPr>
      <p:scale>
        <a:sx n="1" d="1"/>
        <a:sy n="1" d="1"/>
      </p:scale>
      <p:origin x="0" y="0"/>
    </p:cViewPr>
  </p:notesTextViewPr>
  <p:notesViewPr>
    <p:cSldViewPr snapToGrid="0" snapToObjects="1">
      <p:cViewPr varScale="1">
        <p:scale>
          <a:sx n="53" d="100"/>
          <a:sy n="53" d="100"/>
        </p:scale>
        <p:origin x="284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49B4D5-EB9E-4CD5-B68A-8ADCACC76EF8}" type="datetimeFigureOut">
              <a:rPr lang="en-US" smtClean="0"/>
              <a:t>9/22/2021</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BC7022-394D-4F46-A41A-DE110FFB76C7}" type="slidenum">
              <a:rPr lang="en-US" smtClean="0"/>
              <a:t>‹#›</a:t>
            </a:fld>
            <a:endParaRPr lang="en-US"/>
          </a:p>
        </p:txBody>
      </p:sp>
    </p:spTree>
    <p:extLst>
      <p:ext uri="{BB962C8B-B14F-4D97-AF65-F5344CB8AC3E}">
        <p14:creationId xmlns:p14="http://schemas.microsoft.com/office/powerpoint/2010/main" val="3590453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1_DEMO.md"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1_LAB_MANUAL.md"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1_LAK.md"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1_LAB_MANUAL.md"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1_LAK.md"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go.microsoft.com/fwlink/?LinkID=293681&amp;clcid=0x409"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go.microsoft.com/fwlink/?LinkID=288942&amp;clcid=0x409%20"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go.microsoft.com/fwlink/?LinkID=288943&amp;clcid=0x409"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go.microsoft.com/fwlink/?LinkID=288944&amp;clcid=0x409"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Module 1 is intended to orient the students by providing an overview of Microsoft web technologies and the web stack. It also provides greater detail on ASP.NET Core MVC. As you teach this module, remember that many subjects are covered in greater detail only later in the course. </a:t>
            </a:r>
          </a:p>
        </p:txBody>
      </p:sp>
      <p:sp>
        <p:nvSpPr>
          <p:cNvPr id="4" name="Slide Number Placeholder 3"/>
          <p:cNvSpPr>
            <a:spLocks noGrp="1"/>
          </p:cNvSpPr>
          <p:nvPr>
            <p:ph type="sldNum" sz="quarter" idx="10"/>
          </p:nvPr>
        </p:nvSpPr>
        <p:spPr/>
        <p:txBody>
          <a:bodyPr/>
          <a:lstStyle/>
          <a:p>
            <a:fld id="{63BC7022-394D-4F46-A41A-DE110FFB76C7}"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454601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Web Pages is designed as a simple server-side programming model that is quick to learn. Ensure that you build a simple Web Pages application before you teach this topic so that you can highlight the differences between the programming models.</a:t>
            </a:r>
          </a:p>
        </p:txBody>
      </p:sp>
      <p:sp>
        <p:nvSpPr>
          <p:cNvPr id="4" name="Slide Number Placeholder 3"/>
          <p:cNvSpPr>
            <a:spLocks noGrp="1"/>
          </p:cNvSpPr>
          <p:nvPr>
            <p:ph type="sldNum" sz="quarter" idx="10"/>
          </p:nvPr>
        </p:nvSpPr>
        <p:spPr/>
        <p:txBody>
          <a:bodyPr/>
          <a:lstStyle/>
          <a:p>
            <a:fld id="{63BC7022-394D-4F46-A41A-DE110FFB76C7}"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983964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Some of your students may be familiar with Web Forms because they have been present since ASP.NET was introduced. If many students are familiar with Web Forms, you may like to structure this topic as a discussion of the key features of this programming model. This will enable you to assess students’ knowledge.</a:t>
            </a:r>
          </a:p>
        </p:txBody>
      </p:sp>
      <p:sp>
        <p:nvSpPr>
          <p:cNvPr id="4" name="Slide Number Placeholder 3"/>
          <p:cNvSpPr>
            <a:spLocks noGrp="1"/>
          </p:cNvSpPr>
          <p:nvPr>
            <p:ph type="sldNum" sz="quarter" idx="10"/>
          </p:nvPr>
        </p:nvSpPr>
        <p:spPr/>
        <p:txBody>
          <a:bodyPr/>
          <a:lstStyle/>
          <a:p>
            <a:fld id="{63BC7022-394D-4F46-A41A-DE110FFB76C7}"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921712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If you have many Web Forms developers among your students, you should emphasize the differences between the Web Forms and MVC programming models. For example, mention that there is no toolbox in MVC for building a user interface by dragging controls onto the page as there is in Web Forms. Also, point out that in MVC, each control does not have a set of server-side events that occur in response to user clicks. Instead, you respond by creating controller actions.</a:t>
            </a:r>
          </a:p>
        </p:txBody>
      </p:sp>
      <p:sp>
        <p:nvSpPr>
          <p:cNvPr id="4" name="Slide Number Placeholder 3"/>
          <p:cNvSpPr>
            <a:spLocks noGrp="1"/>
          </p:cNvSpPr>
          <p:nvPr>
            <p:ph type="sldNum" sz="quarter" idx="10"/>
          </p:nvPr>
        </p:nvSpPr>
        <p:spPr/>
        <p:txBody>
          <a:bodyPr/>
          <a:lstStyle/>
          <a:p>
            <a:fld id="{63BC7022-394D-4F46-A41A-DE110FFB76C7}"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699389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Lead the class in a discussion of each scenario. Ensure the students read the full scenario in their student notes. In each case, identify the features of each programming model that make it suitable or unsuitable for the website being discussed.</a:t>
            </a:r>
          </a:p>
          <a:p>
            <a:pPr>
              <a:lnSpc>
                <a:spcPct val="115000"/>
              </a:lnSpc>
              <a:spcAft>
                <a:spcPts val="1000"/>
              </a:spcAft>
            </a:pPr>
            <a:r>
              <a:rPr lang="en-US" sz="1000" b="1" dirty="0">
                <a:latin typeface="Arial"/>
                <a:ea typeface="Calibri"/>
                <a:cs typeface="Times New Roman"/>
              </a:rPr>
              <a:t>Database Front-End</a:t>
            </a:r>
          </a:p>
          <a:p>
            <a:pPr>
              <a:lnSpc>
                <a:spcPct val="115000"/>
              </a:lnSpc>
              <a:spcAft>
                <a:spcPts val="1000"/>
              </a:spcAft>
            </a:pPr>
            <a:r>
              <a:rPr lang="en-US" sz="1000" dirty="0">
                <a:latin typeface="Arial"/>
                <a:ea typeface="Calibri"/>
                <a:cs typeface="Times New Roman"/>
              </a:rPr>
              <a:t>The proposed web application can be written in any of the three programming models. However, because you are replicating an existing desktop application written in Visual Studio, your developers may feel most comfortable in working with Web Forms. </a:t>
            </a:r>
          </a:p>
          <a:p>
            <a:pPr>
              <a:lnSpc>
                <a:spcPct val="115000"/>
              </a:lnSpc>
              <a:spcAft>
                <a:spcPts val="1000"/>
              </a:spcAft>
            </a:pPr>
            <a:r>
              <a:rPr lang="en-US" sz="1000" b="1" dirty="0">
                <a:latin typeface="Arial"/>
                <a:ea typeface="Calibri"/>
                <a:cs typeface="Times New Roman"/>
              </a:rPr>
              <a:t>E-Commerce Site</a:t>
            </a:r>
          </a:p>
          <a:p>
            <a:pPr>
              <a:lnSpc>
                <a:spcPct val="115000"/>
              </a:lnSpc>
              <a:spcAft>
                <a:spcPts val="1000"/>
              </a:spcAft>
            </a:pPr>
            <a:r>
              <a:rPr lang="en-US" sz="1000" dirty="0">
                <a:latin typeface="Arial"/>
                <a:ea typeface="Calibri"/>
                <a:cs typeface="Times New Roman"/>
              </a:rPr>
              <a:t>Again, it is possible to develop the site in any of the three programming models. However, MVC is the only programming model that is easy to integrate with unit tests and TDD.</a:t>
            </a:r>
          </a:p>
          <a:p>
            <a:pPr>
              <a:lnSpc>
                <a:spcPct val="115000"/>
              </a:lnSpc>
              <a:spcAft>
                <a:spcPts val="1000"/>
              </a:spcAft>
            </a:pPr>
            <a:r>
              <a:rPr lang="en-US" sz="1000" b="1" dirty="0">
                <a:latin typeface="Arial"/>
                <a:ea typeface="Calibri"/>
                <a:cs typeface="Times New Roman"/>
              </a:rPr>
              <a:t>Website for a Small Charitable Trust</a:t>
            </a:r>
          </a:p>
          <a:p>
            <a:pPr>
              <a:lnSpc>
                <a:spcPct val="115000"/>
              </a:lnSpc>
              <a:spcAft>
                <a:spcPts val="1000"/>
              </a:spcAft>
            </a:pPr>
            <a:r>
              <a:rPr lang="en-US" sz="1000" dirty="0">
                <a:latin typeface="Arial"/>
                <a:ea typeface="Calibri"/>
                <a:cs typeface="Times New Roman"/>
              </a:rPr>
              <a:t>The site can be developed in any of the three programming models. However, Web Pages is the easiest to learn, and therefore, is most appropriate for a developer with limited experience.</a:t>
            </a:r>
          </a:p>
          <a:p>
            <a:r>
              <a:rPr lang="en-US" sz="1000" dirty="0">
                <a:latin typeface="Arial"/>
                <a:ea typeface="Calibri"/>
                <a:cs typeface="Times New Roman"/>
              </a:rPr>
              <a:t>Emphasize to the students that the existing skills and preferences of developers is frequently a key consideration in selecting a programming model.</a:t>
            </a:r>
          </a:p>
        </p:txBody>
      </p:sp>
      <p:sp>
        <p:nvSpPr>
          <p:cNvPr id="4" name="Slide Number Placeholder 3"/>
          <p:cNvSpPr>
            <a:spLocks noGrp="1"/>
          </p:cNvSpPr>
          <p:nvPr>
            <p:ph type="sldNum" sz="quarter" idx="10"/>
          </p:nvPr>
        </p:nvSpPr>
        <p:spPr/>
        <p:txBody>
          <a:bodyPr/>
          <a:lstStyle/>
          <a:p>
            <a:fld id="{63BC7022-394D-4F46-A41A-DE110FFB76C7}"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783721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is the only place in the course that we discuss ASP.NET 4.x features that are common to all its' programming models. It is recommended to emphasize the difference between ASP.NET 4.x and ASP.NET Core and mention that many of the features discussed here work differently in ASP.NET Core as the students will see in future modules. </a:t>
            </a:r>
          </a:p>
        </p:txBody>
      </p:sp>
      <p:sp>
        <p:nvSpPr>
          <p:cNvPr id="4" name="Slide Number Placeholder 3"/>
          <p:cNvSpPr>
            <a:spLocks noGrp="1"/>
          </p:cNvSpPr>
          <p:nvPr>
            <p:ph type="sldNum" sz="quarter" idx="10"/>
          </p:nvPr>
        </p:nvSpPr>
        <p:spPr/>
        <p:txBody>
          <a:bodyPr/>
          <a:lstStyle/>
          <a:p>
            <a:fld id="{63BC7022-394D-4F46-A41A-DE110FFB76C7}"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926621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Web API is a programming model that might be familiar to the students from other web frameworks and languages that allow creating RESTful APIs such as PHP or Node.js. This topic provides an overview of Web API, but it will be discussed in much more detail in Module 13, “Implementing Web APIs”</a:t>
            </a:r>
            <a:r>
              <a:rPr lang="en-US" sz="1000" dirty="0">
                <a:effectLst/>
                <a:latin typeface="Arial"/>
                <a:ea typeface="Calibri"/>
                <a:cs typeface="Times New Roman"/>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899675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lesson, the students will see the basics of how ASP.NET Core MVC works and what are the differences between models, views, and controllers. We will also explore how to choose between ASP.NET Core and ASP.NET 4.x. This is the only place in this course where we will explore those differences.</a:t>
            </a:r>
          </a:p>
        </p:txBody>
      </p:sp>
      <p:sp>
        <p:nvSpPr>
          <p:cNvPr id="4" name="Slide Number Placeholder 3"/>
          <p:cNvSpPr>
            <a:spLocks noGrp="1"/>
          </p:cNvSpPr>
          <p:nvPr>
            <p:ph type="sldNum" sz="quarter" idx="10"/>
          </p:nvPr>
        </p:nvSpPr>
        <p:spPr/>
        <p:txBody>
          <a:bodyPr/>
          <a:lstStyle/>
          <a:p>
            <a:fld id="{63BC7022-394D-4F46-A41A-DE110FFB76C7}"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59893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lesson, the students will see the basics of how ASP.NET Core MVC works and what are the differences between models, views, and controllers. We will also explore how to choose between ASP.NET Core and ASP.NET 4.x. This is the only place in this course where we will explore those differences.</a:t>
            </a:r>
          </a:p>
        </p:txBody>
      </p:sp>
      <p:sp>
        <p:nvSpPr>
          <p:cNvPr id="4" name="Slide Number Placeholder 3"/>
          <p:cNvSpPr>
            <a:spLocks noGrp="1"/>
          </p:cNvSpPr>
          <p:nvPr>
            <p:ph type="sldNum" sz="quarter" idx="10"/>
          </p:nvPr>
        </p:nvSpPr>
        <p:spPr/>
        <p:txBody>
          <a:bodyPr/>
          <a:lstStyle/>
          <a:p>
            <a:fld id="{63BC7022-394D-4F46-A41A-DE110FFB76C7}"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255683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lesson, the students will see the basics of how ASP.NET Core MVC works and what are the differences between models, views, and controllers. We will also explore how to choose between ASP.NET Core and ASP.NET 4.x. This is the only place in this course where we will explore those differences.</a:t>
            </a:r>
          </a:p>
        </p:txBody>
      </p:sp>
      <p:sp>
        <p:nvSpPr>
          <p:cNvPr id="4" name="Slide Number Placeholder 3"/>
          <p:cNvSpPr>
            <a:spLocks noGrp="1"/>
          </p:cNvSpPr>
          <p:nvPr>
            <p:ph type="sldNum" sz="quarter" idx="10"/>
          </p:nvPr>
        </p:nvSpPr>
        <p:spPr/>
        <p:txBody>
          <a:bodyPr/>
          <a:lstStyle/>
          <a:p>
            <a:fld id="{63BC7022-394D-4F46-A41A-DE110FFB76C7}"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276437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gives an overview of ASP.NET Core and covers various programming models in ASP.NET Core. While MVC will be covered in greater detail through this course and Web API will be covered in Module 13, </a:t>
            </a:r>
            <a:r>
              <a:rPr lang="en-US" sz="1000" dirty="0">
                <a:solidFill>
                  <a:srgbClr val="000000"/>
                </a:solidFill>
                <a:latin typeface="Arial"/>
                <a:ea typeface="Calibri"/>
                <a:cs typeface="Times New Roman"/>
              </a:rPr>
              <a:t>"</a:t>
            </a:r>
            <a:r>
              <a:rPr lang="en-US" sz="1000" dirty="0">
                <a:latin typeface="Arial"/>
                <a:ea typeface="Calibri"/>
                <a:cs typeface="Times New Roman"/>
              </a:rPr>
              <a:t>Implementing Web APIs</a:t>
            </a:r>
            <a:r>
              <a:rPr lang="en-US" sz="1000" dirty="0">
                <a:solidFill>
                  <a:srgbClr val="000000"/>
                </a:solidFill>
                <a:latin typeface="Arial"/>
                <a:ea typeface="Calibri"/>
                <a:cs typeface="Times New Roman"/>
              </a:rPr>
              <a:t>", t</a:t>
            </a:r>
            <a:r>
              <a:rPr lang="en-US" sz="1000" dirty="0">
                <a:latin typeface="Arial"/>
                <a:ea typeface="Calibri"/>
                <a:cs typeface="Times New Roman"/>
              </a:rPr>
              <a:t>his is the only module that covers Razor Pages.</a:t>
            </a:r>
          </a:p>
        </p:txBody>
      </p:sp>
      <p:sp>
        <p:nvSpPr>
          <p:cNvPr id="4" name="Slide Number Placeholder 3"/>
          <p:cNvSpPr>
            <a:spLocks noGrp="1"/>
          </p:cNvSpPr>
          <p:nvPr>
            <p:ph type="sldNum" sz="quarter" idx="10"/>
          </p:nvPr>
        </p:nvSpPr>
        <p:spPr/>
        <p:txBody>
          <a:bodyPr/>
          <a:lstStyle/>
          <a:p>
            <a:fld id="{63BC7022-394D-4F46-A41A-DE110FFB76C7}"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946769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module, the students might see technologies and terms that are not fully clear to them. Explain to the students that the reason for this is that this module is only an overview and that many subjects will be explained in detail in the next modules. </a:t>
            </a:r>
          </a:p>
        </p:txBody>
      </p:sp>
      <p:sp>
        <p:nvSpPr>
          <p:cNvPr id="4" name="Slide Number Placeholder 3"/>
          <p:cNvSpPr>
            <a:spLocks noGrp="1"/>
          </p:cNvSpPr>
          <p:nvPr>
            <p:ph type="sldNum" sz="quarter" idx="10"/>
          </p:nvPr>
        </p:nvSpPr>
        <p:spPr/>
        <p:txBody>
          <a:bodyPr/>
          <a:lstStyle/>
          <a:p>
            <a:fld id="{63BC7022-394D-4F46-A41A-DE110FFB76C7}"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96735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@page</a:t>
            </a:r>
            <a:r>
              <a:rPr lang="en-US" sz="1000" dirty="0">
                <a:latin typeface="Arial"/>
                <a:ea typeface="Calibri"/>
                <a:cs typeface="Times New Roman"/>
              </a:rPr>
              <a:t> directive, which is placed inside the first line of a .</a:t>
            </a:r>
            <a:r>
              <a:rPr lang="en-US" sz="1000" dirty="0" err="1">
                <a:latin typeface="Arial"/>
                <a:ea typeface="Calibri"/>
                <a:cs typeface="Times New Roman"/>
              </a:rPr>
              <a:t>cshtml</a:t>
            </a:r>
            <a:r>
              <a:rPr lang="en-US" sz="1000" dirty="0">
                <a:latin typeface="Arial"/>
                <a:ea typeface="Calibri"/>
                <a:cs typeface="Times New Roman"/>
              </a:rPr>
              <a:t> file, turns the file into a Razor Page instead of a view. Each Razor Page file has an accompanying </a:t>
            </a:r>
            <a:r>
              <a:rPr lang="en-US" sz="1000" b="1" dirty="0">
                <a:latin typeface="Arial"/>
                <a:ea typeface="Calibri"/>
                <a:cs typeface="Times New Roman"/>
              </a:rPr>
              <a:t>.</a:t>
            </a:r>
            <a:r>
              <a:rPr lang="en-US" sz="1000" b="1" dirty="0" err="1">
                <a:latin typeface="Arial"/>
                <a:ea typeface="Calibri"/>
                <a:cs typeface="Times New Roman"/>
              </a:rPr>
              <a:t>cshtml.cs</a:t>
            </a:r>
            <a:r>
              <a:rPr lang="en-US" sz="1000" b="1" dirty="0">
                <a:latin typeface="Arial"/>
                <a:ea typeface="Calibri"/>
                <a:cs typeface="Times New Roman"/>
              </a:rPr>
              <a:t> </a:t>
            </a:r>
            <a:r>
              <a:rPr lang="en-US" sz="1000" dirty="0">
                <a:latin typeface="Arial"/>
                <a:ea typeface="Calibri"/>
                <a:cs typeface="Times New Roman"/>
              </a:rPr>
              <a:t>file that contains all the methods, model handlers, and logic. This is the place to initialize the model and get data from the database when needed.</a:t>
            </a:r>
          </a:p>
        </p:txBody>
      </p:sp>
      <p:sp>
        <p:nvSpPr>
          <p:cNvPr id="4" name="Slide Number Placeholder 3"/>
          <p:cNvSpPr>
            <a:spLocks noGrp="1"/>
          </p:cNvSpPr>
          <p:nvPr>
            <p:ph type="sldNum" sz="quarter" idx="10"/>
          </p:nvPr>
        </p:nvSpPr>
        <p:spPr/>
        <p:txBody>
          <a:bodyPr/>
          <a:lstStyle/>
          <a:p>
            <a:fld id="{63BC7022-394D-4F46-A41A-DE110FFB76C7}"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659744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Lead </a:t>
            </a:r>
            <a:r>
              <a:rPr lang="en-US" sz="1000" dirty="0">
                <a:latin typeface="Arial"/>
                <a:ea typeface="Calibri"/>
                <a:cs typeface="Segoe UI"/>
              </a:rPr>
              <a:t>the class in a discussion of each scenario. Ensure the students read the full scenario in their student notes. In each case, identify the features of each ASP.NET version that makes it suitable or unsuitable for the web application being discussed.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High Performing Application for the Stock Market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key point in this scenario is that the application must be high performing. Both ASP.NET 4.x and ASP.NET Core are high performing, but ASP.NET Core is slightly better.</a:t>
            </a:r>
          </a:p>
          <a:p>
            <a:pPr>
              <a:lnSpc>
                <a:spcPct val="115000"/>
              </a:lnSpc>
              <a:spcAft>
                <a:spcPts val="1000"/>
              </a:spcAft>
            </a:pPr>
            <a:r>
              <a:rPr lang="en-US" sz="1000" b="1" dirty="0">
                <a:latin typeface="Arial"/>
                <a:ea typeface="Calibri"/>
                <a:cs typeface="Times New Roman"/>
              </a:rPr>
              <a:t>Update an Existing Website Written in Web Forms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case, you are working on an existing website, built with Web Forms. Web Forms are not supported in ASP.NET Core and for that reason, you can only update to ASP.NET 4.x. </a:t>
            </a:r>
          </a:p>
          <a:p>
            <a:pPr>
              <a:lnSpc>
                <a:spcPct val="115000"/>
              </a:lnSpc>
              <a:spcAft>
                <a:spcPts val="1000"/>
              </a:spcAft>
            </a:pPr>
            <a:r>
              <a:rPr lang="en-US" sz="1000" b="1" dirty="0">
                <a:latin typeface="Arial"/>
                <a:ea typeface="Calibri"/>
                <a:cs typeface="Times New Roman"/>
              </a:rPr>
              <a:t>Open Source Project running on </a:t>
            </a:r>
            <a:r>
              <a:rPr lang="en-US" sz="1000" b="1" dirty="0" err="1">
                <a:latin typeface="Arial"/>
                <a:ea typeface="Calibri"/>
                <a:cs typeface="Times New Roman"/>
              </a:rPr>
              <a:t>macOS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working on a project that needs to run on various environments such as Windows, </a:t>
            </a:r>
            <a:r>
              <a:rPr lang="en-US" sz="1000" dirty="0" err="1">
                <a:latin typeface="Arial"/>
                <a:ea typeface="Calibri"/>
                <a:cs typeface="Times New Roman"/>
              </a:rPr>
              <a:t>macOS</a:t>
            </a:r>
            <a:r>
              <a:rPr lang="en-US" sz="1000" dirty="0">
                <a:latin typeface="Arial"/>
                <a:ea typeface="Calibri"/>
                <a:cs typeface="Times New Roman"/>
              </a:rPr>
              <a:t>, and Linux, ASP.NET Core will be the right choice.  </a:t>
            </a:r>
          </a:p>
          <a:p>
            <a:pPr>
              <a:lnSpc>
                <a:spcPct val="115000"/>
              </a:lnSpc>
              <a:spcAft>
                <a:spcPts val="1000"/>
              </a:spcAft>
            </a:pPr>
            <a:r>
              <a:rPr lang="en-US" sz="1000" dirty="0">
                <a:latin typeface="Arial"/>
                <a:ea typeface="Calibri"/>
                <a:cs typeface="Segoe UI"/>
              </a:rPr>
              <a:t>Emphasize to the students tha</a:t>
            </a:r>
            <a:r>
              <a:rPr lang="en-US" sz="1000" dirty="0">
                <a:solidFill>
                  <a:srgbClr val="000000"/>
                </a:solidFill>
                <a:latin typeface="Arial"/>
                <a:ea typeface="Calibri"/>
                <a:cs typeface="Times New Roman"/>
              </a:rPr>
              <a:t>t ASP.NET Core will be the natural choice for most new projects. ASP.NET 4.x will be preferred when the web application needs to live in the context of an existing application written in ASP.NET 4.x or that it needs to support features that do not exist in ASP.NET Core, such as Web Forms and Web Pages.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4288784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solidFill>
                  <a:srgbClr val="000000"/>
                </a:solidFill>
                <a:latin typeface="Arial"/>
                <a:ea typeface="Calibri"/>
                <a:cs typeface="Times New Roman"/>
              </a:rPr>
              <a:t>This slide summarizes the key points discussed in this topic. You should explain in a few words what are microservices and Docker container because the students might not be familiar with those terms.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725303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Students will learn more about the ASP.NET routing engine in Module 4, “Developing Controllers”.</a:t>
            </a:r>
          </a:p>
          <a:p>
            <a:pPr>
              <a:lnSpc>
                <a:spcPct val="115000"/>
              </a:lnSpc>
              <a:spcAft>
                <a:spcPts val="1000"/>
              </a:spcAft>
            </a:pPr>
            <a:r>
              <a:rPr lang="en-US" sz="1000">
                <a:latin typeface="Arial"/>
                <a:ea typeface="Calibri"/>
                <a:cs typeface="Times New Roman"/>
              </a:rPr>
              <a:t>Students will learn more about Entity Framework in Module 7, “Using Entity Framework Core in ASP.NET Core”.</a:t>
            </a:r>
          </a:p>
        </p:txBody>
      </p:sp>
      <p:sp>
        <p:nvSpPr>
          <p:cNvPr id="4" name="Slide Number Placeholder 3"/>
          <p:cNvSpPr>
            <a:spLocks noGrp="1"/>
          </p:cNvSpPr>
          <p:nvPr>
            <p:ph type="sldNum" sz="quarter" idx="10"/>
          </p:nvPr>
        </p:nvSpPr>
        <p:spPr/>
        <p:txBody>
          <a:bodyPr/>
          <a:lstStyle/>
          <a:p>
            <a:fld id="{63BC7022-394D-4F46-A41A-DE110FFB76C7}"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4148794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demonstration is to orient students within a typical ASP.NET Core MVC application and to illustrate the components of the project. Do not try to demonstrate the entire application or explain concepts that students will see later in the course. Ensure that you make a note of the port number your application uses for debugging, as described in Preparation Steps.</a:t>
            </a:r>
            <a:r>
              <a:rPr lang="en-US" sz="1000" dirty="0">
                <a:effectLst/>
                <a:latin typeface="Arial"/>
                <a:ea typeface="Calibri"/>
                <a:cs typeface="Times New Roman"/>
              </a:rPr>
              <a:t> </a:t>
            </a:r>
            <a:r>
              <a:rPr lang="en-US" sz="1000" dirty="0">
                <a:solidFill>
                  <a:srgbClr val="3E3E3E"/>
                </a:solidFill>
                <a:effectLst/>
                <a:latin typeface="Arial"/>
                <a:ea typeface="Calibri"/>
                <a:cs typeface="Times New Roman"/>
              </a:rPr>
              <a:t>Furthermore, make sure you have SQL Server Management with this particular server name - </a:t>
            </a:r>
            <a:r>
              <a:rPr lang="en-US" sz="1000" i="1" dirty="0">
                <a:latin typeface="Arial"/>
                <a:ea typeface="Calibri"/>
                <a:cs typeface="Times New Roman"/>
              </a:rPr>
              <a:t>(</a:t>
            </a:r>
            <a:r>
              <a:rPr lang="en-US" sz="1000" i="1" dirty="0" err="1">
                <a:latin typeface="Arial"/>
                <a:ea typeface="Calibri"/>
                <a:cs typeface="Times New Roman"/>
              </a:rPr>
              <a:t>localdb</a:t>
            </a:r>
            <a:r>
              <a:rPr lang="en-US" sz="1000" i="1" dirty="0">
                <a:latin typeface="Arial"/>
                <a:ea typeface="Calibri"/>
                <a:cs typeface="Times New Roman"/>
              </a:rPr>
              <a:t>)</a:t>
            </a:r>
            <a:r>
              <a:rPr lang="en-US" sz="1000" b="1" dirty="0">
                <a:latin typeface="Arial"/>
                <a:ea typeface="Calibri"/>
                <a:cs typeface="Times New Roman"/>
              </a:rPr>
              <a:t>\</a:t>
            </a:r>
            <a:r>
              <a:rPr lang="en-US" sz="1000" b="1" dirty="0" err="1">
                <a:latin typeface="Arial"/>
                <a:ea typeface="Calibri"/>
                <a:cs typeface="Times New Roman"/>
              </a:rPr>
              <a:t>MSSQLLocalDB</a:t>
            </a:r>
            <a:r>
              <a:rPr lang="en-US" sz="1000" dirty="0">
                <a:solidFill>
                  <a:srgbClr val="3E3E3E"/>
                </a:solidFill>
                <a:effectLst/>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a:t>
            </a:r>
            <a:r>
              <a:rPr lang="en-US" sz="1000" dirty="0">
                <a:latin typeface="Arial"/>
                <a:ea typeface="Calibri"/>
                <a:cs typeface="Segoe UI"/>
              </a:rPr>
              <a:t>he steps in the “Demonstration: How to Explore an ASP.NET Core MVC Application“ section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https://github.com/MicrosoftLearning/20486D-DevelopingASPNETMVCWebApplications/blob/master/Instructions/20486D_MOD01_DEMO.md.</a:t>
            </a:r>
            <a:r>
              <a:rPr lang="en-US" sz="1000" dirty="0">
                <a:latin typeface="Arial"/>
                <a:ea typeface="Calibri"/>
                <a:cs typeface="Segoe UI"/>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868604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lab is intended to show the students the differences and similarities between Razor Pages, Web API, and MVC web applications. In the exercises, the students will create new applications by using each of these programming models. They will add a simple functionality to the applications. </a:t>
            </a:r>
          </a:p>
          <a:p>
            <a:pPr>
              <a:lnSpc>
                <a:spcPct val="115000"/>
              </a:lnSpc>
              <a:spcAft>
                <a:spcPts val="1000"/>
              </a:spcAft>
            </a:pPr>
            <a:r>
              <a:rPr lang="en-US" sz="1000" dirty="0">
                <a:latin typeface="Arial"/>
                <a:ea typeface="Calibri"/>
                <a:cs typeface="Segoe UI"/>
              </a:rPr>
              <a:t>You will find the high-level steps on the following page:</a:t>
            </a:r>
            <a:r>
              <a:rPr lang="en-US" sz="1000" dirty="0">
                <a:latin typeface="Arial"/>
                <a:ea typeface="Calibri"/>
                <a:cs typeface="Times New Roman"/>
              </a:rPr>
              <a:t> </a:t>
            </a:r>
            <a:r>
              <a:rPr lang="en-US" sz="1000" u="sng" dirty="0">
                <a:solidFill>
                  <a:srgbClr val="0000FF"/>
                </a:solidFill>
                <a:latin typeface="Arial"/>
                <a:ea typeface="Calibri"/>
                <a:cs typeface="Segoe UI"/>
                <a:hlinkClick r:id="rId3"/>
              </a:rPr>
              <a:t>https://github.com/MicrosoftLearning/20486D-DevelopingASPNETMVCWebApplications/blob/master/Instructions/20486D_MOD01_LAB_MANUAL.md</a:t>
            </a:r>
            <a:r>
              <a:rPr lang="en-US" sz="1000" u="sng" dirty="0">
                <a:solidFill>
                  <a:srgbClr val="0000FF"/>
                </a:solidFill>
                <a:latin typeface="Arial"/>
                <a:ea typeface="Calibri"/>
                <a:cs typeface="Times New Roman"/>
                <a:hlinkClick r:id="rId3"/>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https://github.com/MicrosoftLearning/20486D-DevelopingASPNETMVCWebApplications/blob/master/Instructions/20486D_MOD01_LAK.md</a:t>
            </a:r>
            <a:r>
              <a:rPr lang="en-US" sz="1000" u="sng" dirty="0">
                <a:solidFill>
                  <a:srgbClr val="0000FF"/>
                </a:solidFill>
                <a:latin typeface="Arial"/>
                <a:ea typeface="Calibri"/>
                <a:cs typeface="Times New Roman"/>
                <a:hlinkClick r:id="rId4"/>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Exploring a Razor Pages Application</a:t>
            </a:r>
          </a:p>
          <a:p>
            <a:pPr>
              <a:lnSpc>
                <a:spcPct val="115000"/>
              </a:lnSpc>
              <a:spcAft>
                <a:spcPts val="1000"/>
              </a:spcAft>
            </a:pPr>
            <a:r>
              <a:rPr lang="en-US" sz="1000" dirty="0">
                <a:solidFill>
                  <a:srgbClr val="000000"/>
                </a:solidFill>
                <a:effectLst/>
                <a:latin typeface="Arial"/>
                <a:ea typeface="Calibri"/>
                <a:cs typeface="Times New Roman"/>
              </a:rPr>
              <a:t>In this exercise, you will create a simple Razor Pages application, and explore its structure.</a:t>
            </a:r>
            <a:endParaRPr lang="en-US" sz="1000" dirty="0">
              <a:latin typeface="Arial"/>
              <a:ea typeface="Calibri"/>
              <a:cs typeface="Times New Roman"/>
            </a:endParaRPr>
          </a:p>
          <a:p>
            <a:pPr>
              <a:lnSpc>
                <a:spcPct val="115000"/>
              </a:lnSpc>
              <a:spcAft>
                <a:spcPts val="1000"/>
              </a:spcAft>
            </a:pPr>
            <a:r>
              <a:rPr lang="en-US" sz="1000" dirty="0">
                <a:solidFill>
                  <a:srgbClr val="000000"/>
                </a:solidFill>
                <a:effectLst/>
                <a:latin typeface="Arial"/>
                <a:ea typeface="Calibri"/>
                <a:cs typeface="Times New Roman"/>
              </a:rPr>
              <a:t>The main tasks for this exercise are as follows: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Creating a Razor Pages application</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Exploring the application structure</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Adding simple functionality</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Running the application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2: Exploring a Web API Application</a:t>
            </a:r>
          </a:p>
          <a:p>
            <a:pPr>
              <a:lnSpc>
                <a:spcPct val="115000"/>
              </a:lnSpc>
              <a:spcAft>
                <a:spcPts val="1000"/>
              </a:spcAft>
            </a:pPr>
            <a:r>
              <a:rPr lang="en-US" sz="1000" dirty="0">
                <a:effectLst/>
                <a:latin typeface="Arial"/>
                <a:ea typeface="Calibri"/>
                <a:cs typeface="Times New Roman"/>
              </a:rPr>
              <a:t>In this exercise, you will create a simple Web API application, and explore its structure.</a:t>
            </a:r>
            <a:endParaRPr lang="en-US" sz="1000" dirty="0">
              <a:latin typeface="Arial"/>
              <a:ea typeface="Calibri"/>
              <a:cs typeface="Times New Roman"/>
            </a:endParaRPr>
          </a:p>
          <a:p>
            <a:pPr>
              <a:lnSpc>
                <a:spcPct val="115000"/>
              </a:lnSpc>
              <a:spcAft>
                <a:spcPts val="1000"/>
              </a:spcAft>
            </a:pPr>
            <a:r>
              <a:rPr lang="en-US" sz="1000" dirty="0">
                <a:solidFill>
                  <a:srgbClr val="000000"/>
                </a:solidFill>
                <a:effectLst/>
                <a:latin typeface="Arial"/>
                <a:ea typeface="Calibri"/>
                <a:cs typeface="Times New Roman"/>
              </a:rPr>
              <a:t>The main tasks for this exercise are as follows</a:t>
            </a:r>
            <a:r>
              <a:rPr lang="en-US" sz="1000" dirty="0">
                <a:solidFill>
                  <a:srgbClr val="000000"/>
                </a:solidFill>
                <a:latin typeface="Arial"/>
                <a:ea typeface="Calibri"/>
                <a:cs typeface="Times New Roman"/>
              </a:rPr>
              <a:t>:</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Creating a Web API application</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Exploring the application structure</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Adding simple functionality</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Running the application</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8152470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Segoe UI"/>
              </a:rPr>
              <a:t>Exercise 3: Exploring an MVC Application</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In this exercise, you will create a simple MVC application, and explore its structure.</a:t>
            </a:r>
          </a:p>
          <a:p>
            <a:pPr lvl="0">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Times New Roman"/>
                <a:cs typeface="Times New Roman"/>
              </a:rPr>
              <a:t>Creating an MVC application</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Times New Roman"/>
                <a:cs typeface="Times New Roman"/>
              </a:rPr>
              <a:t>Explore the application structure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Times New Roman"/>
                <a:cs typeface="Times New Roman"/>
              </a:rPr>
              <a:t>Add simple functionality</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Times New Roman"/>
                <a:cs typeface="Times New Roman"/>
              </a:rPr>
              <a:t>Run the application</a:t>
            </a:r>
            <a:endParaRPr lang="en-US" dirty="0"/>
          </a:p>
        </p:txBody>
      </p:sp>
      <p:sp>
        <p:nvSpPr>
          <p:cNvPr id="4" name="Slide Number Placeholder 3"/>
          <p:cNvSpPr>
            <a:spLocks noGrp="1"/>
          </p:cNvSpPr>
          <p:nvPr>
            <p:ph type="sldNum" sz="quarter" idx="10"/>
          </p:nvPr>
        </p:nvSpPr>
        <p:spPr/>
        <p:txBody>
          <a:bodyPr/>
          <a:lstStyle/>
          <a:p>
            <a:fld id="{63BC7022-394D-4F46-A41A-DE110FFB76C7}"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720354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This lab is intended to show the students the differences and similarities between Razor Pages, Web API, and MVC web applications. In the exercises, the students will create new applications by using each of these programming models. They will add a simple functionality to the applications. </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You will find the high-level steps on the following page: </a:t>
            </a:r>
            <a:r>
              <a:rPr lang="en-US" sz="1000" u="sng" dirty="0">
                <a:latin typeface="Arial" panose="020B0604020202020204" pitchFamily="34" charset="0"/>
                <a:cs typeface="Arial" panose="020B0604020202020204" pitchFamily="34" charset="0"/>
                <a:hlinkClick r:id="rId3"/>
              </a:rPr>
              <a:t>https://github.com/MicrosoftLearning/20486D-DevelopingASPNETMVCWebApplications/blob/master/Instructions/20486D_MOD01_LAB_MANUAL.md.</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You will find the detailed steps on the following page: </a:t>
            </a:r>
            <a:r>
              <a:rPr lang="en-US" sz="1000" u="sng" dirty="0">
                <a:latin typeface="Arial" panose="020B0604020202020204" pitchFamily="34" charset="0"/>
                <a:cs typeface="Arial" panose="020B0604020202020204" pitchFamily="34" charset="0"/>
                <a:hlinkClick r:id="rId4"/>
              </a:rPr>
              <a:t>https://github.com/MicrosoftLearning/20486D-DevelopingASPNETMVCWebApplications/blob/master/Instructions/20486D_MOD01_LAK.md.</a:t>
            </a: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787961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three programming models has the simplest method of applying a single layout across multiple pages?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Razor Pages and MVC use the same method of applying a single layout across multiple pages. By convention, a file named </a:t>
            </a:r>
            <a:r>
              <a:rPr lang="en-US" sz="1000" b="1" dirty="0">
                <a:latin typeface="Arial"/>
                <a:ea typeface="Calibri"/>
                <a:cs typeface="Times New Roman"/>
              </a:rPr>
              <a:t>_</a:t>
            </a:r>
            <a:r>
              <a:rPr lang="en-US" sz="1000" b="1" dirty="0" err="1">
                <a:latin typeface="Arial"/>
                <a:ea typeface="Calibri"/>
                <a:cs typeface="Times New Roman"/>
              </a:rPr>
              <a:t>Layout.cshtml</a:t>
            </a:r>
            <a:r>
              <a:rPr lang="en-US" sz="1000" dirty="0">
                <a:latin typeface="Arial"/>
                <a:ea typeface="Calibri"/>
                <a:cs typeface="Times New Roman"/>
              </a:rPr>
              <a:t> stores the layout. A single </a:t>
            </a:r>
            <a:r>
              <a:rPr lang="en-US" sz="1000" b="1" dirty="0">
                <a:latin typeface="Arial"/>
                <a:ea typeface="Calibri"/>
                <a:cs typeface="Times New Roman"/>
              </a:rPr>
              <a:t>_</a:t>
            </a:r>
            <a:r>
              <a:rPr lang="en-US" sz="1000" b="1" dirty="0" err="1">
                <a:latin typeface="Arial"/>
                <a:ea typeface="Calibri"/>
                <a:cs typeface="Times New Roman"/>
              </a:rPr>
              <a:t>ViewStart.cshtml</a:t>
            </a:r>
            <a:r>
              <a:rPr lang="en-US" sz="1000" dirty="0">
                <a:latin typeface="Arial"/>
                <a:ea typeface="Calibri"/>
                <a:cs typeface="Times New Roman"/>
              </a:rPr>
              <a:t> file can be used to specify a layout for all pages in the application.</a:t>
            </a:r>
          </a:p>
          <a:p>
            <a:pPr>
              <a:lnSpc>
                <a:spcPct val="115000"/>
              </a:lnSpc>
              <a:spcAft>
                <a:spcPts val="1000"/>
              </a:spcAft>
            </a:pPr>
            <a:r>
              <a:rPr lang="en-US" sz="1000" dirty="0">
                <a:latin typeface="Arial"/>
                <a:ea typeface="Calibri"/>
                <a:cs typeface="Times New Roman"/>
              </a:rPr>
              <a:t>On the other hand, Web API doesn’t have any UI functionality and doesn’t have any method of applying a single layout across multiple pages. In Web API you create HTTP services. If you want to add a UI you should combine Web API with another programming model that has UI functionality.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member of your team replaced the line </a:t>
            </a:r>
            <a:r>
              <a:rPr lang="en-US" sz="1000" b="1" dirty="0">
                <a:latin typeface="Arial"/>
                <a:ea typeface="Calibri"/>
                <a:cs typeface="Times New Roman"/>
              </a:rPr>
              <a:t>return View(model);</a:t>
            </a:r>
            <a:r>
              <a:rPr lang="en-US" sz="1000" dirty="0">
                <a:latin typeface="Arial"/>
                <a:ea typeface="Calibri"/>
                <a:cs typeface="Times New Roman"/>
              </a:rPr>
              <a:t> in the </a:t>
            </a:r>
            <a:r>
              <a:rPr lang="en-US" sz="1000" b="1" dirty="0">
                <a:latin typeface="Arial"/>
                <a:ea typeface="Calibri"/>
                <a:cs typeface="Times New Roman"/>
              </a:rPr>
              <a:t>Details</a:t>
            </a:r>
            <a:r>
              <a:rPr lang="en-US" sz="1000" dirty="0">
                <a:latin typeface="Arial"/>
                <a:ea typeface="Calibri"/>
                <a:cs typeface="Times New Roman"/>
              </a:rPr>
              <a:t> action of the </a:t>
            </a:r>
            <a:r>
              <a:rPr lang="en-US" sz="1000" b="1" dirty="0" err="1">
                <a:latin typeface="Arial"/>
                <a:ea typeface="Calibri"/>
                <a:cs typeface="Times New Roman"/>
              </a:rPr>
              <a:t>AnimalController</a:t>
            </a:r>
            <a:r>
              <a:rPr lang="en-US" sz="1000" dirty="0">
                <a:latin typeface="Arial"/>
                <a:ea typeface="Calibri"/>
                <a:cs typeface="Times New Roman"/>
              </a:rPr>
              <a:t> class with the line </a:t>
            </a:r>
            <a:r>
              <a:rPr lang="en-US" sz="1000" b="1" dirty="0">
                <a:latin typeface="Arial"/>
                <a:ea typeface="Calibri"/>
                <a:cs typeface="Times New Roman"/>
              </a:rPr>
              <a:t>return View();</a:t>
            </a:r>
            <a:r>
              <a:rPr lang="en-US" sz="1000" dirty="0">
                <a:latin typeface="Arial"/>
                <a:ea typeface="Calibri"/>
                <a:cs typeface="Times New Roman"/>
              </a:rPr>
              <a:t>. What will happen when the </a:t>
            </a:r>
            <a:r>
              <a:rPr lang="en-US" sz="1000" b="1" dirty="0">
                <a:latin typeface="Arial"/>
                <a:ea typeface="Calibri"/>
                <a:cs typeface="Times New Roman"/>
              </a:rPr>
              <a:t>Details</a:t>
            </a:r>
            <a:r>
              <a:rPr lang="en-US" sz="1000" dirty="0">
                <a:latin typeface="Arial"/>
                <a:ea typeface="Calibri"/>
                <a:cs typeface="Times New Roman"/>
              </a:rPr>
              <a:t> action is called?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Since the view expects a parameter of type </a:t>
            </a:r>
            <a:r>
              <a:rPr lang="en-US" sz="1000" b="1" dirty="0">
                <a:latin typeface="Arial"/>
                <a:ea typeface="Calibri"/>
                <a:cs typeface="Times New Roman"/>
              </a:rPr>
              <a:t>Animal</a:t>
            </a:r>
            <a:r>
              <a:rPr lang="en-US" sz="1000" dirty="0">
                <a:latin typeface="Arial"/>
                <a:ea typeface="Calibri"/>
                <a:cs typeface="Segoe UI"/>
              </a:rPr>
              <a:t>, and such parameter is not provided, an exception will be thrown in the </a:t>
            </a:r>
            <a:r>
              <a:rPr lang="en-US" sz="1000" b="1" dirty="0" err="1">
                <a:latin typeface="Arial"/>
                <a:ea typeface="Calibri"/>
                <a:cs typeface="Times New Roman"/>
              </a:rPr>
              <a:t>Details.cshtml</a:t>
            </a:r>
            <a:r>
              <a:rPr lang="en-US" sz="1000" dirty="0">
                <a:latin typeface="Arial"/>
                <a:ea typeface="Calibri"/>
                <a:cs typeface="Segoe UI"/>
              </a:rPr>
              <a:t> file.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When you run the </a:t>
            </a:r>
            <a:r>
              <a:rPr lang="en-US" sz="1000" b="1" dirty="0" err="1">
                <a:latin typeface="Arial"/>
                <a:ea typeface="Calibri"/>
                <a:cs typeface="Times New Roman"/>
              </a:rPr>
              <a:t>CakeStoreApi</a:t>
            </a:r>
            <a:r>
              <a:rPr lang="en-US" sz="1000" dirty="0">
                <a:solidFill>
                  <a:srgbClr val="000000"/>
                </a:solidFill>
                <a:latin typeface="Arial"/>
                <a:ea typeface="Calibri"/>
                <a:cs typeface="Times New Roman"/>
              </a:rPr>
              <a:t> application, the browser displays </a:t>
            </a:r>
            <a:r>
              <a:rPr lang="en-US" sz="1000" b="1" dirty="0">
                <a:latin typeface="Arial"/>
                <a:ea typeface="Calibri"/>
                <a:cs typeface="Times New Roman"/>
              </a:rPr>
              <a:t>value1</a:t>
            </a:r>
            <a:r>
              <a:rPr lang="en-US" sz="1000" dirty="0">
                <a:solidFill>
                  <a:srgbClr val="000000"/>
                </a:solidFill>
                <a:latin typeface="Arial"/>
                <a:ea typeface="Calibri"/>
                <a:cs typeface="Times New Roman"/>
              </a:rPr>
              <a:t> and </a:t>
            </a:r>
            <a:r>
              <a:rPr lang="en-US" sz="1000" b="1" dirty="0">
                <a:latin typeface="Arial"/>
                <a:ea typeface="Calibri"/>
                <a:cs typeface="Times New Roman"/>
              </a:rPr>
              <a:t>value2</a:t>
            </a:r>
            <a:r>
              <a:rPr lang="en-US" sz="1000" dirty="0">
                <a:solidFill>
                  <a:srgbClr val="000000"/>
                </a:solidFill>
                <a:latin typeface="Arial"/>
                <a:ea typeface="Calibri"/>
                <a:cs typeface="Times New Roman"/>
              </a:rPr>
              <a:t>. You want to display your first name and your last name instead. What will you have to do to achieve your goal?</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You should change the </a:t>
            </a:r>
            <a:r>
              <a:rPr lang="en-US" sz="1000" b="1" dirty="0">
                <a:latin typeface="Arial"/>
                <a:ea typeface="Calibri"/>
                <a:cs typeface="Times New Roman"/>
              </a:rPr>
              <a:t>Get</a:t>
            </a:r>
            <a:r>
              <a:rPr lang="en-US" sz="1000" dirty="0">
                <a:solidFill>
                  <a:srgbClr val="000000"/>
                </a:solidFill>
                <a:latin typeface="Arial"/>
                <a:ea typeface="Calibri"/>
                <a:cs typeface="Times New Roman"/>
              </a:rPr>
              <a:t> method of the </a:t>
            </a:r>
            <a:r>
              <a:rPr lang="en-US" sz="1000" b="1" dirty="0" err="1">
                <a:latin typeface="Arial"/>
                <a:ea typeface="Calibri"/>
                <a:cs typeface="Times New Roman"/>
              </a:rPr>
              <a:t>ValuesController</a:t>
            </a:r>
            <a:r>
              <a:rPr lang="en-US" sz="1000" dirty="0">
                <a:solidFill>
                  <a:srgbClr val="000000"/>
                </a:solidFill>
                <a:latin typeface="Arial"/>
                <a:ea typeface="Calibri"/>
                <a:cs typeface="Times New Roman"/>
              </a:rPr>
              <a:t> class, and instead of the string </a:t>
            </a:r>
            <a:r>
              <a:rPr lang="en-US" sz="1000" b="1" dirty="0">
                <a:latin typeface="Arial"/>
                <a:ea typeface="Calibri"/>
                <a:cs typeface="Times New Roman"/>
              </a:rPr>
              <a:t>value1,</a:t>
            </a:r>
            <a:r>
              <a:rPr lang="en-US" sz="1000" dirty="0">
                <a:solidFill>
                  <a:srgbClr val="000000"/>
                </a:solidFill>
                <a:latin typeface="Arial"/>
                <a:ea typeface="Calibri"/>
                <a:cs typeface="Times New Roman"/>
              </a:rPr>
              <a:t> type your first name, and instead of the string </a:t>
            </a:r>
            <a:r>
              <a:rPr lang="en-US" sz="1000" b="1" dirty="0">
                <a:latin typeface="Arial"/>
                <a:ea typeface="Calibri"/>
                <a:cs typeface="Times New Roman"/>
              </a:rPr>
              <a:t>value2</a:t>
            </a:r>
            <a:r>
              <a:rPr lang="en-US" sz="1000" dirty="0">
                <a:solidFill>
                  <a:srgbClr val="000000"/>
                </a:solidFill>
                <a:latin typeface="Arial"/>
                <a:ea typeface="Calibri"/>
                <a:cs typeface="Times New Roman"/>
              </a:rPr>
              <a:t> type your last name. To see the result, you should run the application.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8858974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is the main difference between Razor Pages and MVC?</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main difference is the programming model. In Razor Pages, the model and the controller are included in the Razor Pages classes and the request goes straight to the page. On the other hand, MVC programming model separates the code into models, views, and controllers.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application programming models will you recommend for the organization`s customers: Razor Pages, Web API, or MVC?</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Opinions may vary. The aspects of Razor pages, Web API, and MVC programming models you have seen in this module can help determine which model you should use to develop the application. You know that Razor Pages and MVC applications provide precise control over the rendered HTML, which would be helpful in a graphic-driven website. In addition, in MVC applications, the separation of business logic, user interface elements, and input logic will be useful in a complex application. Web API is used to create RESTful APIs that are accessed by using AJAX technology and it is very popular with SPAs. If you intend to create an SPA application, Web API might be the choice.</a:t>
            </a:r>
          </a:p>
          <a:p>
            <a:pPr>
              <a:lnSpc>
                <a:spcPct val="115000"/>
              </a:lnSpc>
              <a:spcAft>
                <a:spcPts val="1000"/>
              </a:spcAft>
            </a:pPr>
            <a:r>
              <a:rPr lang="en-US" sz="1000" dirty="0">
                <a:latin typeface="Arial"/>
                <a:ea typeface="Calibri"/>
                <a:cs typeface="Times New Roman"/>
              </a:rPr>
              <a:t>The programming model should be chosen according to the website’s requirements. However, you must also consider the skills of your team of developers before you choose a programming model.</a:t>
            </a:r>
          </a:p>
        </p:txBody>
      </p:sp>
      <p:sp>
        <p:nvSpPr>
          <p:cNvPr id="4" name="Slide Number Placeholder 3"/>
          <p:cNvSpPr>
            <a:spLocks noGrp="1"/>
          </p:cNvSpPr>
          <p:nvPr>
            <p:ph type="sldNum" sz="quarter" idx="10"/>
          </p:nvPr>
        </p:nvSpPr>
        <p:spPr/>
        <p:txBody>
          <a:bodyPr/>
          <a:lstStyle/>
          <a:p>
            <a:fld id="{63BC7022-394D-4F46-A41A-DE110FFB76C7}"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239757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This lesson provides the students with basic understanding of the Microsoft web stack. The goal is to orient the students to the different technologies they will be using when developing web applications. After completing it, they should be able to distinguish between client and server technologies, and hosting technologies in general. You should introduce each tool without much depth.</a:t>
            </a:r>
          </a:p>
        </p:txBody>
      </p:sp>
      <p:sp>
        <p:nvSpPr>
          <p:cNvPr id="4" name="Slide Number Placeholder 3"/>
          <p:cNvSpPr>
            <a:spLocks noGrp="1"/>
          </p:cNvSpPr>
          <p:nvPr>
            <p:ph type="sldNum" sz="quarter" idx="10"/>
          </p:nvPr>
        </p:nvSpPr>
        <p:spPr/>
        <p:txBody>
          <a:bodyPr/>
          <a:lstStyle/>
          <a:p>
            <a:fld id="{63BC7022-394D-4F46-A41A-DE110FFB76C7}"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9083021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Best Practices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Use Web API when you want to create HTTP services and to allow developers access specific sets of data or functionality of your application. If you would like to add a UI, you should combine Web API with another programming model that has UI functionality.</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Use MVC when you want the most precise control over HTML and URLs, when you want to cleanly separate business logic, user interface code, and input logic, or when you want to perform TDD.</a:t>
            </a:r>
          </a:p>
          <a:p>
            <a:pPr lvl="0">
              <a:lnSpc>
                <a:spcPct val="115000"/>
              </a:lnSpc>
              <a:spcAft>
                <a:spcPts val="10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You add a new view to an MVC application, but when you try to access the page, you receive an HTTP 404 error.</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In MVC, views cannot function without controller actions. To use the new view, you must add a controller action that returns that view.</a:t>
            </a:r>
          </a:p>
          <a:p>
            <a:pPr lvl="0">
              <a:lnSpc>
                <a:spcPct val="115000"/>
              </a:lnSpc>
              <a:spcAft>
                <a:spcPts val="1000"/>
              </a:spcAft>
            </a:pPr>
            <a:r>
              <a:rPr lang="en-US" sz="1000" b="1" dirty="0">
                <a:solidFill>
                  <a:prstClr val="black"/>
                </a:solidFill>
                <a:latin typeface="Arial"/>
                <a:ea typeface="Calibri"/>
                <a:cs typeface="Times New Roman"/>
              </a:rPr>
              <a:t>Additional Reading: </a:t>
            </a:r>
            <a:r>
              <a:rPr lang="en-US" sz="1000" dirty="0">
                <a:solidFill>
                  <a:prstClr val="black"/>
                </a:solidFill>
                <a:latin typeface="Arial"/>
                <a:ea typeface="Calibri"/>
                <a:cs typeface="Times New Roman"/>
              </a:rPr>
              <a:t>For more information about ASP.NET, including forums, blogs, and third-party tools, visit the official ASP.NET site: </a:t>
            </a:r>
            <a:r>
              <a:rPr lang="en-US" sz="1000" u="sng" dirty="0">
                <a:solidFill>
                  <a:srgbClr val="0000FF"/>
                </a:solidFill>
                <a:latin typeface="Arial"/>
                <a:ea typeface="Calibri"/>
                <a:cs typeface="Segoe UI"/>
                <a:hlinkClick r:id="rId3"/>
              </a:rPr>
              <a:t>http://go.microsoft.com/fwlink/?LinkID=293681&amp;clcid=0x409</a:t>
            </a:r>
            <a:r>
              <a:rPr lang="en-US" sz="1000" dirty="0">
                <a:solidFill>
                  <a:prstClr val="black"/>
                </a:solidFill>
                <a:latin typeface="Arial"/>
                <a:ea typeface="Calibri"/>
                <a:cs typeface="Times New Roman"/>
              </a:rPr>
              <a:t> </a:t>
            </a:r>
          </a:p>
          <a:p>
            <a:pPr>
              <a:lnSpc>
                <a:spcPct val="115000"/>
              </a:lnSpc>
              <a:spcAft>
                <a:spcPts val="1000"/>
              </a:spcAft>
            </a:pPr>
            <a:r>
              <a:rPr lang="en-IN" sz="1000" b="1" dirty="0">
                <a:solidFill>
                  <a:prstClr val="black"/>
                </a:solidFill>
                <a:latin typeface="Arial"/>
                <a:ea typeface="Calibri"/>
                <a:cs typeface="Times New Roman"/>
              </a:rPr>
              <a:t>Note: </a:t>
            </a:r>
            <a:r>
              <a:rPr lang="en-IN" sz="1000" dirty="0">
                <a:solidFill>
                  <a:prstClr val="black"/>
                </a:solidFill>
                <a:latin typeface="Arial"/>
                <a:ea typeface="Calibri"/>
                <a:cs typeface="Times New Roman"/>
              </a:rPr>
              <a:t>Ensure that you cover the common issues and the corresponding troubleshooting tips listed in this section. Encourage students to share tips from their own work environments.</a:t>
            </a:r>
            <a:endParaRPr lang="en-US" sz="1000" dirty="0">
              <a:solidFill>
                <a:prstClr val="black"/>
              </a:solidFill>
              <a:latin typeface="Arial"/>
              <a:ea typeface="Calibri"/>
              <a:cs typeface="Times New Roman"/>
            </a:endParaRPr>
          </a:p>
          <a:p>
            <a:pPr lvl="0">
              <a:lnSpc>
                <a:spcPct val="115000"/>
              </a:lnSpc>
              <a:spcAft>
                <a:spcPts val="1000"/>
              </a:spcAft>
            </a:pPr>
            <a:endParaRPr lang="en-US" sz="1000" dirty="0">
              <a:solidFill>
                <a:prstClr val="black"/>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944282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is intended to be a high-level overview of the web stack. Use it to orient students and provide quick definitions of all the technologies on the slide. Do not go into depth. If you spend more than the intended five minutes for this topic, you might not be able to complete all the topics in this module within the scheduled time. Tell students that subsequent topics and modules provide full details.</a:t>
            </a:r>
          </a:p>
          <a:p>
            <a:pPr>
              <a:lnSpc>
                <a:spcPct val="115000"/>
              </a:lnSpc>
              <a:spcAft>
                <a:spcPts val="1000"/>
              </a:spcAft>
            </a:pPr>
            <a:r>
              <a:rPr lang="en-US" sz="1000" dirty="0">
                <a:latin typeface="Arial"/>
                <a:ea typeface="Calibri"/>
                <a:cs typeface="Times New Roman"/>
              </a:rPr>
              <a:t>Throughout the course, students will use Visual Studio to build web applications. Even though they can use Visual Studio Code, we will focus solely on Visual Studio 2017.</a:t>
            </a:r>
          </a:p>
        </p:txBody>
      </p:sp>
      <p:sp>
        <p:nvSpPr>
          <p:cNvPr id="4" name="Slide Number Placeholder 3"/>
          <p:cNvSpPr>
            <a:spLocks noGrp="1"/>
          </p:cNvSpPr>
          <p:nvPr>
            <p:ph type="sldNum" sz="quarter" idx="10"/>
          </p:nvPr>
        </p:nvSpPr>
        <p:spPr/>
        <p:txBody>
          <a:bodyPr/>
          <a:lstStyle/>
          <a:p>
            <a:fld id="{63BC7022-394D-4F46-A41A-DE110FFB76C7}"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192688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this topic as an overview of ASP.NET to orient the students and to introduce key programming models. The programming models will be covered in subsequent lessons of this module. </a:t>
            </a:r>
          </a:p>
        </p:txBody>
      </p:sp>
      <p:sp>
        <p:nvSpPr>
          <p:cNvPr id="4" name="Slide Number Placeholder 3"/>
          <p:cNvSpPr>
            <a:spLocks noGrp="1"/>
          </p:cNvSpPr>
          <p:nvPr>
            <p:ph type="sldNum" sz="quarter" idx="10"/>
          </p:nvPr>
        </p:nvSpPr>
        <p:spPr/>
        <p:txBody>
          <a:bodyPr/>
          <a:lstStyle/>
          <a:p>
            <a:fld id="{63BC7022-394D-4F46-A41A-DE110FFB76C7}"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481064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JavaScript lies beneath all the technologies described in this topic. JavaScript exists within HTML pages and can change the styles of elements by using cascading style sheets (CSS) styles and the structure and content of web pages. There are many libraries and frameworks that are built on top of JavaScript such as jQuery, Angular, React, Underscore, and more. </a:t>
            </a:r>
          </a:p>
          <a:p>
            <a:pPr>
              <a:lnSpc>
                <a:spcPct val="115000"/>
              </a:lnSpc>
              <a:spcAft>
                <a:spcPts val="1000"/>
              </a:spcAft>
            </a:pPr>
            <a:r>
              <a:rPr lang="en-US" sz="1000" dirty="0">
                <a:latin typeface="Arial"/>
                <a:ea typeface="Calibri"/>
                <a:cs typeface="Times New Roman"/>
              </a:rPr>
              <a:t>These libraries and frameworks allow you to speed up the development process and create rich web applications.</a:t>
            </a:r>
          </a:p>
        </p:txBody>
      </p:sp>
      <p:sp>
        <p:nvSpPr>
          <p:cNvPr id="4" name="Slide Number Placeholder 3"/>
          <p:cNvSpPr>
            <a:spLocks noGrp="1"/>
          </p:cNvSpPr>
          <p:nvPr>
            <p:ph type="sldNum" sz="quarter" idx="10"/>
          </p:nvPr>
        </p:nvSpPr>
        <p:spPr/>
        <p:txBody>
          <a:bodyPr/>
          <a:lstStyle/>
          <a:p>
            <a:fld id="{63BC7022-394D-4F46-A41A-DE110FFB76C7}"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996345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You can find more information about all currently-supported versions and editions of IIS at: </a:t>
            </a:r>
            <a:endParaRPr lang="en-US" sz="1000" dirty="0">
              <a:latin typeface="Arial"/>
              <a:ea typeface="Calibri"/>
              <a:cs typeface="Times New Roman"/>
            </a:endParaRPr>
          </a:p>
          <a:p>
            <a:pPr>
              <a:lnSpc>
                <a:spcPct val="115000"/>
              </a:lnSpc>
              <a:spcAft>
                <a:spcPts val="1000"/>
              </a:spcAft>
            </a:pPr>
            <a:r>
              <a:rPr lang="en-US" sz="1000" u="sng" dirty="0">
                <a:solidFill>
                  <a:srgbClr val="0000FF"/>
                </a:solidFill>
                <a:latin typeface="Arial"/>
                <a:ea typeface="Calibri"/>
                <a:cs typeface="Segoe UI"/>
                <a:hlinkClick r:id="rId3"/>
              </a:rPr>
              <a:t>http://go.microsoft.com/fwlink/?LinkID=288942&amp;clcid=0x409</a:t>
            </a: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Segoe UI"/>
              </a:rPr>
              <a:t>The Apache web server homepage can be found at: </a:t>
            </a:r>
            <a:r>
              <a:rPr lang="en-US" sz="1000" u="sng" dirty="0">
                <a:solidFill>
                  <a:srgbClr val="0000FF"/>
                </a:solidFill>
                <a:latin typeface="Arial"/>
                <a:ea typeface="Calibri"/>
                <a:cs typeface="Segoe UI"/>
                <a:hlinkClick r:id="rId4"/>
              </a:rPr>
              <a:t>http://go.microsoft.com/fwlink/?LinkID=288943&amp;clcid=0x409</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3BC7022-394D-4F46-A41A-DE110FFB76C7}"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02328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You should ensure you are familiar with the latest features of Microsoft Azure before you teach this </a:t>
            </a:r>
            <a:r>
              <a:rPr lang="en-US" sz="1000" dirty="0" err="1">
                <a:latin typeface="Arial"/>
                <a:ea typeface="Calibri"/>
                <a:cs typeface="Segoe UI"/>
              </a:rPr>
              <a:t>topic.You</a:t>
            </a:r>
            <a:r>
              <a:rPr lang="en-US" sz="1000" dirty="0">
                <a:latin typeface="Arial"/>
                <a:ea typeface="Calibri"/>
                <a:cs typeface="Segoe UI"/>
              </a:rPr>
              <a:t> can create a trial Azure user account and use it to create Web apps, databases, and so on. Explore the features of Azure at </a:t>
            </a:r>
            <a:r>
              <a:rPr lang="en-US" sz="1000" u="sng" dirty="0">
                <a:solidFill>
                  <a:srgbClr val="0000FF"/>
                </a:solidFill>
                <a:latin typeface="Arial"/>
                <a:ea typeface="Calibri"/>
                <a:cs typeface="Segoe UI"/>
                <a:hlinkClick r:id="rId3"/>
              </a:rPr>
              <a:t>http://go.microsoft.com/fwlink/?LinkID=288944&amp;clcid=0x409</a:t>
            </a:r>
            <a:r>
              <a:rPr lang="en-US" sz="1000" u="sng" dirty="0">
                <a:solidFill>
                  <a:srgbClr val="0000FF"/>
                </a:solidFill>
                <a:latin typeface="Arial"/>
                <a:ea typeface="Calibri"/>
                <a:cs typeface="Times New Roman"/>
                <a:hlinkClick r:id="rId3"/>
              </a:rPr>
              <a:t>.</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3BC7022-394D-4F46-A41A-DE110FFB76C7}"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325870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 this lesson, the students will learn about the different programming models that exist in ASP.NET 4.x such as Web Pages and Web Forms. The students will not learn the ASP.NET 4.x in the rest of the course, and this is the only place that provides an overview of these technologies. </a:t>
            </a:r>
          </a:p>
        </p:txBody>
      </p:sp>
      <p:sp>
        <p:nvSpPr>
          <p:cNvPr id="4" name="Slide Number Placeholder 3"/>
          <p:cNvSpPr>
            <a:spLocks noGrp="1"/>
          </p:cNvSpPr>
          <p:nvPr>
            <p:ph type="sldNum" sz="quarter" idx="10"/>
          </p:nvPr>
        </p:nvSpPr>
        <p:spPr/>
        <p:txBody>
          <a:bodyPr/>
          <a:lstStyle/>
          <a:p>
            <a:fld id="{63BC7022-394D-4F46-A41A-DE110FFB76C7}"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71414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5748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1</a:t>
            </a:r>
          </a:p>
        </p:txBody>
      </p:sp>
      <p:sp>
        <p:nvSpPr>
          <p:cNvPr id="3" name="Subtitle 2"/>
          <p:cNvSpPr>
            <a:spLocks noGrp="1"/>
          </p:cNvSpPr>
          <p:nvPr>
            <p:ph type="subTitle" sz="quarter" idx="1"/>
          </p:nvPr>
        </p:nvSpPr>
        <p:spPr/>
        <p:txBody>
          <a:bodyPr/>
          <a:lstStyle/>
          <a:p>
            <a:r>
              <a:rPr lang="en-US"/>
              <a:t>Exploring ASP.NET Core MVC
</a:t>
            </a:r>
          </a:p>
        </p:txBody>
      </p:sp>
    </p:spTree>
    <p:extLst>
      <p:ext uri="{BB962C8B-B14F-4D97-AF65-F5344CB8AC3E}">
        <p14:creationId xmlns:p14="http://schemas.microsoft.com/office/powerpoint/2010/main" val="989719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Web Pages</a:t>
            </a:r>
          </a:p>
        </p:txBody>
      </p:sp>
      <p:sp>
        <p:nvSpPr>
          <p:cNvPr id="4" name="Content Placeholder 2"/>
          <p:cNvSpPr>
            <a:spLocks noGrp="1"/>
          </p:cNvSpPr>
          <p:nvPr/>
        </p:nvSpPr>
        <p:spPr bwMode="auto">
          <a:xfrm>
            <a:off x="458788" y="1021215"/>
            <a:ext cx="8119156" cy="11228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Code in .CSHTML files</a:t>
            </a:r>
          </a:p>
          <a:p>
            <a:r>
              <a:rPr lang="en-US" dirty="0"/>
              <a:t>Precise control over HTML</a:t>
            </a:r>
          </a:p>
        </p:txBody>
      </p:sp>
      <p:sp>
        <p:nvSpPr>
          <p:cNvPr id="6" name="Rectangle 2"/>
          <p:cNvSpPr>
            <a:spLocks noChangeArrowheads="1"/>
          </p:cNvSpPr>
          <p:nvPr/>
        </p:nvSpPr>
        <p:spPr bwMode="auto">
          <a:xfrm>
            <a:off x="809898" y="2114397"/>
            <a:ext cx="7768046" cy="3785652"/>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&lt;h2&gt;Special Offers&lt;/h2&gt;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&lt;p&gt;Get the best possible value on </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Northwind</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specialty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dirty="0">
                <a:solidFill>
                  <a:schemeClr val="tx2">
                    <a:lumMod val="75000"/>
                    <a:lumOff val="25000"/>
                  </a:schemeClr>
                </a:solidFill>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foods by taking advantage of these offers:&lt;/p&gt;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foreach</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var</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item in offers)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dirty="0">
                <a:solidFill>
                  <a:schemeClr val="tx2">
                    <a:lumMod val="75000"/>
                    <a:lumOff val="25000"/>
                  </a:schemeClr>
                </a:solidFill>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&lt;div class="offer-card"&gt;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dirty="0">
                <a:solidFill>
                  <a:schemeClr val="tx2">
                    <a:lumMod val="75000"/>
                    <a:lumOff val="25000"/>
                  </a:schemeClr>
                </a:solidFill>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&lt;div class="offer-picture"&gt;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dirty="0">
                <a:solidFill>
                  <a:schemeClr val="tx2">
                    <a:lumMod val="75000"/>
                    <a:lumOff val="25000"/>
                  </a:schemeClr>
                </a:solidFill>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@if (!</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String.IsNullOrEmpty</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item.PhotoUrl</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dirty="0">
                <a:solidFill>
                  <a:schemeClr val="tx2">
                    <a:lumMod val="75000"/>
                    <a:lumOff val="25000"/>
                  </a:schemeClr>
                </a:solidFill>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&lt;</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img</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src</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Href</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item.PhotoUrl</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alt="@</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item.Title</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/&gt;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dirty="0">
                <a:solidFill>
                  <a:schemeClr val="tx2">
                    <a:lumMod val="75000"/>
                    <a:lumOff val="25000"/>
                  </a:schemeClr>
                </a:solidFill>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a:t>
            </a:r>
            <a:endParaRPr lang="en-US" sz="2000" b="0" dirty="0">
              <a:solidFill>
                <a:schemeClr val="tx2">
                  <a:lumMod val="75000"/>
                  <a:lumOff val="25000"/>
                </a:schemeClr>
              </a:solidFill>
              <a:latin typeface="Lucida Sans Unicode" panose="020B0602030504020204" pitchFamily="34" charset="0"/>
              <a:cs typeface="Lucida Sans Unicode" panose="020B0602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4193463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Web Forms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Code in .</a:t>
            </a:r>
            <a:r>
              <a:rPr lang="en-US" dirty="0" err="1"/>
              <a:t>aspx</a:t>
            </a:r>
            <a:r>
              <a:rPr lang="en-US" dirty="0"/>
              <a:t> files and code-behind files</a:t>
            </a:r>
          </a:p>
          <a:p>
            <a:r>
              <a:rPr lang="en-US" dirty="0"/>
              <a:t>Create a UI by dragging controls onto a page</a:t>
            </a:r>
          </a:p>
          <a:p>
            <a:r>
              <a:rPr lang="en-US" dirty="0"/>
              <a:t>Controls provide rich properties and events</a:t>
            </a:r>
          </a:p>
          <a:p>
            <a:r>
              <a:rPr lang="en-US" dirty="0"/>
              <a:t>Bind controls to data</a:t>
            </a:r>
          </a:p>
        </p:txBody>
      </p:sp>
    </p:spTree>
    <p:extLst>
      <p:ext uri="{BB962C8B-B14F-4D97-AF65-F5344CB8AC3E}">
        <p14:creationId xmlns:p14="http://schemas.microsoft.com/office/powerpoint/2010/main" val="249934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MVC</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Models encapsulate objects and data</a:t>
            </a:r>
          </a:p>
          <a:p>
            <a:r>
              <a:rPr lang="en-US" dirty="0"/>
              <a:t>Views generate the user interface</a:t>
            </a:r>
          </a:p>
          <a:p>
            <a:r>
              <a:rPr lang="en-US" dirty="0"/>
              <a:t>Controllers interact with user actions</a:t>
            </a:r>
          </a:p>
          <a:p>
            <a:r>
              <a:rPr lang="en-US" dirty="0"/>
              <a:t>Code in .</a:t>
            </a:r>
            <a:r>
              <a:rPr lang="en-US" dirty="0" err="1"/>
              <a:t>cshtml</a:t>
            </a:r>
            <a:r>
              <a:rPr lang="en-US" dirty="0"/>
              <a:t> and .</a:t>
            </a:r>
            <a:r>
              <a:rPr lang="en-US" dirty="0" err="1"/>
              <a:t>cs</a:t>
            </a:r>
            <a:r>
              <a:rPr lang="en-US" dirty="0"/>
              <a:t> files</a:t>
            </a:r>
          </a:p>
          <a:p>
            <a:r>
              <a:rPr lang="en-US" dirty="0"/>
              <a:t>Precise control of HTML and URLs</a:t>
            </a:r>
          </a:p>
          <a:p>
            <a:r>
              <a:rPr lang="en-US" dirty="0"/>
              <a:t>Easy to use unit tests</a:t>
            </a:r>
          </a:p>
        </p:txBody>
      </p:sp>
    </p:spTree>
    <p:extLst>
      <p:ext uri="{BB962C8B-B14F-4D97-AF65-F5344CB8AC3E}">
        <p14:creationId xmlns:p14="http://schemas.microsoft.com/office/powerpoint/2010/main" val="4004909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09b5358d-30a7-471f-b0da-290fc4166d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ASP.NET 4.x Application Scenarios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Which programming model will you use in the following scenarios? (Choose one of the following in each scenario: MVC, Web Forms, Web Pages)</a:t>
            </a:r>
          </a:p>
          <a:p>
            <a:r>
              <a:rPr lang="en-US" dirty="0"/>
              <a:t>A database front-end to be hosted on an intranet</a:t>
            </a:r>
          </a:p>
          <a:p>
            <a:r>
              <a:rPr lang="en-US" dirty="0"/>
              <a:t>An e-commerce site for a large software organization</a:t>
            </a:r>
          </a:p>
          <a:p>
            <a:r>
              <a:rPr lang="en-US" dirty="0"/>
              <a:t>A website for a small charitable trust</a:t>
            </a:r>
          </a:p>
        </p:txBody>
      </p:sp>
    </p:spTree>
    <p:extLst>
      <p:ext uri="{BB962C8B-B14F-4D97-AF65-F5344CB8AC3E}">
        <p14:creationId xmlns:p14="http://schemas.microsoft.com/office/powerpoint/2010/main" val="254526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7ab7b6f-fa30-4280-8585-8bdb2981ab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ASP.NET 4.x Features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Configuration</a:t>
            </a:r>
          </a:p>
          <a:p>
            <a:r>
              <a:rPr lang="en-US" dirty="0"/>
              <a:t>Authentication</a:t>
            </a:r>
          </a:p>
          <a:p>
            <a:r>
              <a:rPr lang="en-US" dirty="0"/>
              <a:t>Membership and Roles</a:t>
            </a:r>
          </a:p>
          <a:p>
            <a:r>
              <a:rPr lang="en-US" dirty="0"/>
              <a:t>State Management</a:t>
            </a:r>
          </a:p>
          <a:p>
            <a:r>
              <a:rPr lang="en-US" dirty="0"/>
              <a:t>Caching</a:t>
            </a:r>
          </a:p>
          <a:p>
            <a:endParaRPr lang="en-US" dirty="0"/>
          </a:p>
        </p:txBody>
      </p:sp>
    </p:spTree>
    <p:extLst>
      <p:ext uri="{BB962C8B-B14F-4D97-AF65-F5344CB8AC3E}">
        <p14:creationId xmlns:p14="http://schemas.microsoft.com/office/powerpoint/2010/main" val="1138581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20f5f324-87f0-4e46-8a0e-460305db02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Web API</a:t>
            </a:r>
          </a:p>
        </p:txBody>
      </p:sp>
      <p:sp>
        <p:nvSpPr>
          <p:cNvPr id="4" name="Content Placeholder 2"/>
          <p:cNvSpPr>
            <a:spLocks noGrp="1"/>
          </p:cNvSpPr>
          <p:nvPr/>
        </p:nvSpPr>
        <p:spPr bwMode="auto">
          <a:xfrm>
            <a:off x="237115" y="882671"/>
            <a:ext cx="826318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dirty="0"/>
              <a:t>Helps creating RESTful APIs</a:t>
            </a:r>
          </a:p>
          <a:p>
            <a:pPr lvl="1"/>
            <a:r>
              <a:rPr lang="en-US" dirty="0"/>
              <a:t>Enables external systems to use your application's business logic</a:t>
            </a:r>
          </a:p>
          <a:p>
            <a:pPr lvl="1"/>
            <a:r>
              <a:rPr lang="en-US" dirty="0"/>
              <a:t>Accessible to various HTTP clients</a:t>
            </a:r>
          </a:p>
          <a:p>
            <a:pPr lvl="1"/>
            <a:r>
              <a:rPr lang="en-US" dirty="0"/>
              <a:t>Helps to obtain data in different formats such as JSON and XML</a:t>
            </a:r>
          </a:p>
          <a:p>
            <a:pPr lvl="1"/>
            <a:r>
              <a:rPr lang="en-US" dirty="0"/>
              <a:t>It supports create, read, update and delete (CRUD) actions</a:t>
            </a:r>
          </a:p>
          <a:p>
            <a:pPr lvl="1"/>
            <a:r>
              <a:rPr lang="en-US" dirty="0"/>
              <a:t>Ideal for mobile application integration</a:t>
            </a:r>
          </a:p>
          <a:p>
            <a:pPr marL="0" indent="0">
              <a:buNone/>
            </a:pPr>
            <a:endParaRPr lang="en-US" sz="3200" dirty="0"/>
          </a:p>
          <a:p>
            <a:endParaRPr lang="en-US" sz="3200" dirty="0"/>
          </a:p>
        </p:txBody>
      </p:sp>
      <p:pic>
        <p:nvPicPr>
          <p:cNvPr id="5" name="Picture 4" descr="The slide shows the communication between client and server. The server contains Web API that receives requests which are sent from the client. It returns responses to the client.">
            <a:extLst>
              <a:ext uri="{FF2B5EF4-FFF2-40B4-BE49-F238E27FC236}">
                <a16:creationId xmlns:a16="http://schemas.microsoft.com/office/drawing/2014/main" id="{8159FB34-2B49-4BE0-86A9-5DC1E7C1D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861" y="4762449"/>
            <a:ext cx="5670349" cy="1557684"/>
          </a:xfrm>
          <a:prstGeom prst="rect">
            <a:avLst/>
          </a:prstGeom>
        </p:spPr>
      </p:pic>
    </p:spTree>
    <p:extLst>
      <p:ext uri="{BB962C8B-B14F-4D97-AF65-F5344CB8AC3E}">
        <p14:creationId xmlns:p14="http://schemas.microsoft.com/office/powerpoint/2010/main" val="2935511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31cea81-6426-4680-bb03-a7bb56a0a3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Introduction to ASP.NET Core MVC</a:t>
            </a:r>
          </a:p>
        </p:txBody>
      </p:sp>
      <p:pic>
        <p:nvPicPr>
          <p:cNvPr id="1028" name="Picture 4" descr="Conceitos - .NET Framework versus .NET Core">
            <a:extLst>
              <a:ext uri="{FF2B5EF4-FFF2-40B4-BE49-F238E27FC236}">
                <a16:creationId xmlns:a16="http://schemas.microsoft.com/office/drawing/2014/main" id="{EFF5DC46-A8E4-46B5-9585-697E840FB3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714" y="1579462"/>
            <a:ext cx="7114572" cy="4113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126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Introduction to ASP.NET Core MVC</a:t>
            </a:r>
          </a:p>
        </p:txBody>
      </p:sp>
      <p:pic>
        <p:nvPicPr>
          <p:cNvPr id="1026" name="Picture 2" descr="NET Core: passado, presente e futuro">
            <a:extLst>
              <a:ext uri="{FF2B5EF4-FFF2-40B4-BE49-F238E27FC236}">
                <a16:creationId xmlns:a16="http://schemas.microsoft.com/office/drawing/2014/main" id="{A429C840-8542-48CF-B60B-D15F3ED32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62" y="1323974"/>
            <a:ext cx="9089537" cy="4844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344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Introduction to ASP.NET Core MVC</a:t>
            </a:r>
          </a:p>
        </p:txBody>
      </p:sp>
      <p:sp>
        <p:nvSpPr>
          <p:cNvPr id="3" name="Text Placeholder 2"/>
          <p:cNvSpPr>
            <a:spLocks noGrp="1"/>
          </p:cNvSpPr>
          <p:nvPr>
            <p:ph type="body" idx="1"/>
          </p:nvPr>
        </p:nvSpPr>
        <p:spPr/>
        <p:txBody>
          <a:bodyPr/>
          <a:lstStyle/>
          <a:p>
            <a:r>
              <a:rPr lang="en-US" dirty="0"/>
              <a:t>Introduction to ASP.NET Core
Discussion: Choose between ASP.NET 4.x and ASP.NET Core
Choose between .NET Core and .NET Framework
Models, Views, and Controllers
Demonstration: How to Explore an ASP.NET Core MVC Application</a:t>
            </a:r>
          </a:p>
        </p:txBody>
      </p:sp>
    </p:spTree>
    <p:extLst>
      <p:ext uri="{BB962C8B-B14F-4D97-AF65-F5344CB8AC3E}">
        <p14:creationId xmlns:p14="http://schemas.microsoft.com/office/powerpoint/2010/main" val="1665570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7a4c99c-79aa-4917-a053-73c9288b3d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ASP.NET Core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ASP.NET Core is:</a:t>
            </a:r>
          </a:p>
          <a:p>
            <a:pPr lvl="1"/>
            <a:r>
              <a:rPr lang="en-US" dirty="0"/>
              <a:t>Modern redesign of ASP.NET 4.x</a:t>
            </a:r>
          </a:p>
          <a:p>
            <a:pPr lvl="1"/>
            <a:r>
              <a:rPr lang="en-US" dirty="0"/>
              <a:t>Cross-platform and open source</a:t>
            </a:r>
          </a:p>
          <a:p>
            <a:pPr lvl="1"/>
            <a:r>
              <a:rPr lang="en-US" dirty="0"/>
              <a:t>Lean, high-performance and modular framework</a:t>
            </a:r>
          </a:p>
          <a:p>
            <a:pPr lvl="1"/>
            <a:r>
              <a:rPr lang="en-US" dirty="0"/>
              <a:t>Cloud-ready</a:t>
            </a:r>
          </a:p>
          <a:p>
            <a:r>
              <a:rPr lang="en-US" dirty="0"/>
              <a:t>Supports the following programming models:</a:t>
            </a:r>
          </a:p>
          <a:p>
            <a:pPr lvl="1"/>
            <a:r>
              <a:rPr lang="en-US" dirty="0"/>
              <a:t>MVC</a:t>
            </a:r>
          </a:p>
          <a:p>
            <a:pPr lvl="1"/>
            <a:r>
              <a:rPr lang="en-US" dirty="0"/>
              <a:t>Razor pages</a:t>
            </a:r>
          </a:p>
          <a:p>
            <a:pPr lvl="1"/>
            <a:r>
              <a:rPr lang="en-US" dirty="0"/>
              <a:t>Web API</a:t>
            </a:r>
          </a:p>
          <a:p>
            <a:pPr lvl="1"/>
            <a:endParaRPr lang="en-US" dirty="0"/>
          </a:p>
        </p:txBody>
      </p:sp>
    </p:spTree>
    <p:extLst>
      <p:ext uri="{BB962C8B-B14F-4D97-AF65-F5344CB8AC3E}">
        <p14:creationId xmlns:p14="http://schemas.microsoft.com/office/powerpoint/2010/main" val="350955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dirty="0"/>
              <a:t>Overview of Microsoft Web Technologies
Overview of ASP.NET 4.x
Introduction to ASP.NET Core MVC</a:t>
            </a:r>
          </a:p>
        </p:txBody>
      </p:sp>
    </p:spTree>
    <p:extLst>
      <p:ext uri="{BB962C8B-B14F-4D97-AF65-F5344CB8AC3E}">
        <p14:creationId xmlns:p14="http://schemas.microsoft.com/office/powerpoint/2010/main" val="117101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c60afe33-00b4-489d-ac9a-22ea0cff50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Razor Pages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Alternative to the MVC programming model</a:t>
            </a:r>
          </a:p>
          <a:p>
            <a:r>
              <a:rPr lang="en-US" dirty="0"/>
              <a:t>Starts with the </a:t>
            </a:r>
            <a:r>
              <a:rPr lang="en-US" b="1" dirty="0"/>
              <a:t>@page </a:t>
            </a:r>
            <a:r>
              <a:rPr lang="en-US" dirty="0"/>
              <a:t>directive</a:t>
            </a:r>
          </a:p>
          <a:p>
            <a:pPr marL="0" indent="0">
              <a:buNone/>
            </a:pPr>
            <a:endParaRPr lang="en-US" dirty="0"/>
          </a:p>
          <a:p>
            <a:pPr marL="0" indent="0" eaLnBrk="0" hangingPunct="0">
              <a:spcBef>
                <a:spcPct val="0"/>
              </a:spcBef>
              <a:buClrTx/>
              <a:buSzTx/>
              <a:buNone/>
            </a:pPr>
            <a:r>
              <a:rPr lang="en-US" sz="2400" dirty="0">
                <a:latin typeface="Lucida Sans Unicode" panose="020B0602030504020204" pitchFamily="34" charset="0"/>
                <a:cs typeface="Lucida Sans Unicode" panose="020B0602030504020204" pitchFamily="34" charset="0"/>
              </a:rPr>
              <a:t>    </a:t>
            </a:r>
            <a:r>
              <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rPr>
              <a:t>@page</a:t>
            </a:r>
          </a:p>
          <a:p>
            <a:pPr marL="0" indent="0" eaLnBrk="0" hangingPunct="0">
              <a:spcBef>
                <a:spcPct val="0"/>
              </a:spcBef>
              <a:buClrTx/>
              <a:buSzTx/>
              <a:buNone/>
            </a:pPr>
            <a:r>
              <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rPr>
              <a:t>    @model </a:t>
            </a:r>
            <a:r>
              <a:rPr lang="en-US" sz="2000" dirty="0" err="1">
                <a:solidFill>
                  <a:schemeClr val="tx2">
                    <a:lumMod val="75000"/>
                    <a:lumOff val="25000"/>
                  </a:schemeClr>
                </a:solidFill>
                <a:latin typeface="Lucida Sans Unicode" panose="020B0602030504020204" pitchFamily="34" charset="0"/>
                <a:ea typeface="+mn-ea"/>
                <a:cs typeface="Lucida Sans Unicode" panose="020B0602030504020204" pitchFamily="34" charset="0"/>
              </a:rPr>
              <a:t>HomePageModel</a:t>
            </a:r>
            <a:endPar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endParaRPr>
          </a:p>
          <a:p>
            <a:pPr marL="0" indent="0" eaLnBrk="0" hangingPunct="0">
              <a:spcBef>
                <a:spcPct val="0"/>
              </a:spcBef>
              <a:buClrTx/>
              <a:buSzTx/>
              <a:buNone/>
            </a:pPr>
            <a:r>
              <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rPr>
              <a:t> </a:t>
            </a:r>
          </a:p>
          <a:p>
            <a:pPr marL="0" indent="0" eaLnBrk="0" hangingPunct="0">
              <a:spcBef>
                <a:spcPct val="0"/>
              </a:spcBef>
              <a:buClrTx/>
              <a:buSzTx/>
              <a:buNone/>
            </a:pPr>
            <a:r>
              <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rPr>
              <a:t>    &lt;h1&gt;@</a:t>
            </a:r>
            <a:r>
              <a:rPr lang="en-US" sz="2000" dirty="0" err="1">
                <a:solidFill>
                  <a:schemeClr val="tx2">
                    <a:lumMod val="75000"/>
                    <a:lumOff val="25000"/>
                  </a:schemeClr>
                </a:solidFill>
                <a:latin typeface="Lucida Sans Unicode" panose="020B0602030504020204" pitchFamily="34" charset="0"/>
                <a:ea typeface="+mn-ea"/>
                <a:cs typeface="Lucida Sans Unicode" panose="020B0602030504020204" pitchFamily="34" charset="0"/>
              </a:rPr>
              <a:t>Model.Title</a:t>
            </a:r>
            <a:r>
              <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rPr>
              <a:t>&lt;/h1&gt;</a:t>
            </a:r>
          </a:p>
          <a:p>
            <a:pPr marL="0" indent="0" eaLnBrk="0" hangingPunct="0">
              <a:spcBef>
                <a:spcPct val="0"/>
              </a:spcBef>
              <a:buClrTx/>
              <a:buSzTx/>
              <a:buNone/>
            </a:pPr>
            <a:r>
              <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rPr>
              <a:t>    &lt;h2&gt;@</a:t>
            </a:r>
            <a:r>
              <a:rPr lang="en-US" sz="2000" dirty="0" err="1">
                <a:solidFill>
                  <a:schemeClr val="tx2">
                    <a:lumMod val="75000"/>
                    <a:lumOff val="25000"/>
                  </a:schemeClr>
                </a:solidFill>
                <a:latin typeface="Lucida Sans Unicode" panose="020B0602030504020204" pitchFamily="34" charset="0"/>
                <a:ea typeface="+mn-ea"/>
                <a:cs typeface="Lucida Sans Unicode" panose="020B0602030504020204" pitchFamily="34" charset="0"/>
              </a:rPr>
              <a:t>Model.Description</a:t>
            </a:r>
            <a:r>
              <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rPr>
              <a:t>&lt;/li&gt;</a:t>
            </a:r>
          </a:p>
          <a:p>
            <a:pPr marL="0" indent="0">
              <a:buNone/>
            </a:pPr>
            <a:endParaRPr lang="en-US" dirty="0"/>
          </a:p>
        </p:txBody>
      </p:sp>
    </p:spTree>
    <p:extLst>
      <p:ext uri="{BB962C8B-B14F-4D97-AF65-F5344CB8AC3E}">
        <p14:creationId xmlns:p14="http://schemas.microsoft.com/office/powerpoint/2010/main" val="1003145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9f03770e-f587-4d53-9922-f0bb18d2f9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Choose between ASP.NET 4.x and ASP.NET Core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Which version of ASP.NET (ASP.NET 4.x or ASP.NET Core) will you use in the following scenarios?</a:t>
            </a:r>
          </a:p>
          <a:p>
            <a:r>
              <a:rPr lang="en-US" dirty="0"/>
              <a:t>High performing application for the stock market</a:t>
            </a:r>
          </a:p>
          <a:p>
            <a:r>
              <a:rPr lang="en-US" dirty="0"/>
              <a:t>Update an existing website written in Web Forms   </a:t>
            </a:r>
          </a:p>
          <a:p>
            <a:r>
              <a:rPr lang="en-US" dirty="0"/>
              <a:t>Open-source project running on macOS  </a:t>
            </a:r>
          </a:p>
          <a:p>
            <a:endParaRPr lang="en-US" dirty="0"/>
          </a:p>
        </p:txBody>
      </p:sp>
    </p:spTree>
    <p:extLst>
      <p:ext uri="{BB962C8B-B14F-4D97-AF65-F5344CB8AC3E}">
        <p14:creationId xmlns:p14="http://schemas.microsoft.com/office/powerpoint/2010/main" val="2182542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0ea5437d-e30c-42b7-a616-db67219f91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between .NET Core and .NET Framework</a:t>
            </a:r>
          </a:p>
        </p:txBody>
      </p:sp>
      <p:sp>
        <p:nvSpPr>
          <p:cNvPr id="4" name="Content Placeholder 2"/>
          <p:cNvSpPr>
            <a:spLocks noGrp="1"/>
          </p:cNvSpPr>
          <p:nvPr/>
        </p:nvSpPr>
        <p:spPr bwMode="auto">
          <a:xfrm>
            <a:off x="458788" y="1021215"/>
            <a:ext cx="8119156" cy="558412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should use .NET Core when:</a:t>
            </a:r>
          </a:p>
          <a:p>
            <a:pPr marL="457200" lvl="1"/>
            <a:r>
              <a:rPr lang="en-US" sz="2000" dirty="0"/>
              <a:t>You want your code to run cross-platform</a:t>
            </a:r>
          </a:p>
          <a:p>
            <a:pPr marL="457200" lvl="1"/>
            <a:r>
              <a:rPr lang="en-US" sz="2000" dirty="0"/>
              <a:t>You want to create microservices</a:t>
            </a:r>
          </a:p>
          <a:p>
            <a:pPr marL="457200" lvl="1"/>
            <a:r>
              <a:rPr lang="en-US" sz="2000" dirty="0"/>
              <a:t>You want to use Docker containers</a:t>
            </a:r>
          </a:p>
          <a:p>
            <a:pPr marL="457200" lvl="1"/>
            <a:r>
              <a:rPr lang="en-US" sz="2000" dirty="0"/>
              <a:t>You want to achieve a high-preforming scalable system</a:t>
            </a:r>
          </a:p>
          <a:p>
            <a:r>
              <a:rPr lang="en-US" dirty="0"/>
              <a:t>You should use .NET Framework when:</a:t>
            </a:r>
          </a:p>
          <a:p>
            <a:pPr marL="457200" lvl="1"/>
            <a:r>
              <a:rPr lang="en-US" sz="2000" dirty="0"/>
              <a:t>You want to extend an existing application that uses .NET Framework</a:t>
            </a:r>
          </a:p>
          <a:p>
            <a:pPr marL="457200" lvl="1"/>
            <a:r>
              <a:rPr lang="en-US" sz="2000" dirty="0"/>
              <a:t>You want to use NuGet packages or third-party .NET libraries that are not supported in .NET Core</a:t>
            </a:r>
          </a:p>
          <a:p>
            <a:pPr marL="457200" lvl="1"/>
            <a:r>
              <a:rPr lang="en-US" sz="2000" dirty="0"/>
              <a:t>You want to use .NET technologies that aren't supported in .NET Core</a:t>
            </a:r>
          </a:p>
          <a:p>
            <a:pPr marL="457200" lvl="1"/>
            <a:r>
              <a:rPr lang="en-US" sz="2000" dirty="0"/>
              <a:t>You want to use a platform that doesn’t support .NET Core</a:t>
            </a:r>
            <a:endParaRPr lang="en-US" sz="1600" dirty="0"/>
          </a:p>
        </p:txBody>
      </p:sp>
    </p:spTree>
    <p:extLst>
      <p:ext uri="{BB962C8B-B14F-4D97-AF65-F5344CB8AC3E}">
        <p14:creationId xmlns:p14="http://schemas.microsoft.com/office/powerpoint/2010/main" val="904069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6005c880-d973-404b-8c3f-d6415f26a2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Models, Views, and Controllers</a:t>
            </a:r>
          </a:p>
        </p:txBody>
      </p:sp>
      <p:pic>
        <p:nvPicPr>
          <p:cNvPr id="5" name="Content Placeholder 1"/>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2667371" y="5195794"/>
            <a:ext cx="732466" cy="1157296"/>
          </a:xfrm>
          <a:prstGeom prst="rect">
            <a:avLst/>
          </a:prstGeom>
          <a:noFill/>
          <a:ln w="9525">
            <a:noFill/>
            <a:miter lim="800000"/>
            <a:headEnd/>
            <a:tailEnd/>
          </a:ln>
        </p:spPr>
      </p:pic>
      <p:grpSp>
        <p:nvGrpSpPr>
          <p:cNvPr id="3" name="Group 2" descr="In a typical MVC application, a browser request is processed first by the MVC controller. The controller creates a new instance of an MVC model. This model loads data from a database or another kind of store. The controller passes the model to the most suitable view, which renders the model’s properties in an HTML page that is sent to the browser for display."/>
          <p:cNvGrpSpPr/>
          <p:nvPr/>
        </p:nvGrpSpPr>
        <p:grpSpPr>
          <a:xfrm>
            <a:off x="348236" y="1060584"/>
            <a:ext cx="7752870" cy="5029345"/>
            <a:chOff x="373700" y="1060584"/>
            <a:chExt cx="7752870" cy="5029345"/>
          </a:xfrm>
        </p:grpSpPr>
        <p:grpSp>
          <p:nvGrpSpPr>
            <p:cNvPr id="35" name="Group 34" descr="In a typical MVC application, a browser request is processed first by the MVC controller. The controller creates a new instance of an MVC model. This model loads data from a database or another kind of store. The controller passes the model to the most suitable view, which renders the model’s properties in an HTML page that is sent to the browser for display."/>
            <p:cNvGrpSpPr/>
            <p:nvPr/>
          </p:nvGrpSpPr>
          <p:grpSpPr>
            <a:xfrm>
              <a:off x="373700" y="1060584"/>
              <a:ext cx="7752870" cy="3203209"/>
              <a:chOff x="373700" y="1138218"/>
              <a:chExt cx="7752870" cy="3203209"/>
            </a:xfrm>
          </p:grpSpPr>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4304" y="1851628"/>
                <a:ext cx="1022266" cy="672773"/>
              </a:xfrm>
              <a:prstGeom prst="rect">
                <a:avLst/>
              </a:prstGeom>
            </p:spPr>
          </p:pic>
          <p:sp>
            <p:nvSpPr>
              <p:cNvPr id="58" name="Rounded Rectangle 57"/>
              <p:cNvSpPr/>
              <p:nvPr/>
            </p:nvSpPr>
            <p:spPr bwMode="auto">
              <a:xfrm>
                <a:off x="373700" y="1138218"/>
                <a:ext cx="6216753" cy="3203209"/>
              </a:xfrm>
              <a:prstGeom prst="roundRect">
                <a:avLst>
                  <a:gd name="adj" fmla="val 53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grpSp>
        <p:pic>
          <p:nvPicPr>
            <p:cNvPr id="57" name="Picture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51790" y="4860965"/>
              <a:ext cx="1370911" cy="1228964"/>
            </a:xfrm>
            <a:prstGeom prst="rect">
              <a:avLst/>
            </a:prstGeom>
          </p:spPr>
        </p:pic>
      </p:grpSp>
      <p:cxnSp>
        <p:nvCxnSpPr>
          <p:cNvPr id="38" name="Straight Arrow Connector 37"/>
          <p:cNvCxnSpPr/>
          <p:nvPr/>
        </p:nvCxnSpPr>
        <p:spPr bwMode="auto">
          <a:xfrm flipH="1" flipV="1">
            <a:off x="3719059" y="4008019"/>
            <a:ext cx="1" cy="79256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39" name="Straight Arrow Connector 38"/>
          <p:cNvCxnSpPr/>
          <p:nvPr/>
        </p:nvCxnSpPr>
        <p:spPr bwMode="auto">
          <a:xfrm flipV="1">
            <a:off x="5866327" y="2101754"/>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40" name="Straight Arrow Connector 39"/>
          <p:cNvCxnSpPr/>
          <p:nvPr/>
        </p:nvCxnSpPr>
        <p:spPr bwMode="auto">
          <a:xfrm>
            <a:off x="2015064" y="2937454"/>
            <a:ext cx="1435208" cy="2208169"/>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41" name="Straight Arrow Connector 40"/>
          <p:cNvCxnSpPr/>
          <p:nvPr/>
        </p:nvCxnSpPr>
        <p:spPr bwMode="auto">
          <a:xfrm flipH="1">
            <a:off x="4464934" y="2600319"/>
            <a:ext cx="408124" cy="50158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42" name="TextBox 41"/>
          <p:cNvSpPr txBox="1"/>
          <p:nvPr/>
        </p:nvSpPr>
        <p:spPr>
          <a:xfrm>
            <a:off x="4579712" y="5575439"/>
            <a:ext cx="994375"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Browser</a:t>
            </a:r>
          </a:p>
        </p:txBody>
      </p:sp>
      <p:sp>
        <p:nvSpPr>
          <p:cNvPr id="43" name="TextBox 42"/>
          <p:cNvSpPr txBox="1"/>
          <p:nvPr/>
        </p:nvSpPr>
        <p:spPr>
          <a:xfrm>
            <a:off x="4891103" y="3551936"/>
            <a:ext cx="1194751"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Controller</a:t>
            </a:r>
          </a:p>
        </p:txBody>
      </p:sp>
      <p:sp>
        <p:nvSpPr>
          <p:cNvPr id="44" name="TextBox 43"/>
          <p:cNvSpPr txBox="1"/>
          <p:nvPr/>
        </p:nvSpPr>
        <p:spPr>
          <a:xfrm>
            <a:off x="2238296" y="1892509"/>
            <a:ext cx="670376"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View</a:t>
            </a:r>
          </a:p>
        </p:txBody>
      </p:sp>
      <p:sp>
        <p:nvSpPr>
          <p:cNvPr id="45" name="TextBox 44"/>
          <p:cNvSpPr txBox="1"/>
          <p:nvPr/>
        </p:nvSpPr>
        <p:spPr>
          <a:xfrm>
            <a:off x="4032765" y="1917088"/>
            <a:ext cx="864339"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Model</a:t>
            </a:r>
          </a:p>
        </p:txBody>
      </p:sp>
      <p:sp>
        <p:nvSpPr>
          <p:cNvPr id="46" name="TextBox 45"/>
          <p:cNvSpPr txBox="1"/>
          <p:nvPr/>
        </p:nvSpPr>
        <p:spPr>
          <a:xfrm>
            <a:off x="7001158" y="2474307"/>
            <a:ext cx="1127425"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Database</a:t>
            </a:r>
          </a:p>
        </p:txBody>
      </p:sp>
      <p:sp>
        <p:nvSpPr>
          <p:cNvPr id="47" name="TextBox 46"/>
          <p:cNvSpPr txBox="1"/>
          <p:nvPr/>
        </p:nvSpPr>
        <p:spPr>
          <a:xfrm>
            <a:off x="528035" y="4600195"/>
            <a:ext cx="1407565"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Web Server</a:t>
            </a:r>
          </a:p>
        </p:txBody>
      </p:sp>
      <p:sp>
        <p:nvSpPr>
          <p:cNvPr id="48" name="TextBox 47"/>
          <p:cNvSpPr txBox="1"/>
          <p:nvPr/>
        </p:nvSpPr>
        <p:spPr>
          <a:xfrm>
            <a:off x="3740097" y="4221824"/>
            <a:ext cx="606448" cy="307777"/>
          </a:xfrm>
          <a:prstGeom prst="rect">
            <a:avLst/>
          </a:prstGeom>
          <a:noFill/>
        </p:spPr>
        <p:txBody>
          <a:bodyPr wrap="none" rtlCol="0">
            <a:spAutoFit/>
          </a:bodyPr>
          <a:lstStyle/>
          <a:p>
            <a:r>
              <a:rPr lang="en-GB" sz="1400" b="0" dirty="0">
                <a:latin typeface="Segoe UI" panose="020B0502040204020203" pitchFamily="34" charset="0"/>
                <a:cs typeface="Segoe UI" panose="020B0502040204020203" pitchFamily="34" charset="0"/>
              </a:rPr>
              <a:t>HTTP</a:t>
            </a:r>
          </a:p>
        </p:txBody>
      </p:sp>
      <p:sp>
        <p:nvSpPr>
          <p:cNvPr id="49" name="TextBox 48"/>
          <p:cNvSpPr txBox="1"/>
          <p:nvPr/>
        </p:nvSpPr>
        <p:spPr>
          <a:xfrm>
            <a:off x="6064532" y="1693493"/>
            <a:ext cx="500458" cy="307777"/>
          </a:xfrm>
          <a:prstGeom prst="rect">
            <a:avLst/>
          </a:prstGeom>
          <a:noFill/>
        </p:spPr>
        <p:txBody>
          <a:bodyPr wrap="none" rtlCol="0">
            <a:spAutoFit/>
          </a:bodyPr>
          <a:lstStyle/>
          <a:p>
            <a:r>
              <a:rPr lang="en-GB" sz="1400" b="0" dirty="0">
                <a:latin typeface="Segoe UI" panose="020B0502040204020203" pitchFamily="34" charset="0"/>
                <a:cs typeface="Segoe UI" panose="020B0502040204020203" pitchFamily="34" charset="0"/>
              </a:rPr>
              <a:t>SQL</a:t>
            </a:r>
          </a:p>
        </p:txBody>
      </p:sp>
      <p:cxnSp>
        <p:nvCxnSpPr>
          <p:cNvPr id="50" name="Straight Arrow Connector 49"/>
          <p:cNvCxnSpPr/>
          <p:nvPr/>
        </p:nvCxnSpPr>
        <p:spPr bwMode="auto">
          <a:xfrm flipH="1" flipV="1">
            <a:off x="2438750" y="2822217"/>
            <a:ext cx="1118157" cy="59068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51" name="Straight Arrow Connector 50"/>
          <p:cNvCxnSpPr/>
          <p:nvPr/>
        </p:nvCxnSpPr>
        <p:spPr bwMode="auto">
          <a:xfrm flipV="1">
            <a:off x="4625283" y="2686045"/>
            <a:ext cx="411120" cy="498953"/>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52" name="Straight Arrow Connector 51"/>
          <p:cNvCxnSpPr/>
          <p:nvPr/>
        </p:nvCxnSpPr>
        <p:spPr bwMode="auto">
          <a:xfrm flipH="1" flipV="1">
            <a:off x="5848406" y="2286420"/>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54356" y="1583072"/>
            <a:ext cx="803385" cy="1342801"/>
          </a:xfrm>
          <a:prstGeom prst="rect">
            <a:avLst/>
          </a:prstGeom>
        </p:spPr>
      </p:pic>
      <p:pic>
        <p:nvPicPr>
          <p:cNvPr id="56" name="Picture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68455" y="1582438"/>
            <a:ext cx="803764" cy="1343435"/>
          </a:xfrm>
          <a:prstGeom prst="rect">
            <a:avLst/>
          </a:prstGeom>
        </p:spPr>
      </p:pic>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40182" y="3088648"/>
            <a:ext cx="1319929" cy="1054381"/>
          </a:xfrm>
          <a:prstGeom prst="rect">
            <a:avLst/>
          </a:prstGeom>
        </p:spPr>
      </p:pic>
    </p:spTree>
    <p:extLst>
      <p:ext uri="{BB962C8B-B14F-4D97-AF65-F5344CB8AC3E}">
        <p14:creationId xmlns:p14="http://schemas.microsoft.com/office/powerpoint/2010/main" val="559883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ad4878e-9fdc-411b-879c-d95870fc472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sz="2600" dirty="0"/>
              <a:t>Demonstration: How to Explore an ASP.NET Core MVC Application</a:t>
            </a:r>
          </a:p>
        </p:txBody>
      </p:sp>
      <p:sp>
        <p:nvSpPr>
          <p:cNvPr id="4" name="Content Placeholder 2"/>
          <p:cNvSpPr>
            <a:spLocks noGrp="1"/>
          </p:cNvSpPr>
          <p:nvPr/>
        </p:nvSpPr>
        <p:spPr bwMode="auto">
          <a:xfrm>
            <a:off x="458788" y="93495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None/>
            </a:pPr>
            <a:r>
              <a:rPr lang="en-US" dirty="0"/>
              <a:t>In this demonstration, you will:</a:t>
            </a:r>
          </a:p>
          <a:p>
            <a:pPr marL="514350" indent="-514350">
              <a:buFont typeface="+mj-lt"/>
              <a:buAutoNum type="arabicPeriod"/>
            </a:pPr>
            <a:r>
              <a:rPr lang="en-US" dirty="0"/>
              <a:t>Examine an ASP.NET Core MVC application that renders the default home page</a:t>
            </a:r>
          </a:p>
          <a:p>
            <a:pPr marL="514350" indent="-514350">
              <a:buFont typeface="+mj-lt"/>
              <a:buAutoNum type="arabicPeriod"/>
            </a:pPr>
            <a:r>
              <a:rPr lang="en-US" dirty="0"/>
              <a:t>Examine the Index View code</a:t>
            </a:r>
          </a:p>
          <a:p>
            <a:pPr marL="514350" indent="-514350">
              <a:buFont typeface="+mj-lt"/>
              <a:buAutoNum type="arabicPeriod"/>
            </a:pPr>
            <a:r>
              <a:rPr lang="en-US" dirty="0"/>
              <a:t>Examine the default route used to map requests to the controller</a:t>
            </a:r>
          </a:p>
          <a:p>
            <a:pPr marL="514350" indent="-514350">
              <a:buFont typeface="+mj-lt"/>
              <a:buAutoNum type="arabicPeriod"/>
            </a:pPr>
            <a:r>
              <a:rPr lang="en-US" dirty="0"/>
              <a:t>Examine the Home Controller code</a:t>
            </a:r>
          </a:p>
          <a:p>
            <a:pPr marL="514350" indent="-514350">
              <a:buFont typeface="+mj-lt"/>
              <a:buAutoNum type="arabicPeriod"/>
            </a:pPr>
            <a:r>
              <a:rPr lang="en-US" dirty="0"/>
              <a:t>Examine the Photo Model code</a:t>
            </a:r>
          </a:p>
          <a:p>
            <a:pPr marL="514350" indent="-514350">
              <a:buFont typeface="+mj-lt"/>
              <a:buAutoNum type="arabicPeriod"/>
            </a:pPr>
            <a:r>
              <a:rPr lang="en-US" dirty="0"/>
              <a:t>Examine the photo list rendered as a result of models, controllers, and views working together</a:t>
            </a:r>
          </a:p>
        </p:txBody>
      </p:sp>
    </p:spTree>
    <p:extLst>
      <p:ext uri="{BB962C8B-B14F-4D97-AF65-F5344CB8AC3E}">
        <p14:creationId xmlns:p14="http://schemas.microsoft.com/office/powerpoint/2010/main" val="1787458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Exploring ASP.NET Core MVC</a:t>
            </a:r>
          </a:p>
        </p:txBody>
      </p:sp>
      <p:sp>
        <p:nvSpPr>
          <p:cNvPr id="3" name="Text Placeholder 2"/>
          <p:cNvSpPr>
            <a:spLocks noGrp="1"/>
          </p:cNvSpPr>
          <p:nvPr>
            <p:ph type="body" idx="1"/>
          </p:nvPr>
        </p:nvSpPr>
        <p:spPr/>
        <p:txBody>
          <a:bodyPr/>
          <a:lstStyle/>
          <a:p>
            <a:r>
              <a:rPr lang="en-US" dirty="0"/>
              <a:t>Exercise 1: Exploring a Razor Pages Application
Exercise 2: Exploring a Web API Application
Exercise 3: Exploring an MVC Application</a:t>
            </a:r>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90 minutes</a:t>
            </a:r>
          </a:p>
        </p:txBody>
      </p:sp>
    </p:spTree>
    <p:extLst>
      <p:ext uri="{BB962C8B-B14F-4D97-AF65-F5344CB8AC3E}">
        <p14:creationId xmlns:p14="http://schemas.microsoft.com/office/powerpoint/2010/main" val="2105382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2071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883199"/>
            <a:ext cx="8119156" cy="5170646"/>
          </a:xfrm>
          <a:prstGeom prst="rect">
            <a:avLst/>
          </a:prstGeom>
          <a:noFill/>
        </p:spPr>
        <p:txBody>
          <a:bodyPr vert="horz" wrap="square" rtlCol="0">
            <a:spAutoFit/>
          </a:bodyPr>
          <a:lstStyle/>
          <a:p>
            <a:pPr>
              <a:spcBef>
                <a:spcPts val="600"/>
              </a:spcBef>
            </a:pPr>
            <a:r>
              <a:rPr lang="en-US" sz="2200" dirty="0">
                <a:effectLst/>
                <a:latin typeface="Segoe UI"/>
                <a:ea typeface="Calibri"/>
                <a:cs typeface="Times New Roman"/>
              </a:rPr>
              <a:t>You are working as a junior developer at Adventure Works. You have been asked by a senior developer to investigate the possibility of creating a web-based ASP.NET Core MVC application for your organization's customers, similar to the one that the senior developer has seen on the internet. Such an application will promote a community of cyclists who use Adventure Works equipment, and the community members will be able to share their experiences. This initiative is intended to increase the popularity of Adventure Works Cycles, and thereby to increase their sales. You have been asked to </a:t>
            </a:r>
            <a:r>
              <a:rPr lang="en-US" sz="2200" dirty="0">
                <a:solidFill>
                  <a:srgbClr val="000000"/>
                </a:solidFill>
                <a:latin typeface="Segoe UI"/>
                <a:ea typeface="Calibri"/>
                <a:cs typeface="Times New Roman"/>
              </a:rPr>
              <a:t>begin the planning of the application. You have also been asked to examine programming models available to ASP.NET Core developers. To do this, you need to create basic web applications using three different models: Razor Pages, Web API, and MVC.</a:t>
            </a:r>
            <a:endParaRPr lang="en-US" sz="2200" dirty="0"/>
          </a:p>
        </p:txBody>
      </p:sp>
    </p:spTree>
    <p:extLst>
      <p:ext uri="{BB962C8B-B14F-4D97-AF65-F5344CB8AC3E}">
        <p14:creationId xmlns:p14="http://schemas.microsoft.com/office/powerpoint/2010/main" val="1345351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sz="2600" dirty="0"/>
              <a:t>Which of the three programming models has the simplest method of applying a single layout across multiple pages?
A member of your team replaced the line return View(model); in the Details action of the </a:t>
            </a:r>
            <a:r>
              <a:rPr lang="en-US" sz="2600" dirty="0" err="1"/>
              <a:t>AnimalController</a:t>
            </a:r>
            <a:r>
              <a:rPr lang="en-US" sz="2600" dirty="0"/>
              <a:t> class with the line return View();. What will happen when the Details action is called?
When you run the </a:t>
            </a:r>
            <a:r>
              <a:rPr lang="en-US" sz="2600" dirty="0" err="1"/>
              <a:t>CakeStoreApi</a:t>
            </a:r>
            <a:r>
              <a:rPr lang="en-US" sz="2600" dirty="0"/>
              <a:t> application, the browser displays value1 and value2. You want to display your first name and your last name instead. What will you have to do to achieve your goal?</a:t>
            </a:r>
          </a:p>
        </p:txBody>
      </p:sp>
    </p:spTree>
    <p:extLst>
      <p:ext uri="{BB962C8B-B14F-4D97-AF65-F5344CB8AC3E}">
        <p14:creationId xmlns:p14="http://schemas.microsoft.com/office/powerpoint/2010/main" val="1450044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
Best Practices
Common Issues and Troubleshooting Tips</a:t>
            </a:r>
          </a:p>
        </p:txBody>
      </p:sp>
    </p:spTree>
    <p:extLst>
      <p:ext uri="{BB962C8B-B14F-4D97-AF65-F5344CB8AC3E}">
        <p14:creationId xmlns:p14="http://schemas.microsoft.com/office/powerpoint/2010/main" val="4291695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Lesson 1: Overview of Microsoft Web Technologies</a:t>
            </a:r>
          </a:p>
        </p:txBody>
      </p:sp>
      <p:sp>
        <p:nvSpPr>
          <p:cNvPr id="3" name="Text Placeholder 2"/>
          <p:cNvSpPr>
            <a:spLocks noGrp="1"/>
          </p:cNvSpPr>
          <p:nvPr>
            <p:ph type="body" idx="1"/>
          </p:nvPr>
        </p:nvSpPr>
        <p:spPr/>
        <p:txBody>
          <a:bodyPr/>
          <a:lstStyle/>
          <a:p>
            <a:r>
              <a:rPr lang="en-US" dirty="0"/>
              <a:t>Introduction to Microsoft Web Technologies
Overview of ASP.NET
Client-Side Web Technologies
Hosting Technologies</a:t>
            </a:r>
          </a:p>
        </p:txBody>
      </p:sp>
    </p:spTree>
    <p:extLst>
      <p:ext uri="{BB962C8B-B14F-4D97-AF65-F5344CB8AC3E}">
        <p14:creationId xmlns:p14="http://schemas.microsoft.com/office/powerpoint/2010/main" val="3193673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4054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Microsoft Web Technologies</a:t>
            </a:r>
          </a:p>
        </p:txBody>
      </p:sp>
      <p:sp>
        <p:nvSpPr>
          <p:cNvPr id="4" name="TextBox 3"/>
          <p:cNvSpPr txBox="1"/>
          <p:nvPr/>
        </p:nvSpPr>
        <p:spPr>
          <a:xfrm>
            <a:off x="2510540" y="1617187"/>
            <a:ext cx="806631"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Host</a:t>
            </a:r>
          </a:p>
        </p:txBody>
      </p:sp>
      <p:sp>
        <p:nvSpPr>
          <p:cNvPr id="5" name="TextBox 4"/>
          <p:cNvSpPr txBox="1"/>
          <p:nvPr/>
        </p:nvSpPr>
        <p:spPr>
          <a:xfrm>
            <a:off x="415776" y="1616149"/>
            <a:ext cx="1275157"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Develop</a:t>
            </a:r>
          </a:p>
        </p:txBody>
      </p:sp>
      <p:sp>
        <p:nvSpPr>
          <p:cNvPr id="6" name="TextBox 5"/>
          <p:cNvSpPr txBox="1"/>
          <p:nvPr/>
        </p:nvSpPr>
        <p:spPr>
          <a:xfrm>
            <a:off x="4774358" y="2170147"/>
            <a:ext cx="161614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a:latin typeface="Segoe UI" panose="020B0502040204020203" pitchFamily="34" charset="0"/>
                <a:cs typeface="Segoe UI" panose="020B0502040204020203" pitchFamily="34" charset="0"/>
              </a:rPr>
              <a:t>Server-Side</a:t>
            </a:r>
          </a:p>
        </p:txBody>
      </p:sp>
      <p:sp>
        <p:nvSpPr>
          <p:cNvPr id="7" name="TextBox 6"/>
          <p:cNvSpPr txBox="1"/>
          <p:nvPr/>
        </p:nvSpPr>
        <p:spPr>
          <a:xfrm>
            <a:off x="6977029" y="2170147"/>
            <a:ext cx="154721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a:latin typeface="Segoe UI" panose="020B0502040204020203" pitchFamily="34" charset="0"/>
                <a:cs typeface="Segoe UI" panose="020B0502040204020203" pitchFamily="34" charset="0"/>
              </a:rPr>
              <a:t>Client-Side</a:t>
            </a:r>
          </a:p>
        </p:txBody>
      </p:sp>
      <p:sp>
        <p:nvSpPr>
          <p:cNvPr id="8" name="TextBox 7"/>
          <p:cNvSpPr txBox="1"/>
          <p:nvPr/>
        </p:nvSpPr>
        <p:spPr>
          <a:xfrm>
            <a:off x="6141281" y="1577649"/>
            <a:ext cx="1203086"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Execute</a:t>
            </a:r>
          </a:p>
        </p:txBody>
      </p:sp>
      <p:cxnSp>
        <p:nvCxnSpPr>
          <p:cNvPr id="9" name="Straight Connector 8"/>
          <p:cNvCxnSpPr/>
          <p:nvPr/>
        </p:nvCxnSpPr>
        <p:spPr bwMode="auto">
          <a:xfrm flipH="1">
            <a:off x="2317135" y="1513256"/>
            <a:ext cx="14272" cy="467832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bwMode="auto">
          <a:xfrm flipH="1">
            <a:off x="6803400" y="2170147"/>
            <a:ext cx="17121" cy="4021435"/>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221339" y="3043203"/>
            <a:ext cx="2034728" cy="1446550"/>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Visual Studio</a:t>
            </a: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Visual Studio Code</a:t>
            </a:r>
          </a:p>
        </p:txBody>
      </p:sp>
      <p:sp>
        <p:nvSpPr>
          <p:cNvPr id="13" name="TextBox 12"/>
          <p:cNvSpPr txBox="1"/>
          <p:nvPr/>
        </p:nvSpPr>
        <p:spPr>
          <a:xfrm>
            <a:off x="4774358" y="2170147"/>
            <a:ext cx="1616148" cy="430887"/>
          </a:xfrm>
          <a:prstGeom prst="rect">
            <a:avLst/>
          </a:prstGeom>
          <a:noFill/>
        </p:spPr>
        <p:txBody>
          <a:bodyPr wrap="none" rtlCol="0">
            <a:spAutoFit/>
          </a:bodyPr>
          <a:lstStyle/>
          <a:p>
            <a:r>
              <a:rPr lang="en-GB" sz="2200" b="0" dirty="0">
                <a:latin typeface="Segoe UI" panose="020B0502040204020203" pitchFamily="34" charset="0"/>
                <a:cs typeface="Segoe UI" panose="020B0502040204020203" pitchFamily="34" charset="0"/>
              </a:rPr>
              <a:t>Server-Side</a:t>
            </a:r>
          </a:p>
        </p:txBody>
      </p:sp>
      <p:sp>
        <p:nvSpPr>
          <p:cNvPr id="14" name="TextBox 13"/>
          <p:cNvSpPr txBox="1"/>
          <p:nvPr/>
        </p:nvSpPr>
        <p:spPr>
          <a:xfrm>
            <a:off x="6977029" y="2170147"/>
            <a:ext cx="1547218" cy="430887"/>
          </a:xfrm>
          <a:prstGeom prst="rect">
            <a:avLst/>
          </a:prstGeom>
          <a:noFill/>
        </p:spPr>
        <p:txBody>
          <a:bodyPr wrap="none" rtlCol="0">
            <a:spAutoFit/>
          </a:bodyPr>
          <a:lstStyle/>
          <a:p>
            <a:r>
              <a:rPr lang="en-GB" sz="2200" b="0" dirty="0">
                <a:latin typeface="Segoe UI" panose="020B0502040204020203" pitchFamily="34" charset="0"/>
                <a:cs typeface="Segoe UI" panose="020B0502040204020203" pitchFamily="34" charset="0"/>
              </a:rPr>
              <a:t>Client-Side</a:t>
            </a:r>
          </a:p>
        </p:txBody>
      </p:sp>
      <p:sp>
        <p:nvSpPr>
          <p:cNvPr id="15" name="TextBox 14"/>
          <p:cNvSpPr txBox="1"/>
          <p:nvPr/>
        </p:nvSpPr>
        <p:spPr>
          <a:xfrm>
            <a:off x="2510540" y="3044164"/>
            <a:ext cx="1823443" cy="1107996"/>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IIS</a:t>
            </a: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Microsoft Azure</a:t>
            </a:r>
          </a:p>
        </p:txBody>
      </p:sp>
      <p:sp>
        <p:nvSpPr>
          <p:cNvPr id="16" name="TextBox 15"/>
          <p:cNvSpPr txBox="1"/>
          <p:nvPr/>
        </p:nvSpPr>
        <p:spPr>
          <a:xfrm>
            <a:off x="4774358" y="3044164"/>
            <a:ext cx="1823443" cy="1446550"/>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ASP.NET Core</a:t>
            </a: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ASP.NET 4.x</a:t>
            </a:r>
          </a:p>
        </p:txBody>
      </p:sp>
      <p:sp>
        <p:nvSpPr>
          <p:cNvPr id="17" name="TextBox 16"/>
          <p:cNvSpPr txBox="1"/>
          <p:nvPr/>
        </p:nvSpPr>
        <p:spPr>
          <a:xfrm>
            <a:off x="6977029" y="3044164"/>
            <a:ext cx="2053950" cy="1785104"/>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JavaScript</a:t>
            </a: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jQuery</a:t>
            </a: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Angular</a:t>
            </a: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React</a:t>
            </a: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AJAX</a:t>
            </a:r>
          </a:p>
        </p:txBody>
      </p:sp>
      <p:cxnSp>
        <p:nvCxnSpPr>
          <p:cNvPr id="18" name="Straight Connector 17"/>
          <p:cNvCxnSpPr/>
          <p:nvPr/>
        </p:nvCxnSpPr>
        <p:spPr bwMode="auto">
          <a:xfrm flipH="1">
            <a:off x="4578670" y="1513256"/>
            <a:ext cx="14272" cy="467832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3353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ASP.NET</a:t>
            </a:r>
          </a:p>
        </p:txBody>
      </p:sp>
      <p:sp>
        <p:nvSpPr>
          <p:cNvPr id="4" name="Down Arrow 3"/>
          <p:cNvSpPr/>
          <p:nvPr/>
        </p:nvSpPr>
        <p:spPr bwMode="auto">
          <a:xfrm>
            <a:off x="6977524" y="2821577"/>
            <a:ext cx="311550" cy="1806169"/>
          </a:xfrm>
          <a:prstGeom prst="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5" name="Content Placeholder 2"/>
          <p:cNvSpPr>
            <a:spLocks noGrp="1"/>
          </p:cNvSpPr>
          <p:nvPr/>
        </p:nvSpPr>
        <p:spPr bwMode="auto">
          <a:xfrm>
            <a:off x="458788" y="1021215"/>
            <a:ext cx="5341120" cy="48878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Programming Models:</a:t>
            </a:r>
          </a:p>
          <a:p>
            <a:r>
              <a:rPr lang="en-US" dirty="0"/>
              <a:t> ASP.NET 4.x:</a:t>
            </a:r>
          </a:p>
          <a:p>
            <a:pPr lvl="1"/>
            <a:r>
              <a:rPr lang="en-US" dirty="0"/>
              <a:t>Web Pages</a:t>
            </a:r>
          </a:p>
          <a:p>
            <a:pPr lvl="1"/>
            <a:r>
              <a:rPr lang="en-US" dirty="0"/>
              <a:t>Web Forms</a:t>
            </a:r>
          </a:p>
          <a:p>
            <a:r>
              <a:rPr lang="en-US" dirty="0"/>
              <a:t>ASP.NET 4.x and ASP.NET Core:</a:t>
            </a:r>
          </a:p>
          <a:p>
            <a:pPr lvl="1"/>
            <a:r>
              <a:rPr lang="en-US" dirty="0"/>
              <a:t>MVC</a:t>
            </a:r>
          </a:p>
          <a:p>
            <a:pPr lvl="1"/>
            <a:r>
              <a:rPr lang="en-US" dirty="0"/>
              <a:t>Web API</a:t>
            </a:r>
          </a:p>
          <a:p>
            <a:r>
              <a:rPr lang="en-US" dirty="0"/>
              <a:t>ASP.NET Core:</a:t>
            </a:r>
          </a:p>
          <a:p>
            <a:pPr lvl="1"/>
            <a:r>
              <a:rPr lang="en-US" dirty="0"/>
              <a:t>Razor Pages</a:t>
            </a:r>
          </a:p>
          <a:p>
            <a:pPr lvl="1"/>
            <a:endParaRPr lang="en-US" dirty="0"/>
          </a:p>
        </p:txBody>
      </p:sp>
      <p:grpSp>
        <p:nvGrpSpPr>
          <p:cNvPr id="6" name="Group 5" descr="The ASP.NET server-side code renders HTML that the web server sends to the web browser for the user."/>
          <p:cNvGrpSpPr/>
          <p:nvPr/>
        </p:nvGrpSpPr>
        <p:grpSpPr>
          <a:xfrm>
            <a:off x="5799908" y="1299391"/>
            <a:ext cx="1945787" cy="4850540"/>
            <a:chOff x="5799908" y="1318031"/>
            <a:chExt cx="1945787" cy="485054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769" y="1318031"/>
              <a:ext cx="777062" cy="137804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353" y="4627746"/>
              <a:ext cx="1536342" cy="1377266"/>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9908" y="4874727"/>
              <a:ext cx="818889" cy="1293844"/>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57837" y="3146446"/>
              <a:ext cx="950924" cy="896894"/>
            </a:xfrm>
            <a:prstGeom prst="rect">
              <a:avLst/>
            </a:prstGeom>
          </p:spPr>
        </p:pic>
      </p:grpSp>
      <p:sp>
        <p:nvSpPr>
          <p:cNvPr id="11" name="TextBox 9"/>
          <p:cNvSpPr txBox="1"/>
          <p:nvPr/>
        </p:nvSpPr>
        <p:spPr>
          <a:xfrm>
            <a:off x="7406831" y="1822385"/>
            <a:ext cx="101079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ASP.NET</a:t>
            </a:r>
          </a:p>
        </p:txBody>
      </p:sp>
      <p:sp>
        <p:nvSpPr>
          <p:cNvPr id="12" name="TextBox 10"/>
          <p:cNvSpPr txBox="1"/>
          <p:nvPr/>
        </p:nvSpPr>
        <p:spPr>
          <a:xfrm>
            <a:off x="7745695" y="3366047"/>
            <a:ext cx="784189"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HTML</a:t>
            </a:r>
          </a:p>
          <a:p>
            <a:r>
              <a:rPr lang="en-GB" b="0" dirty="0">
                <a:latin typeface="Segoe UI" panose="020B0502040204020203" pitchFamily="34" charset="0"/>
                <a:cs typeface="Segoe UI" panose="020B0502040204020203" pitchFamily="34" charset="0"/>
              </a:rPr>
              <a:t>Pages</a:t>
            </a:r>
          </a:p>
        </p:txBody>
      </p:sp>
    </p:spTree>
    <p:extLst>
      <p:ext uri="{BB962C8B-B14F-4D97-AF65-F5344CB8AC3E}">
        <p14:creationId xmlns:p14="http://schemas.microsoft.com/office/powerpoint/2010/main" val="263588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284d496-1243-4279-84d3-86e6918983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Web Technologies</a:t>
            </a:r>
          </a:p>
        </p:txBody>
      </p:sp>
      <p:sp>
        <p:nvSpPr>
          <p:cNvPr id="4" name="Content Placeholder 2"/>
          <p:cNvSpPr>
            <a:spLocks noGrp="1"/>
          </p:cNvSpPr>
          <p:nvPr/>
        </p:nvSpPr>
        <p:spPr bwMode="auto">
          <a:xfrm>
            <a:off x="458788" y="1029841"/>
            <a:ext cx="3910012" cy="3118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JavaScript</a:t>
            </a:r>
          </a:p>
          <a:p>
            <a:r>
              <a:rPr lang="en-US" dirty="0"/>
              <a:t>jQuery</a:t>
            </a:r>
          </a:p>
          <a:p>
            <a:r>
              <a:rPr lang="en-US" dirty="0"/>
              <a:t>AJAX</a:t>
            </a:r>
          </a:p>
          <a:p>
            <a:r>
              <a:rPr lang="en-US" dirty="0"/>
              <a:t>Angular</a:t>
            </a:r>
          </a:p>
          <a:p>
            <a:r>
              <a:rPr lang="en-US" dirty="0"/>
              <a:t>React</a:t>
            </a:r>
          </a:p>
          <a:p>
            <a:r>
              <a:rPr lang="en-US" dirty="0"/>
              <a:t>And more</a:t>
            </a:r>
          </a:p>
        </p:txBody>
      </p:sp>
      <p:grpSp>
        <p:nvGrpSpPr>
          <p:cNvPr id="5" name="Group 4" descr="The image shows that jQuery runs in the browser and affects the HTML and CSS of our website."/>
          <p:cNvGrpSpPr/>
          <p:nvPr/>
        </p:nvGrpSpPr>
        <p:grpSpPr>
          <a:xfrm>
            <a:off x="4368800" y="1211150"/>
            <a:ext cx="4445000" cy="5122521"/>
            <a:chOff x="4368800" y="1211150"/>
            <a:chExt cx="4445000" cy="512252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800" y="1211150"/>
              <a:ext cx="4445000" cy="349089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4676" y="4328253"/>
              <a:ext cx="2237047" cy="2005418"/>
            </a:xfrm>
            <a:prstGeom prst="rect">
              <a:avLst/>
            </a:prstGeom>
          </p:spPr>
        </p:pic>
      </p:grpSp>
      <p:sp>
        <p:nvSpPr>
          <p:cNvPr id="8" name="TextBox 9"/>
          <p:cNvSpPr txBox="1"/>
          <p:nvPr/>
        </p:nvSpPr>
        <p:spPr>
          <a:xfrm>
            <a:off x="4607635" y="2126732"/>
            <a:ext cx="1047255" cy="73866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latin typeface="Lucida Sans Unicode" panose="020B0602030504020204" pitchFamily="34" charset="0"/>
                <a:ea typeface="Verdana" panose="020B0604030504040204" pitchFamily="34" charset="0"/>
                <a:cs typeface="Lucida Sans Unicode" panose="020B0602030504020204" pitchFamily="34" charset="0"/>
              </a:rPr>
              <a:t>&lt;p&gt;</a:t>
            </a:r>
          </a:p>
          <a:p>
            <a:r>
              <a:rPr lang="en-GB" sz="1400" b="0" dirty="0">
                <a:latin typeface="Lucida Sans Unicode" panose="020B0602030504020204" pitchFamily="34" charset="0"/>
                <a:ea typeface="Verdana" panose="020B0604030504040204" pitchFamily="34" charset="0"/>
                <a:cs typeface="Lucida Sans Unicode" panose="020B0602030504020204" pitchFamily="34" charset="0"/>
              </a:rPr>
              <a:t>  Content</a:t>
            </a:r>
          </a:p>
          <a:p>
            <a:r>
              <a:rPr lang="en-GB" sz="1400" b="0" dirty="0">
                <a:latin typeface="Lucida Sans Unicode" panose="020B0602030504020204" pitchFamily="34" charset="0"/>
                <a:ea typeface="Verdana" panose="020B0604030504040204" pitchFamily="34" charset="0"/>
                <a:cs typeface="Lucida Sans Unicode" panose="020B0602030504020204" pitchFamily="34" charset="0"/>
              </a:rPr>
              <a:t>&lt;/p&gt;</a:t>
            </a:r>
          </a:p>
        </p:txBody>
      </p:sp>
      <p:sp>
        <p:nvSpPr>
          <p:cNvPr id="9" name="TextBox 10"/>
          <p:cNvSpPr txBox="1"/>
          <p:nvPr/>
        </p:nvSpPr>
        <p:spPr>
          <a:xfrm>
            <a:off x="4598745" y="3401536"/>
            <a:ext cx="1361270" cy="73866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latin typeface="Lucida Sans Unicode" panose="020B0602030504020204" pitchFamily="34" charset="0"/>
                <a:cs typeface="Lucida Sans Unicode" panose="020B0602030504020204" pitchFamily="34" charset="0"/>
              </a:rPr>
              <a:t>p {</a:t>
            </a:r>
          </a:p>
          <a:p>
            <a:r>
              <a:rPr lang="en-GB" sz="1400" b="0" dirty="0">
                <a:latin typeface="Lucida Sans Unicode" panose="020B0602030504020204" pitchFamily="34" charset="0"/>
                <a:cs typeface="Lucida Sans Unicode" panose="020B0602030504020204" pitchFamily="34" charset="0"/>
              </a:rPr>
              <a:t>  </a:t>
            </a:r>
            <a:r>
              <a:rPr lang="en-GB" sz="1400" b="0" dirty="0" err="1">
                <a:latin typeface="Lucida Sans Unicode" panose="020B0602030504020204" pitchFamily="34" charset="0"/>
                <a:cs typeface="Lucida Sans Unicode" panose="020B0602030504020204" pitchFamily="34" charset="0"/>
              </a:rPr>
              <a:t>color</a:t>
            </a:r>
            <a:r>
              <a:rPr lang="en-GB" sz="1400" b="0" dirty="0">
                <a:latin typeface="Lucida Sans Unicode" panose="020B0602030504020204" pitchFamily="34" charset="0"/>
                <a:cs typeface="Lucida Sans Unicode" panose="020B0602030504020204" pitchFamily="34" charset="0"/>
              </a:rPr>
              <a:t>: black;</a:t>
            </a:r>
          </a:p>
          <a:p>
            <a:r>
              <a:rPr lang="en-GB" sz="1400" b="0" dirty="0">
                <a:latin typeface="Lucida Sans Unicode" panose="020B0602030504020204" pitchFamily="34" charset="0"/>
                <a:cs typeface="Lucida Sans Unicode" panose="020B0602030504020204" pitchFamily="34" charset="0"/>
              </a:rPr>
              <a:t>}</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4415" y="2773181"/>
            <a:ext cx="2125544" cy="526325"/>
          </a:xfrm>
          <a:prstGeom prst="rect">
            <a:avLst/>
          </a:prstGeom>
        </p:spPr>
      </p:pic>
      <p:sp>
        <p:nvSpPr>
          <p:cNvPr id="11" name="Left Arrow 10"/>
          <p:cNvSpPr/>
          <p:nvPr/>
        </p:nvSpPr>
        <p:spPr bwMode="auto">
          <a:xfrm rot="20000952">
            <a:off x="5582837" y="3083337"/>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12" name="Left Arrow 11"/>
          <p:cNvSpPr/>
          <p:nvPr/>
        </p:nvSpPr>
        <p:spPr bwMode="auto">
          <a:xfrm rot="1530561">
            <a:off x="5582719" y="2535453"/>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pic>
        <p:nvPicPr>
          <p:cNvPr id="13" name="Picture 12" descr="×ª××¦××ª ×ª××× × ×¢×××¨ âªangular logoâ¬â">
            <a:extLst>
              <a:ext uri="{FF2B5EF4-FFF2-40B4-BE49-F238E27FC236}">
                <a16:creationId xmlns:a16="http://schemas.microsoft.com/office/drawing/2014/main" id="{6FE9898C-BC1E-473D-87D6-FDB6479C3CD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9915" y="5176055"/>
            <a:ext cx="1105269" cy="1105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44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99d6108-cbd3-4987-b341-b7aba7b16d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Technologies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IIS</a:t>
            </a:r>
          </a:p>
          <a:p>
            <a:pPr marL="365760" lvl="1"/>
            <a:r>
              <a:rPr lang="en-US" dirty="0"/>
              <a:t>Features</a:t>
            </a:r>
          </a:p>
          <a:p>
            <a:pPr marL="365760" lvl="1"/>
            <a:r>
              <a:rPr lang="en-US" dirty="0"/>
              <a:t>Scaling</a:t>
            </a:r>
          </a:p>
          <a:p>
            <a:pPr marL="365760" lvl="1"/>
            <a:r>
              <a:rPr lang="en-US" dirty="0"/>
              <a:t>Perimeter Networks</a:t>
            </a:r>
          </a:p>
          <a:p>
            <a:r>
              <a:rPr lang="en-US" dirty="0"/>
              <a:t>IIS Express</a:t>
            </a:r>
          </a:p>
          <a:p>
            <a:r>
              <a:rPr lang="en-US" dirty="0"/>
              <a:t>Other Web Servers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46" y="1464695"/>
            <a:ext cx="1654086" cy="170476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4794" y="2087314"/>
            <a:ext cx="710130" cy="1259344"/>
          </a:xfrm>
          <a:prstGeom prst="rect">
            <a:avLst/>
          </a:prstGeom>
        </p:spPr>
      </p:pic>
    </p:spTree>
    <p:extLst>
      <p:ext uri="{BB962C8B-B14F-4D97-AF65-F5344CB8AC3E}">
        <p14:creationId xmlns:p14="http://schemas.microsoft.com/office/powerpoint/2010/main" val="91167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ace72c2-9b67-4965-8baf-3f0ce4b1dd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Azure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dirty="0"/>
              <a:t>Cloud computing provides scalability, flexibility, security, and reliability</a:t>
            </a:r>
          </a:p>
          <a:p>
            <a:pPr lvl="0"/>
            <a:r>
              <a:rPr lang="en-US" dirty="0"/>
              <a:t>The Microsoft Azure platform includes:</a:t>
            </a:r>
          </a:p>
          <a:p>
            <a:pPr marL="365760" lvl="1"/>
            <a:r>
              <a:rPr lang="en-US" dirty="0"/>
              <a:t>Web Apps</a:t>
            </a:r>
          </a:p>
          <a:p>
            <a:pPr marL="365760" lvl="1"/>
            <a:r>
              <a:rPr lang="en-US" dirty="0"/>
              <a:t>Databases (Azure SQL Database, Cosmos DB)</a:t>
            </a:r>
          </a:p>
          <a:p>
            <a:pPr marL="365760" lvl="1"/>
            <a:r>
              <a:rPr lang="en-US" dirty="0"/>
              <a:t>Virtual Machines</a:t>
            </a:r>
          </a:p>
          <a:p>
            <a:pPr marL="365760" lvl="1"/>
            <a:r>
              <a:rPr lang="en-US" dirty="0"/>
              <a:t>Mobile Apps</a:t>
            </a:r>
          </a:p>
          <a:p>
            <a:pPr marL="365760" lvl="1"/>
            <a:r>
              <a:rPr lang="en-US" dirty="0"/>
              <a:t>Media Services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325" y="3836507"/>
            <a:ext cx="2802826" cy="226561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8608" y="4621666"/>
            <a:ext cx="710130" cy="125934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1273" y="4800870"/>
            <a:ext cx="710130" cy="1259344"/>
          </a:xfrm>
          <a:prstGeom prst="rect">
            <a:avLst/>
          </a:prstGeom>
        </p:spPr>
      </p:pic>
    </p:spTree>
    <p:extLst>
      <p:ext uri="{BB962C8B-B14F-4D97-AF65-F5344CB8AC3E}">
        <p14:creationId xmlns:p14="http://schemas.microsoft.com/office/powerpoint/2010/main" val="96522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Overview of ASP.NET 4.x</a:t>
            </a:r>
          </a:p>
        </p:txBody>
      </p:sp>
      <p:sp>
        <p:nvSpPr>
          <p:cNvPr id="3" name="Text Placeholder 2"/>
          <p:cNvSpPr>
            <a:spLocks noGrp="1"/>
          </p:cNvSpPr>
          <p:nvPr>
            <p:ph type="body" idx="1"/>
          </p:nvPr>
        </p:nvSpPr>
        <p:spPr/>
        <p:txBody>
          <a:bodyPr/>
          <a:lstStyle/>
          <a:p>
            <a:r>
              <a:rPr lang="en-US" dirty="0"/>
              <a:t>Overview of Web Pages
Overview of Web Forms
Overview of MVC
Discussion: ASP.NET 4.x Application Scenarios
Shared ASP.NET 4.x Features
Overview of Web API</a:t>
            </a:r>
          </a:p>
        </p:txBody>
      </p:sp>
    </p:spTree>
    <p:extLst>
      <p:ext uri="{BB962C8B-B14F-4D97-AF65-F5344CB8AC3E}">
        <p14:creationId xmlns:p14="http://schemas.microsoft.com/office/powerpoint/2010/main" val="404908377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4686</Words>
  <Application>Microsoft Office PowerPoint</Application>
  <PresentationFormat>On-screen Show (4:3)</PresentationFormat>
  <Paragraphs>375</Paragraphs>
  <Slides>30</Slides>
  <Notes>30</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Segoe UI</vt:lpstr>
      <vt:lpstr>Lucida Sans Unicode</vt:lpstr>
      <vt:lpstr>Verdana</vt:lpstr>
      <vt:lpstr>Calibri</vt:lpstr>
      <vt:lpstr>Wingdings</vt:lpstr>
      <vt:lpstr>Arial</vt:lpstr>
      <vt:lpstr>NG_MOC_Core_ModuleNew2</vt:lpstr>
      <vt:lpstr>Module 1</vt:lpstr>
      <vt:lpstr>Module Overview</vt:lpstr>
      <vt:lpstr>Lesson 1: Overview of Microsoft Web Technologies</vt:lpstr>
      <vt:lpstr>Introduction to Microsoft Web Technologies</vt:lpstr>
      <vt:lpstr>Overview of ASP.NET</vt:lpstr>
      <vt:lpstr>Client-Side Web Technologies</vt:lpstr>
      <vt:lpstr>Hosting Technologies</vt:lpstr>
      <vt:lpstr>Microsoft Azure</vt:lpstr>
      <vt:lpstr>Lesson 2: Overview of ASP.NET 4.x</vt:lpstr>
      <vt:lpstr>Overview of Web Pages</vt:lpstr>
      <vt:lpstr>Overview of Web Forms</vt:lpstr>
      <vt:lpstr>Overview of MVC</vt:lpstr>
      <vt:lpstr>Discussion: ASP.NET 4.x Application Scenarios</vt:lpstr>
      <vt:lpstr>Shared ASP.NET 4.x Features</vt:lpstr>
      <vt:lpstr>Overview of Web API</vt:lpstr>
      <vt:lpstr>Lesson 3: Introduction to ASP.NET Core MVC</vt:lpstr>
      <vt:lpstr>Lesson 3: Introduction to ASP.NET Core MVC</vt:lpstr>
      <vt:lpstr>Lesson 3: Introduction to ASP.NET Core MVC</vt:lpstr>
      <vt:lpstr>Introduction to ASP.NET Core</vt:lpstr>
      <vt:lpstr>Razor Pages</vt:lpstr>
      <vt:lpstr>Discussion: Choose between ASP.NET 4.x and ASP.NET Core</vt:lpstr>
      <vt:lpstr>Choose between .NET Core and .NET Framework</vt:lpstr>
      <vt:lpstr>Models, Views, and Controllers</vt:lpstr>
      <vt:lpstr>Demonstration: How to Explore an ASP.NET Core MVC Application</vt:lpstr>
      <vt:lpstr>Lab: Exploring ASP.NET Core MVC</vt:lpstr>
      <vt:lpstr>PowerPoint Presentation</vt:lpstr>
      <vt:lpstr>Lab Scenario</vt:lpstr>
      <vt:lpstr>Lab Review</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2019-02-04T08:31:03Z</dcterms:created>
  <dcterms:modified xsi:type="dcterms:W3CDTF">2021-09-22T09:31:56Z</dcterms:modified>
</cp:coreProperties>
</file>