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B48E-EAEB-474C-BCAB-E9364D44B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531FA-755A-4403-A707-F160B73EE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2638-643B-4EBB-B388-B64C2BAF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72BE-D831-4482-9FBA-3BA0927E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440C-9EF6-47A1-9564-8204E613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F26-EA2E-486D-88C0-89E0915C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E6E2-529D-4DB4-8AA0-BBABF13E2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BFE7-9BA7-4971-82D1-94E380B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6286-66E5-438A-A6FC-47475A65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A391-9D62-48F2-A188-D75E7EB2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11FF7-54BB-4F55-95F2-DA90716B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CE74-6253-4FF0-AF64-5184AE33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3308-408D-4EF8-9FDB-79C794A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0D8C-B184-4327-ABD1-18466A0B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D053-6765-4E80-AA23-B458BB98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0F7A-0D3D-4F1A-AA76-791CE5AA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98E3-1130-4C31-B315-E716E119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B34A-23DB-4A32-A15B-DAF3A016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244FB-3A26-4358-960B-52D6F777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C137-A772-402F-BA04-D966C8E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BB3A-AE5B-4C41-9122-0783387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4319-15D7-4F7D-A07B-9D88E610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68BB-0756-40EB-AA78-FAEA0CAB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8E58-A580-4CD4-8F01-B0C777F1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35A5-A372-4E30-AE74-0234C0FB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4919-E8B7-4EC9-85A4-2074C004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06AB-89AB-424D-80EF-3B6BEE68D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E33E2-C58A-4C4C-B186-024874F6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7538-92FE-4167-A382-FEC0941D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7B-195D-4DA7-AE6A-328635D0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C1C5-57FA-46F8-AF4F-9AFB6F2C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0BAB-7EEC-4D33-8029-7D6E32F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EF0B-1393-4055-9395-60876E7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B684-2791-4CCD-8A2E-FFD1E12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F46B-4C4A-45C4-973D-A4635EB9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F6962-5A27-47AD-AF50-0B08798F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1A1F8-88C9-4F75-99EC-214D843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F41C-29FF-4B26-AC54-ABB5E2AA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B3BCF-F2E0-468D-9E90-0B1783C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E56-ADF6-47BB-8EC6-E42431A3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C7A8F-ACE5-4E76-AB6C-3D1E9462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639DB-1B9E-4F23-9D45-24496D14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BD7B-5FC7-4072-9AC6-A00C1BD6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57558-15A3-4A4D-8DB7-F1BE0007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148A7-C623-4DBC-AD43-95A86ACD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8AA-588B-4DB2-AEF5-8F0A4DBF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7E36-39A4-465E-955E-DBFBDCFE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D322-C69A-4D9D-A543-694645C0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B377D-53CE-4192-8233-FB87270B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B907-3798-48A8-86D9-50EDAFF1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A85C-C0C8-49E6-80F6-3EE65F4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1B30-6648-4005-BB5F-2AC0E82A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DF7-06A0-4F15-8D5C-8FF6F943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1D87-3C3E-4EE0-8622-33A64CBE4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3D45-0D65-4CFB-A249-F18C9285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C1C7-1065-4C75-A6E8-8F64163B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72D2-12EC-4996-80E8-F99FF5E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7B00-8B99-4EB8-A617-534399E0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14298-38BF-4624-B8DE-0AE89B45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3450-14E3-46C6-8840-16190F07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3414-DADD-4647-A2C9-5114A3173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B9F0-CD13-464C-9714-2AA220C138C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54C5-C10C-4BC0-9C84-5A9791365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9C90-1BEE-42DB-891D-FF309341A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9AD3-EE5A-4414-A613-4BA4798C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ggle.com/" TargetMode="External"/><Relationship Id="rId2" Type="http://schemas.openxmlformats.org/officeDocument/2006/relationships/hyperlink" Target="http://www.oasis-brain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jboysen/mri-and-alzheim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BA5C5A-1BE0-4982-946F-5156F44D0F30}"/>
              </a:ext>
            </a:extLst>
          </p:cNvPr>
          <p:cNvSpPr txBox="1">
            <a:spLocks/>
          </p:cNvSpPr>
          <p:nvPr/>
        </p:nvSpPr>
        <p:spPr>
          <a:xfrm>
            <a:off x="679456" y="-488598"/>
            <a:ext cx="9968029" cy="442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MODELOS DE INTELIGÊNCIA ARTIFICIAL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157CB-38DF-40D9-ADC5-D90DE99B2982}"/>
              </a:ext>
            </a:extLst>
          </p:cNvPr>
          <p:cNvSpPr txBox="1">
            <a:spLocks/>
          </p:cNvSpPr>
          <p:nvPr/>
        </p:nvSpPr>
        <p:spPr>
          <a:xfrm>
            <a:off x="679456" y="3618794"/>
            <a:ext cx="2547321" cy="94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008EDC"/>
                </a:solidFill>
                <a:latin typeface="Arial"/>
              </a:rPr>
              <a:t>I</a:t>
            </a:r>
            <a:r>
              <a:rPr lang="en-US" sz="2400" dirty="0">
                <a:solidFill>
                  <a:srgbClr val="008EDC"/>
                </a:solidFill>
                <a:latin typeface="Arial"/>
              </a:rPr>
              <a:t>ntegrantes do Grupo: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8E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5432CF-ACC0-4E06-A928-E35924F907C8}"/>
              </a:ext>
            </a:extLst>
          </p:cNvPr>
          <p:cNvSpPr txBox="1">
            <a:spLocks/>
          </p:cNvSpPr>
          <p:nvPr/>
        </p:nvSpPr>
        <p:spPr>
          <a:xfrm>
            <a:off x="679455" y="4568623"/>
            <a:ext cx="4947622" cy="200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Arial"/>
              </a:rPr>
              <a:t>RM	NOME</a:t>
            </a:r>
          </a:p>
          <a:p>
            <a:r>
              <a:rPr lang="pt-BR" sz="1600" b="0" dirty="0">
                <a:solidFill>
                  <a:schemeClr val="tx1"/>
                </a:solidFill>
                <a:latin typeface="Arial"/>
              </a:rPr>
              <a:t>330695    Augusto Cesar Ribeiro Freire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  <a:p>
            <a:pPr lvl="0"/>
            <a:r>
              <a:rPr lang="pt-BR" sz="1600" b="0" dirty="0">
                <a:solidFill>
                  <a:schemeClr val="tx1"/>
                </a:solidFill>
                <a:latin typeface="Arial"/>
              </a:rPr>
              <a:t>331136   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Marcelo Muzzilli</a:t>
            </a:r>
          </a:p>
          <a:p>
            <a:pPr lvl="0"/>
            <a:r>
              <a:rPr lang="pt-BR" sz="1600" b="0" dirty="0">
                <a:solidFill>
                  <a:schemeClr val="tx1"/>
                </a:solidFill>
                <a:latin typeface="Arial"/>
              </a:rPr>
              <a:t>330267    Rafael da Silva Tomaz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  <a:p>
            <a:r>
              <a:rPr lang="pt-BR" sz="1600" b="0" dirty="0">
                <a:solidFill>
                  <a:schemeClr val="tx1"/>
                </a:solidFill>
                <a:latin typeface="Arial"/>
              </a:rPr>
              <a:t>330659    Renato Tavares da Silva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2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3A6BB-724A-4190-BF46-2C70531C9D44}"/>
              </a:ext>
            </a:extLst>
          </p:cNvPr>
          <p:cNvSpPr txBox="1">
            <a:spLocks/>
          </p:cNvSpPr>
          <p:nvPr/>
        </p:nvSpPr>
        <p:spPr>
          <a:xfrm>
            <a:off x="758587" y="1943100"/>
            <a:ext cx="11216535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dirty="0"/>
              <a:t>Classificar pacientes com demência e não-demência. Ao qual caracteriza a doença de Alzheimer.</a:t>
            </a:r>
            <a:endParaRPr lang="ru-RU" sz="4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06F72-203E-4049-835A-D419A9E2F7E4}"/>
              </a:ext>
            </a:extLst>
          </p:cNvPr>
          <p:cNvSpPr txBox="1">
            <a:spLocks/>
          </p:cNvSpPr>
          <p:nvPr/>
        </p:nvSpPr>
        <p:spPr>
          <a:xfrm>
            <a:off x="682388" y="3129465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b="1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82010E-04B2-4D5D-89BF-67F172FBD721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Método utilizado: </a:t>
            </a:r>
            <a:r>
              <a:rPr lang="pt-BR" sz="4800" dirty="0"/>
              <a:t>Aprendizado </a:t>
            </a:r>
            <a:r>
              <a:rPr lang="pt-BR" sz="4800" b="1" i="1" dirty="0"/>
              <a:t>Supervisionado.</a:t>
            </a:r>
            <a:endParaRPr lang="ru-RU" sz="4800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1E851-76CD-4E17-AC59-44E951B2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30" y="4416248"/>
            <a:ext cx="6297054" cy="24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29A-77F6-40FF-A866-CA4F3369566C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DADOS</a:t>
            </a:r>
            <a:endParaRPr lang="ru-RU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3DAC3-71C5-4B3D-A890-9A77DDF0623A}"/>
              </a:ext>
            </a:extLst>
          </p:cNvPr>
          <p:cNvSpPr/>
          <p:nvPr/>
        </p:nvSpPr>
        <p:spPr>
          <a:xfrm>
            <a:off x="758588" y="1635858"/>
            <a:ext cx="110296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Obtendo os dados disponibilizados pelo projeto OASIS Brains (</a:t>
            </a:r>
            <a:r>
              <a:rPr lang="pt-BR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http://www.oasis-brains.org/</a:t>
            </a:r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). </a:t>
            </a:r>
          </a:p>
          <a:p>
            <a:r>
              <a:rPr lang="pt-BR" sz="2400" dirty="0">
                <a:solidFill>
                  <a:srgbClr val="24292E"/>
                </a:solidFill>
                <a:latin typeface="-apple-system"/>
              </a:rPr>
              <a:t>D</a:t>
            </a:r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ados longitudinais de ressonância magnética em adultos idosos com demência e não-demência.</a:t>
            </a:r>
            <a:endParaRPr lang="pt-BR" sz="2400" dirty="0">
              <a:solidFill>
                <a:srgbClr val="24292E"/>
              </a:solidFill>
              <a:latin typeface="-apple-system"/>
            </a:endParaRPr>
          </a:p>
          <a:p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Dos dados apresentados possuem 373 amostras e 13 atributos, dos quais serão utilizados neste estudo 8 parâmetros.</a:t>
            </a:r>
          </a:p>
          <a:p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Também há o mesmo conjunto de dados disponível no </a:t>
            </a:r>
            <a:r>
              <a:rPr lang="pt-BR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Kaggle</a:t>
            </a:r>
            <a:r>
              <a:rPr lang="pt-BR" sz="24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 em </a:t>
            </a:r>
            <a:r>
              <a:rPr lang="pt-BR" sz="24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MRI and Alzheimers</a:t>
            </a:r>
            <a:endParaRPr lang="pt-BR" sz="2400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97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29A-77F6-40FF-A866-CA4F3369566C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SOLUÇÃO</a:t>
            </a:r>
            <a:endParaRPr lang="ru-RU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3DAC3-71C5-4B3D-A890-9A77DDF0623A}"/>
              </a:ext>
            </a:extLst>
          </p:cNvPr>
          <p:cNvSpPr/>
          <p:nvPr/>
        </p:nvSpPr>
        <p:spPr>
          <a:xfrm>
            <a:off x="758588" y="1641301"/>
            <a:ext cx="11029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4292E"/>
                </a:solidFill>
                <a:latin typeface="-apple-system"/>
              </a:rPr>
              <a:t>Para o problema de Classificação de aprendizagem supervisionado utilizamos 4 algoritmos, utilizamos as técnicas  que compreendem todas as etapas de </a:t>
            </a:r>
            <a:r>
              <a:rPr lang="pt-BR" b="1" dirty="0">
                <a:solidFill>
                  <a:srgbClr val="24292E"/>
                </a:solidFill>
                <a:latin typeface="-apple-system"/>
              </a:rPr>
              <a:t>coleta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pt-BR" b="1" dirty="0">
                <a:solidFill>
                  <a:srgbClr val="24292E"/>
                </a:solidFill>
                <a:latin typeface="-apple-system"/>
              </a:rPr>
              <a:t>normalização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pt-BR" b="1" dirty="0">
                <a:solidFill>
                  <a:srgbClr val="24292E"/>
                </a:solidFill>
                <a:latin typeface="-apple-system"/>
              </a:rPr>
              <a:t>processamento e avaliação 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dos diferentes algoritmos de classificação, conforme a tabela abaixo podemos avaliar que o algoritmo que teve o melhor resultado de score na análise foi o </a:t>
            </a:r>
            <a:r>
              <a:rPr lang="pt-BR" b="1" dirty="0">
                <a:solidFill>
                  <a:srgbClr val="24292E"/>
                </a:solidFill>
                <a:latin typeface="-apple-system"/>
              </a:rPr>
              <a:t>Modelo de Regressão Logística, </a:t>
            </a:r>
            <a:r>
              <a:rPr lang="pt-BR" b="1" i="1" dirty="0">
                <a:solidFill>
                  <a:srgbClr val="0070C0"/>
                </a:solidFill>
                <a:latin typeface="-apple-system"/>
              </a:rPr>
              <a:t>devido a isso é a técnica que deverá ser utilizada</a:t>
            </a:r>
            <a:r>
              <a:rPr lang="pt-BR" dirty="0">
                <a:solidFill>
                  <a:srgbClr val="24292E"/>
                </a:solidFill>
                <a:latin typeface="-apple-system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44E623-20F7-4EA5-86D2-8ADF670B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6935"/>
              </p:ext>
            </p:extLst>
          </p:nvPr>
        </p:nvGraphicFramePr>
        <p:xfrm>
          <a:off x="2804886" y="3089271"/>
          <a:ext cx="42924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71">
                  <a:extLst>
                    <a:ext uri="{9D8B030D-6E8A-4147-A177-3AD203B41FA5}">
                      <a16:colId xmlns:a16="http://schemas.microsoft.com/office/drawing/2014/main" val="1497329761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9301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SCORE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 de Árvore de Decisão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7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2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Modelo Regressão Logística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0,958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3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3A6BB-724A-4190-BF46-2C70531C9D44}"/>
              </a:ext>
            </a:extLst>
          </p:cNvPr>
          <p:cNvSpPr txBox="1">
            <a:spLocks/>
          </p:cNvSpPr>
          <p:nvPr/>
        </p:nvSpPr>
        <p:spPr>
          <a:xfrm>
            <a:off x="758588" y="1692729"/>
            <a:ext cx="11216535" cy="106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0" i="0" u="none" strike="noStrike">
                <a:solidFill>
                  <a:srgbClr val="24292E"/>
                </a:solidFill>
                <a:effectLst/>
                <a:latin typeface="-apple-system"/>
              </a:defRPr>
            </a:lvl1pPr>
          </a:lstStyle>
          <a:p>
            <a:r>
              <a:rPr lang="pt-BR" dirty="0"/>
              <a:t>Segmentar usuários de e-commerce por região do usuário pelo cadastro e tipo de compra por produtos e que realizaram, e dados de navegação ou dados de redes sociais. E, assim associá-los em grupos para realizar campanhas direcionadas.</a:t>
            </a:r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06F72-203E-4049-835A-D419A9E2F7E4}"/>
              </a:ext>
            </a:extLst>
          </p:cNvPr>
          <p:cNvSpPr txBox="1">
            <a:spLocks/>
          </p:cNvSpPr>
          <p:nvPr/>
        </p:nvSpPr>
        <p:spPr>
          <a:xfrm>
            <a:off x="682388" y="3129465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b="1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82010E-04B2-4D5D-89BF-67F172FBD721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300" b="1" dirty="0"/>
              <a:t>Método utilizado: </a:t>
            </a:r>
            <a:r>
              <a:rPr lang="pt-BR" sz="4300" dirty="0"/>
              <a:t>Aprendizado </a:t>
            </a:r>
            <a:r>
              <a:rPr lang="pt-BR" sz="4300" b="1" dirty="0"/>
              <a:t>Não-</a:t>
            </a:r>
            <a:r>
              <a:rPr lang="pt-BR" sz="4300" b="1" i="1" dirty="0"/>
              <a:t>Supervisionado.</a:t>
            </a:r>
            <a:endParaRPr lang="ru-RU" sz="4800" b="1" i="1" dirty="0"/>
          </a:p>
        </p:txBody>
      </p:sp>
    </p:spTree>
    <p:extLst>
      <p:ext uri="{BB962C8B-B14F-4D97-AF65-F5344CB8AC3E}">
        <p14:creationId xmlns:p14="http://schemas.microsoft.com/office/powerpoint/2010/main" val="201219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29A-77F6-40FF-A866-CA4F3369566C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DADOS</a:t>
            </a:r>
            <a:endParaRPr lang="ru-RU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3DAC3-71C5-4B3D-A890-9A77DDF0623A}"/>
              </a:ext>
            </a:extLst>
          </p:cNvPr>
          <p:cNvSpPr/>
          <p:nvPr/>
        </p:nvSpPr>
        <p:spPr>
          <a:xfrm>
            <a:off x="758588" y="1635858"/>
            <a:ext cx="11029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Para este cenário utilizaríamos a base de usuários de um CRM, ERP e e-commerce, pedidos online/offline de usuários, e catalogos de produtos da empresa. </a:t>
            </a:r>
          </a:p>
          <a:p>
            <a:r>
              <a:rPr lang="pt-BR" sz="20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Também poderíamos utilizar dados de navegação e de marketing cloud da empresa, como DCO, Google Analytics ou Servidores de AdServer.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B86C0-664F-428D-91EC-3DCF0FDF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2959297"/>
            <a:ext cx="7538357" cy="37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29A-77F6-40FF-A866-CA4F3369566C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SOLUÇÃO</a:t>
            </a:r>
            <a:endParaRPr lang="ru-RU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3DAC3-71C5-4B3D-A890-9A77DDF0623A}"/>
              </a:ext>
            </a:extLst>
          </p:cNvPr>
          <p:cNvSpPr/>
          <p:nvPr/>
        </p:nvSpPr>
        <p:spPr>
          <a:xfrm>
            <a:off x="758588" y="1902556"/>
            <a:ext cx="11029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Podemos utilizar algoritmos não supervisionados para clusterizar usuários de e-commerce por região específica do usuário, por cadastro e por tipo de compra de produtos que realizaram, e assim associar estes usuários em grupos para realizar campanhas direcionadas. </a:t>
            </a:r>
          </a:p>
          <a:p>
            <a:endParaRPr lang="pt-BR" dirty="0"/>
          </a:p>
          <a:p>
            <a:r>
              <a:rPr lang="pt-BR" dirty="0"/>
              <a:t>Para isso podemos utilizar a técnica “</a:t>
            </a:r>
            <a:r>
              <a:rPr lang="pt-BR" b="1" dirty="0"/>
              <a:t>Kmeans</a:t>
            </a:r>
            <a:r>
              <a:rPr lang="pt-BR" dirty="0"/>
              <a:t>” ou “</a:t>
            </a:r>
            <a:r>
              <a:rPr lang="pt-BR" b="1" dirty="0"/>
              <a:t>Apriori</a:t>
            </a:r>
            <a:r>
              <a:rPr lang="pt-BR" dirty="0"/>
              <a:t>” e criar dashboards no </a:t>
            </a:r>
            <a:r>
              <a:rPr lang="pt-BR" i="1" dirty="0"/>
              <a:t>Analytics</a:t>
            </a:r>
            <a:r>
              <a:rPr lang="pt-BR" dirty="0"/>
              <a:t> para avaliar melhor os grupos dos usuários em categorias de produtos que tiveram maiores aderência por estes usuários.</a:t>
            </a:r>
          </a:p>
          <a:p>
            <a:endParaRPr lang="pt-BR" dirty="0"/>
          </a:p>
          <a:p>
            <a:r>
              <a:rPr lang="pt-BR" dirty="0">
                <a:solidFill>
                  <a:srgbClr val="24292E"/>
                </a:solidFill>
                <a:latin typeface="-apple-system"/>
              </a:rPr>
              <a:t>Desta forma conseguimos prover, enriquecer e ajustar a base para poder segmentar e personalizar campanhas para estes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7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29A-77F6-40FF-A866-CA4F3369566C}"/>
              </a:ext>
            </a:extLst>
          </p:cNvPr>
          <p:cNvSpPr txBox="1">
            <a:spLocks/>
          </p:cNvSpPr>
          <p:nvPr/>
        </p:nvSpPr>
        <p:spPr>
          <a:xfrm>
            <a:off x="758588" y="883001"/>
            <a:ext cx="10724166" cy="1060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CENÁRIO COMPLEXO SEM USO DE ML</a:t>
            </a:r>
            <a:endParaRPr lang="ru-RU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3DAC3-71C5-4B3D-A890-9A77DDF0623A}"/>
              </a:ext>
            </a:extLst>
          </p:cNvPr>
          <p:cNvSpPr/>
          <p:nvPr/>
        </p:nvSpPr>
        <p:spPr>
          <a:xfrm>
            <a:off x="758588" y="1902556"/>
            <a:ext cx="11029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Ambiente de ecommerce hospedado on-premisses ou na nuvem onde temos diversos sistemas integrados, como ERP, CRM,  gateway de pagamento.</a:t>
            </a:r>
          </a:p>
          <a:p>
            <a:endParaRPr lang="pt-BR" dirty="0"/>
          </a:p>
          <a:p>
            <a:r>
              <a:rPr lang="pt-BR" dirty="0"/>
              <a:t>Para o cenário acima poderemos ter uma grande complexidade e um desenvolvimento muito grande e extenso, sem utilização de machine learning para realizar as integrações entre os sistemas.</a:t>
            </a:r>
          </a:p>
        </p:txBody>
      </p:sp>
    </p:spTree>
    <p:extLst>
      <p:ext uri="{BB962C8B-B14F-4D97-AF65-F5344CB8AC3E}">
        <p14:creationId xmlns:p14="http://schemas.microsoft.com/office/powerpoint/2010/main" val="42809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443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Tavares da Silva</dc:creator>
  <cp:lastModifiedBy>Marcelo Muzilli</cp:lastModifiedBy>
  <cp:revision>17</cp:revision>
  <dcterms:created xsi:type="dcterms:W3CDTF">2018-10-26T19:11:52Z</dcterms:created>
  <dcterms:modified xsi:type="dcterms:W3CDTF">2018-11-01T22:07:00Z</dcterms:modified>
</cp:coreProperties>
</file>