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  <p:sldId id="263" r:id="rId10"/>
    <p:sldId id="258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6AEFA-DD5D-41CE-92FF-36151D5A8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IE" sz="8000"/>
              <a:t>Conditional statements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80F4-8C4C-4C21-AC3A-CF311BF07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rgbClr val="2A1A00"/>
                </a:solidFill>
              </a:rPr>
              <a:t>If this, do that</a:t>
            </a:r>
          </a:p>
        </p:txBody>
      </p:sp>
    </p:spTree>
    <p:extLst>
      <p:ext uri="{BB962C8B-B14F-4D97-AF65-F5344CB8AC3E}">
        <p14:creationId xmlns:p14="http://schemas.microsoft.com/office/powerpoint/2010/main" val="206625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EF8B-CB40-455F-BC0D-345CD52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 – more specific conditions</a:t>
            </a:r>
            <a:br>
              <a:rPr lang="en-IE" dirty="0"/>
            </a:br>
            <a:r>
              <a:rPr lang="en-IE" dirty="0"/>
              <a:t>(preferred)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5F37BC-F3BC-43A8-B641-602302DF0A1C}"/>
              </a:ext>
            </a:extLst>
          </p:cNvPr>
          <p:cNvSpPr txBox="1">
            <a:spLocks/>
          </p:cNvSpPr>
          <p:nvPr/>
        </p:nvSpPr>
        <p:spPr>
          <a:xfrm>
            <a:off x="1404078" y="24384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b="1" dirty="0"/>
              <a:t>//Example: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if(age&gt;=18 &amp;&amp; age&lt;30){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	</a:t>
            </a:r>
            <a:r>
              <a:rPr lang="en-IE" dirty="0" err="1"/>
              <a:t>System.out.println</a:t>
            </a:r>
            <a:r>
              <a:rPr lang="en-IE" dirty="0"/>
              <a:t>(“You are over 18!”);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>
                <a:solidFill>
                  <a:schemeClr val="accent3"/>
                </a:solidFill>
              </a:rPr>
              <a:t>else if(age&gt;=30){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>
                <a:solidFill>
                  <a:schemeClr val="accent3"/>
                </a:solidFill>
              </a:rPr>
              <a:t>	 </a:t>
            </a:r>
            <a:r>
              <a:rPr lang="en-IE" dirty="0" err="1">
                <a:solidFill>
                  <a:schemeClr val="accent3"/>
                </a:solidFill>
              </a:rPr>
              <a:t>System.out.println</a:t>
            </a:r>
            <a:r>
              <a:rPr lang="en-IE" dirty="0">
                <a:solidFill>
                  <a:schemeClr val="accent3"/>
                </a:solidFill>
              </a:rPr>
              <a:t>(“You are over 30!”);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>
                <a:solidFill>
                  <a:schemeClr val="accent3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	 </a:t>
            </a:r>
            <a:r>
              <a:rPr lang="en-IE" dirty="0" err="1"/>
              <a:t>System.out.println</a:t>
            </a:r>
            <a:r>
              <a:rPr lang="en-IE" dirty="0"/>
              <a:t>(“You are under 18!”);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0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ED345-4D5B-44FF-9CB7-5E2FD6F2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/>
              <a:t>Our programs are getting more complex..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6D8B8-0712-4346-A970-4E0051D1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How a program makes decisions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FE1B-1FAD-4CBF-89E4-3493D7EC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IE" sz="2400"/>
              <a:t>If you ever find yourself using the word ’if’ when planning a programme, you likely need to use an if statement!</a:t>
            </a:r>
          </a:p>
          <a:p>
            <a:r>
              <a:rPr lang="en-IE" sz="2400"/>
              <a:t>If statements are used and check whether a given </a:t>
            </a:r>
            <a:r>
              <a:rPr lang="en-IE" sz="2400" b="1"/>
              <a:t>condition</a:t>
            </a:r>
            <a:r>
              <a:rPr lang="en-IE" sz="2400"/>
              <a:t> is true or false</a:t>
            </a:r>
          </a:p>
          <a:p>
            <a:r>
              <a:rPr lang="en-IE" sz="2400"/>
              <a:t>‘</a:t>
            </a:r>
            <a:r>
              <a:rPr lang="en-IE" sz="2400" b="1"/>
              <a:t>If</a:t>
            </a:r>
            <a:r>
              <a:rPr lang="en-IE" sz="2400"/>
              <a:t>’ the </a:t>
            </a:r>
            <a:r>
              <a:rPr lang="en-IE" sz="2400" b="1"/>
              <a:t>condition</a:t>
            </a:r>
            <a:r>
              <a:rPr lang="en-IE" sz="2400"/>
              <a:t> is </a:t>
            </a:r>
            <a:r>
              <a:rPr lang="en-IE" sz="2400" b="1"/>
              <a:t>true</a:t>
            </a:r>
            <a:r>
              <a:rPr lang="en-IE" sz="2400"/>
              <a:t>, the code inside the curly brackets will </a:t>
            </a:r>
            <a:r>
              <a:rPr lang="en-IE" sz="2400" b="1"/>
              <a:t>execute </a:t>
            </a:r>
            <a:r>
              <a:rPr lang="en-IE" sz="2400"/>
              <a:t>(run)</a:t>
            </a:r>
          </a:p>
          <a:p>
            <a:r>
              <a:rPr lang="en-IE" sz="2400"/>
              <a:t>An if statement can have many conditions, but only the first condition that evaluates as true will execute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89D3-59CF-425F-880F-23202ACB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Syntax – basic if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C988-568E-44F7-96DE-1831E046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7301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/>
              <a:t>//Syntax:</a:t>
            </a:r>
          </a:p>
          <a:p>
            <a:pPr marL="0" indent="0">
              <a:buNone/>
            </a:pPr>
            <a:r>
              <a:rPr lang="en-IE" dirty="0"/>
              <a:t>if(condition==true){</a:t>
            </a:r>
          </a:p>
          <a:p>
            <a:pPr marL="0" indent="0">
              <a:buNone/>
            </a:pPr>
            <a:r>
              <a:rPr lang="en-IE" dirty="0"/>
              <a:t>	//do this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//Example:</a:t>
            </a:r>
          </a:p>
          <a:p>
            <a:pPr marL="0" indent="0">
              <a:buNone/>
            </a:pPr>
            <a:r>
              <a:rPr lang="en-IE" dirty="0"/>
              <a:t>If(age&gt;=18){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System.out.println</a:t>
            </a:r>
            <a:r>
              <a:rPr lang="en-IE" dirty="0"/>
              <a:t>(“Welcome!”);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0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89D3-59CF-425F-880F-23202ACB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 –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C988-568E-44F7-96DE-1831E046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3031"/>
            <a:ext cx="106299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b="1" dirty="0"/>
              <a:t>//Syntax:</a:t>
            </a:r>
          </a:p>
          <a:p>
            <a:pPr marL="0" indent="0">
              <a:buNone/>
            </a:pPr>
            <a:r>
              <a:rPr lang="en-IE" dirty="0"/>
              <a:t>if(condition==true){</a:t>
            </a:r>
          </a:p>
          <a:p>
            <a:pPr marL="0" indent="0">
              <a:buNone/>
            </a:pPr>
            <a:r>
              <a:rPr lang="en-IE" dirty="0"/>
              <a:t>	//do this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else{</a:t>
            </a:r>
          </a:p>
          <a:p>
            <a:pPr marL="0" indent="0">
              <a:buNone/>
            </a:pPr>
            <a:r>
              <a:rPr lang="en-IE" dirty="0"/>
              <a:t>	//Do something else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//Example:</a:t>
            </a:r>
          </a:p>
          <a:p>
            <a:pPr marL="0" indent="0">
              <a:buNone/>
            </a:pPr>
            <a:r>
              <a:rPr lang="en-IE" dirty="0"/>
              <a:t>If(age&gt;=18){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System.out.println</a:t>
            </a:r>
            <a:r>
              <a:rPr lang="en-IE" dirty="0"/>
              <a:t>(“Welcome!”);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else{</a:t>
            </a:r>
          </a:p>
          <a:p>
            <a:pPr marL="0" indent="0">
              <a:buNone/>
            </a:pPr>
            <a:r>
              <a:rPr lang="en-IE" dirty="0"/>
              <a:t>	 </a:t>
            </a:r>
            <a:r>
              <a:rPr lang="en-IE" dirty="0" err="1"/>
              <a:t>System.out.println</a:t>
            </a:r>
            <a:r>
              <a:rPr lang="en-IE" dirty="0"/>
              <a:t>(“Not welcome!”);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05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89D3-59CF-425F-880F-23202ACB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 – If/else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C988-568E-44F7-96DE-1831E046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5871"/>
            <a:ext cx="10972800" cy="54178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b="1" dirty="0"/>
              <a:t>//Syntax:</a:t>
            </a:r>
          </a:p>
          <a:p>
            <a:pPr marL="0" indent="0">
              <a:buNone/>
            </a:pPr>
            <a:r>
              <a:rPr lang="en-IE" dirty="0"/>
              <a:t>if(condition==true){</a:t>
            </a:r>
          </a:p>
          <a:p>
            <a:pPr marL="0" indent="0">
              <a:buNone/>
            </a:pPr>
            <a:r>
              <a:rPr lang="en-IE" dirty="0"/>
              <a:t>	//do this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else if(</a:t>
            </a:r>
            <a:r>
              <a:rPr lang="en-IE" dirty="0" err="1"/>
              <a:t>someOtherCondition</a:t>
            </a:r>
            <a:r>
              <a:rPr lang="en-IE" dirty="0"/>
              <a:t>==true){</a:t>
            </a:r>
          </a:p>
          <a:p>
            <a:pPr marL="0" indent="0">
              <a:buNone/>
            </a:pPr>
            <a:r>
              <a:rPr lang="en-IE" dirty="0"/>
              <a:t>	//Do something else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b="1" dirty="0"/>
              <a:t>//Example:</a:t>
            </a:r>
          </a:p>
          <a:p>
            <a:pPr marL="0" indent="0">
              <a:buNone/>
            </a:pPr>
            <a:r>
              <a:rPr lang="en-IE" dirty="0"/>
              <a:t>if(age&gt;=18){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System.out.println</a:t>
            </a:r>
            <a:r>
              <a:rPr lang="en-IE" dirty="0"/>
              <a:t>(“Welcome!”);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else if(age&gt;=30){</a:t>
            </a:r>
          </a:p>
          <a:p>
            <a:pPr marL="0" indent="0">
              <a:buNone/>
            </a:pPr>
            <a:r>
              <a:rPr lang="en-IE" dirty="0"/>
              <a:t>	 </a:t>
            </a:r>
            <a:r>
              <a:rPr lang="en-IE" dirty="0" err="1"/>
              <a:t>System.out.println</a:t>
            </a:r>
            <a:r>
              <a:rPr lang="en-IE" dirty="0"/>
              <a:t>(“Welcome!”);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else{</a:t>
            </a:r>
          </a:p>
          <a:p>
            <a:pPr marL="0" indent="0">
              <a:buNone/>
            </a:pPr>
            <a:r>
              <a:rPr lang="en-IE" dirty="0"/>
              <a:t>	 </a:t>
            </a:r>
            <a:r>
              <a:rPr lang="en-IE" dirty="0" err="1"/>
              <a:t>System.out.println</a:t>
            </a:r>
            <a:r>
              <a:rPr lang="en-IE" dirty="0"/>
              <a:t>(“Not welcome!”);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84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060F-F276-4FAC-9EB9-E9AB709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 – separate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1217-EB05-4BDF-A228-89810136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292622" cy="3890767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if(age&gt;18){</a:t>
            </a:r>
          </a:p>
          <a:p>
            <a:pPr marL="457200" lvl="1" indent="0">
              <a:buNone/>
            </a:pPr>
            <a:r>
              <a:rPr lang="en-IE" dirty="0" err="1"/>
              <a:t>System.out.println</a:t>
            </a:r>
            <a:r>
              <a:rPr lang="en-IE" dirty="0"/>
              <a:t>(“You are over 18!”);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if(age&gt;30){</a:t>
            </a:r>
          </a:p>
          <a:p>
            <a:pPr marL="457200" lvl="1" indent="0">
              <a:buNone/>
            </a:pPr>
            <a:r>
              <a:rPr lang="en-IE" dirty="0" err="1"/>
              <a:t>System.out.println</a:t>
            </a:r>
            <a:r>
              <a:rPr lang="en-IE" dirty="0"/>
              <a:t>(“You are over 30!”);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i="1" dirty="0"/>
              <a:t>//Both of the above would execute!</a:t>
            </a:r>
          </a:p>
        </p:txBody>
      </p:sp>
    </p:spTree>
    <p:extLst>
      <p:ext uri="{BB962C8B-B14F-4D97-AF65-F5344CB8AC3E}">
        <p14:creationId xmlns:p14="http://schemas.microsoft.com/office/powerpoint/2010/main" val="41542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4E473-3217-41E5-A25A-BB71D0A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IE"/>
              <a:t>If statement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6023-A77F-486D-8740-4626D924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IE" sz="2400" dirty="0"/>
              <a:t>If statements evaluate from top to bottom</a:t>
            </a:r>
          </a:p>
          <a:p>
            <a:r>
              <a:rPr lang="en-IE" sz="2400" dirty="0"/>
              <a:t>When a condition in an if statement evaluates to be true, the if statement executes, and then stops</a:t>
            </a:r>
          </a:p>
          <a:p>
            <a:r>
              <a:rPr lang="en-IE" sz="2400" dirty="0"/>
              <a:t>This means any other conditions that are </a:t>
            </a:r>
            <a:r>
              <a:rPr lang="en-IE" sz="2400" b="1" dirty="0"/>
              <a:t>also </a:t>
            </a:r>
            <a:r>
              <a:rPr lang="en-IE" sz="2400" dirty="0"/>
              <a:t>true below the first true statement will not run – beware of this when you are coding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89D3-59CF-425F-880F-23202ACB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Issues with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C988-568E-44F7-96DE-1831E046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5871"/>
            <a:ext cx="10972800" cy="541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/>
              <a:t>//Example:</a:t>
            </a:r>
          </a:p>
          <a:p>
            <a:pPr marL="0" indent="0">
              <a:buNone/>
            </a:pPr>
            <a:r>
              <a:rPr lang="en-IE" dirty="0"/>
              <a:t>if(age&gt;=18){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System.out.println</a:t>
            </a:r>
            <a:r>
              <a:rPr lang="en-IE" dirty="0"/>
              <a:t>(“You are over 18!”);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else if(age&gt;=30){</a:t>
            </a:r>
          </a:p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	 </a:t>
            </a:r>
            <a:r>
              <a:rPr lang="en-IE" dirty="0" err="1">
                <a:solidFill>
                  <a:srgbClr val="FF0000"/>
                </a:solidFill>
              </a:rPr>
              <a:t>System.out.println</a:t>
            </a:r>
            <a:r>
              <a:rPr lang="en-IE" dirty="0">
                <a:solidFill>
                  <a:srgbClr val="FF0000"/>
                </a:solidFill>
              </a:rPr>
              <a:t>(“You are over 30!”);</a:t>
            </a:r>
          </a:p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E" dirty="0"/>
              <a:t>else{</a:t>
            </a:r>
          </a:p>
          <a:p>
            <a:pPr marL="0" indent="0">
              <a:buNone/>
            </a:pPr>
            <a:r>
              <a:rPr lang="en-IE" dirty="0"/>
              <a:t>	 </a:t>
            </a:r>
            <a:r>
              <a:rPr lang="en-IE" dirty="0" err="1"/>
              <a:t>System.out.println</a:t>
            </a:r>
            <a:r>
              <a:rPr lang="en-IE" dirty="0"/>
              <a:t>(“You are under 18!”);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3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41CF-7755-4968-B130-C5D4CE52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 – change execution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41EC-FE42-427F-B409-67979F2C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b="1" dirty="0"/>
              <a:t>//Example:</a:t>
            </a:r>
          </a:p>
          <a:p>
            <a:pPr marL="0" indent="0">
              <a:buNone/>
            </a:pPr>
            <a:r>
              <a:rPr lang="en-IE" dirty="0"/>
              <a:t>if(age&gt;=30){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System.out.println</a:t>
            </a:r>
            <a:r>
              <a:rPr lang="en-IE" dirty="0"/>
              <a:t>(“You are over 30!”);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else if(age&gt;=18){</a:t>
            </a:r>
          </a:p>
          <a:p>
            <a:pPr marL="0" indent="0">
              <a:buNone/>
            </a:pPr>
            <a:r>
              <a:rPr lang="en-IE" dirty="0"/>
              <a:t>	 </a:t>
            </a:r>
            <a:r>
              <a:rPr lang="en-IE" dirty="0" err="1"/>
              <a:t>System.out.println</a:t>
            </a:r>
            <a:r>
              <a:rPr lang="en-IE" dirty="0"/>
              <a:t>(“You are over 18!”);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else{</a:t>
            </a:r>
          </a:p>
          <a:p>
            <a:pPr marL="0" indent="0">
              <a:buNone/>
            </a:pPr>
            <a:r>
              <a:rPr lang="en-IE" dirty="0"/>
              <a:t>	 </a:t>
            </a:r>
            <a:r>
              <a:rPr lang="en-IE" dirty="0" err="1"/>
              <a:t>System.out.println</a:t>
            </a:r>
            <a:r>
              <a:rPr lang="en-IE" dirty="0"/>
              <a:t>(“You are under 18!”);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7933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1AE9FADC1BE4B95780F2C5A3E7D6F" ma:contentTypeVersion="13" ma:contentTypeDescription="Create a new document." ma:contentTypeScope="" ma:versionID="314b916584f6360f91d1b0331bed5c5f">
  <xsd:schema xmlns:xsd="http://www.w3.org/2001/XMLSchema" xmlns:xs="http://www.w3.org/2001/XMLSchema" xmlns:p="http://schemas.microsoft.com/office/2006/metadata/properties" xmlns:ns3="75858981-c7a9-45e3-9575-68fb2d423878" xmlns:ns4="9f56a530-d38c-4f5b-8301-2d7e31820d76" targetNamespace="http://schemas.microsoft.com/office/2006/metadata/properties" ma:root="true" ma:fieldsID="b851486ee130811904bd2f7816ae3973" ns3:_="" ns4:_="">
    <xsd:import namespace="75858981-c7a9-45e3-9575-68fb2d423878"/>
    <xsd:import namespace="9f56a530-d38c-4f5b-8301-2d7e31820d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58981-c7a9-45e3-9575-68fb2d423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6a530-d38c-4f5b-8301-2d7e31820d7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5CBDCA-5B70-44C4-B464-5522C55CD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58981-c7a9-45e3-9575-68fb2d423878"/>
    <ds:schemaRef ds:uri="9f56a530-d38c-4f5b-8301-2d7e31820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C59A55-435A-491B-B600-C0DFAF1CC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1BCD5A-119D-4B0A-AF40-DA5E3A71CB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Conditional statements</vt:lpstr>
      <vt:lpstr>How a program makes decisions</vt:lpstr>
      <vt:lpstr>Syntax – basic if</vt:lpstr>
      <vt:lpstr>Syntax – If/else</vt:lpstr>
      <vt:lpstr>Syntax – If/else if/else</vt:lpstr>
      <vt:lpstr>Syntax – separate ifs</vt:lpstr>
      <vt:lpstr>If statement execution</vt:lpstr>
      <vt:lpstr>Issues with execution</vt:lpstr>
      <vt:lpstr>Fix – change execution order</vt:lpstr>
      <vt:lpstr>Fix – more specific conditions (preferred)</vt:lpstr>
      <vt:lpstr>Our programs are getting more complex..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Sam Cogan</dc:creator>
  <cp:lastModifiedBy>Sam Cogan</cp:lastModifiedBy>
  <cp:revision>1</cp:revision>
  <dcterms:created xsi:type="dcterms:W3CDTF">2020-09-20T17:57:57Z</dcterms:created>
  <dcterms:modified xsi:type="dcterms:W3CDTF">2020-09-20T17:58:56Z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0x0101000D41AE9FADC1BE4B95780F2C5A3E7D6F</vt:lpwstr>
  </property>
</Properties>
</file>